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pn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1851" r:id="rId2"/>
    <p:sldId id="1820" r:id="rId3"/>
    <p:sldId id="1823" r:id="rId4"/>
    <p:sldId id="1824" r:id="rId5"/>
    <p:sldId id="1826" r:id="rId6"/>
    <p:sldId id="1827" r:id="rId7"/>
    <p:sldId id="1828" r:id="rId8"/>
    <p:sldId id="1829" r:id="rId9"/>
    <p:sldId id="1830" r:id="rId10"/>
    <p:sldId id="1780" r:id="rId11"/>
    <p:sldId id="1814" r:id="rId12"/>
    <p:sldId id="1816" r:id="rId13"/>
    <p:sldId id="1818" r:id="rId14"/>
    <p:sldId id="281" r:id="rId15"/>
    <p:sldId id="1849" r:id="rId16"/>
    <p:sldId id="1856" r:id="rId17"/>
    <p:sldId id="1852" r:id="rId18"/>
    <p:sldId id="1853" r:id="rId19"/>
    <p:sldId id="1834" r:id="rId20"/>
    <p:sldId id="1835" r:id="rId21"/>
    <p:sldId id="1854" r:id="rId22"/>
    <p:sldId id="1838" r:id="rId23"/>
    <p:sldId id="1855" r:id="rId24"/>
    <p:sldId id="1841" r:id="rId25"/>
    <p:sldId id="1842" r:id="rId26"/>
    <p:sldId id="1845" r:id="rId27"/>
    <p:sldId id="1846" r:id="rId28"/>
    <p:sldId id="1847" r:id="rId29"/>
    <p:sldId id="1848" r:id="rId30"/>
    <p:sldId id="1850" r:id="rId31"/>
  </p:sldIdLst>
  <p:sldSz cx="12192000" cy="6858000"/>
  <p:notesSz cx="6810375" cy="99425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55"/>
    <a:srgbClr val="00204F"/>
    <a:srgbClr val="FFFFFF"/>
    <a:srgbClr val="5B9BD5"/>
    <a:srgbClr val="FEE04C"/>
    <a:srgbClr val="C88800"/>
    <a:srgbClr val="60A500"/>
    <a:srgbClr val="004E9A"/>
    <a:srgbClr val="48599F"/>
    <a:srgbClr val="009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113" d="100"/>
          <a:sy n="113" d="100"/>
        </p:scale>
        <p:origin x="46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FILESRV\common_ETEAN\_HDB\A71%20-%20&#916;&#957;&#963;&#951;%20&#931;&#964;&#961;&#945;&#964;&#951;&#947;&#953;&#954;&#942;&#962;%20(&#913;7)\A73%20-%20&#932;&#956;&#942;&#956;&#945;%20&#917;&#960;&#953;&#967;&#949;&#953;&#961;&#951;&#963;&#953;&#945;&#954;&#942;&#962;%20&#913;&#957;&#940;&#955;&#965;&#963;&#951;&#962;%20(&#914;&#921;)%20&amp;%20&#931;&#967;&#949;&#948;&#953;&#945;&#963;&#956;&#959;&#973;%20(&#913;7)\9.%20&#913;&#925;&#913;&#934;&#927;&#929;&#917;&#931;\&#913;&#925;&#913;%20&#932;&#913;&#924;&#917;&#921;&#927;\TEPIX_III_L\&#913;&#921;&#932;&#919;&#931;&#917;&#921;&#931;%20_LOANS_15-07-2024.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FILESRV\common_ETEAN\_HDB\A71%20-%20&#916;&#957;&#963;&#951;%20&#931;&#964;&#961;&#945;&#964;&#951;&#947;&#953;&#954;&#942;&#962;%20(&#913;7)\A73%20-%20&#932;&#956;&#942;&#956;&#945;%20&#917;&#960;&#953;&#967;&#949;&#953;&#961;&#951;&#963;&#953;&#945;&#954;&#942;&#962;%20&#913;&#957;&#940;&#955;&#965;&#963;&#951;&#962;%20(&#914;&#921;)%20&amp;%20&#931;&#967;&#949;&#948;&#953;&#945;&#963;&#956;&#959;&#973;%20(&#913;7)\9.%20&#913;&#925;&#913;&#934;&#927;&#929;&#917;&#931;\&#913;&#925;&#913;%20&#932;&#913;&#924;&#917;&#921;&#927;\TEPIX_III_L\&#913;&#921;&#932;&#919;&#931;&#917;&#921;&#931;%20_LOANS_15-07-2024.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FILESRV\common_ETEAN\_HDB\A71%20-%20&#916;&#957;&#963;&#951;%20&#931;&#964;&#961;&#945;&#964;&#951;&#947;&#953;&#954;&#942;&#962;%20(&#913;7)\A73%20-%20&#932;&#956;&#942;&#956;&#945;%20&#917;&#960;&#953;&#967;&#949;&#953;&#961;&#951;&#963;&#953;&#945;&#954;&#942;&#962;%20&#913;&#957;&#940;&#955;&#965;&#963;&#951;&#962;%20(&#914;&#921;)%20&amp;%20&#931;&#967;&#949;&#948;&#953;&#945;&#963;&#956;&#959;&#973;%20(&#913;7)\9.%20&#913;&#925;&#913;&#934;&#927;&#929;&#917;&#931;\&#913;&#925;&#913;%20&#932;&#913;&#924;&#917;&#921;&#927;\TEPIX_III_G\&#913;&#921;&#932;&#919;&#931;&#917;&#921;&#931;%20_GUARANTEES_17-07-2024.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FILESRV\common_ETEAN\_HDB\A71%20-%20&#916;&#957;&#963;&#951;%20&#931;&#964;&#961;&#945;&#964;&#951;&#947;&#953;&#954;&#942;&#962;%20(&#913;7)\A73%20-%20&#932;&#956;&#942;&#956;&#945;%20&#917;&#960;&#953;&#967;&#949;&#953;&#961;&#951;&#963;&#953;&#945;&#954;&#942;&#962;%20&#913;&#957;&#940;&#955;&#965;&#963;&#951;&#962;%20(&#914;&#921;)%20&amp;%20&#931;&#967;&#949;&#948;&#953;&#945;&#963;&#956;&#959;&#973;%20(&#913;7)\9.%20&#913;&#925;&#913;&#934;&#927;&#929;&#917;&#931;\&#913;&#925;&#913;%20&#932;&#913;&#924;&#917;&#921;&#927;\TEPIX_III_G\&#913;&#921;&#932;&#919;&#931;&#917;&#921;&#931;%20_GUARANTEES_19-07-2024.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Arial" panose="020B0604020202020204" pitchFamily="34" charset="0"/>
                <a:ea typeface="+mn-ea"/>
                <a:cs typeface="Arial" panose="020B0604020202020204" pitchFamily="34" charset="0"/>
              </a:defRPr>
            </a:pPr>
            <a:r>
              <a:rPr lang="el-GR" dirty="0">
                <a:latin typeface="Trebuchet MS" panose="020B0603020202020204" pitchFamily="34" charset="0"/>
              </a:rPr>
              <a:t>Πρόοδος Προγράμματος ΔΑΜ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Arial" panose="020B0604020202020204" pitchFamily="34" charset="0"/>
              <a:ea typeface="+mn-ea"/>
              <a:cs typeface="Arial" panose="020B0604020202020204" pitchFamily="34" charset="0"/>
            </a:defRPr>
          </a:pPr>
          <a:endParaRPr lang="el-G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spPr>
            <a:solidFill>
              <a:schemeClr val="accent2"/>
            </a:solidFill>
            <a:ln>
              <a:noFill/>
            </a:ln>
            <a:effectLst/>
            <a:sp3d/>
          </c:spPr>
          <c:invertIfNegative val="0"/>
          <c:dPt>
            <c:idx val="0"/>
            <c:invertIfNegative val="0"/>
            <c:bubble3D val="0"/>
            <c:spPr>
              <a:solidFill>
                <a:srgbClr val="85BC3E"/>
              </a:solidFill>
              <a:ln>
                <a:noFill/>
              </a:ln>
              <a:effectLst/>
              <a:sp3d/>
            </c:spPr>
            <c:extLst>
              <c:ext xmlns:c16="http://schemas.microsoft.com/office/drawing/2014/chart" uri="{C3380CC4-5D6E-409C-BE32-E72D297353CC}">
                <c16:uniqueId val="{00000001-D687-44EF-A098-D45F04FCB520}"/>
              </c:ext>
            </c:extLst>
          </c:dPt>
          <c:dPt>
            <c:idx val="1"/>
            <c:invertIfNegative val="0"/>
            <c:bubble3D val="0"/>
            <c:spPr>
              <a:solidFill>
                <a:srgbClr val="06C3F4"/>
              </a:solidFill>
              <a:ln>
                <a:noFill/>
              </a:ln>
              <a:effectLst/>
              <a:sp3d/>
            </c:spPr>
            <c:extLst>
              <c:ext xmlns:c16="http://schemas.microsoft.com/office/drawing/2014/chart" uri="{C3380CC4-5D6E-409C-BE32-E72D297353CC}">
                <c16:uniqueId val="{00000003-D687-44EF-A098-D45F04FCB520}"/>
              </c:ext>
            </c:extLst>
          </c:dPt>
          <c:dLbls>
            <c:dLbl>
              <c:idx val="0"/>
              <c:tx>
                <c:rich>
                  <a:bodyPr/>
                  <a:lstStyle/>
                  <a:p>
                    <a:r>
                      <a:rPr lang="en-US" dirty="0"/>
                      <a:t>44,41%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87-44EF-A098-D45F04FCB520}"/>
                </c:ext>
              </c:extLst>
            </c:dLbl>
            <c:dLbl>
              <c:idx val="1"/>
              <c:layout>
                <c:manualLayout>
                  <c:x val="6.914544935830845E-3"/>
                  <c:y val="-3.5442140705298601E-3"/>
                </c:manualLayout>
              </c:layout>
              <c:tx>
                <c:rich>
                  <a:bodyPr/>
                  <a:lstStyle/>
                  <a:p>
                    <a:r>
                      <a:rPr lang="en-US" dirty="0"/>
                      <a:t>14,02%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7-44EF-A098-D45F04FCB520}"/>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rebuchet MS" panose="020B0603020202020204" pitchFamily="34" charset="0"/>
                    <a:ea typeface="+mn-ea"/>
                    <a:cs typeface="Arial" panose="020B0604020202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Φύλλο1!$A$4:$A$5</c:f>
              <c:strCache>
                <c:ptCount val="2"/>
                <c:pt idx="0">
                  <c:v>Προσκλήσεις </c:v>
                </c:pt>
                <c:pt idx="1">
                  <c:v>Εντάξεις </c:v>
                </c:pt>
              </c:strCache>
            </c:strRef>
          </c:cat>
          <c:val>
            <c:numRef>
              <c:f>Φύλλο1!$B$4:$B$5</c:f>
              <c:numCache>
                <c:formatCode>0%</c:formatCode>
                <c:ptCount val="2"/>
                <c:pt idx="0">
                  <c:v>0.44</c:v>
                </c:pt>
                <c:pt idx="1">
                  <c:v>0.14000000000000001</c:v>
                </c:pt>
              </c:numCache>
            </c:numRef>
          </c:val>
          <c:extLst>
            <c:ext xmlns:c16="http://schemas.microsoft.com/office/drawing/2014/chart" uri="{C3380CC4-5D6E-409C-BE32-E72D297353CC}">
              <c16:uniqueId val="{00000004-D687-44EF-A098-D45F04FCB520}"/>
            </c:ext>
          </c:extLst>
        </c:ser>
        <c:dLbls>
          <c:showLegendKey val="0"/>
          <c:showVal val="1"/>
          <c:showCatName val="0"/>
          <c:showSerName val="0"/>
          <c:showPercent val="0"/>
          <c:showBubbleSize val="0"/>
        </c:dLbls>
        <c:gapWidth val="150"/>
        <c:shape val="box"/>
        <c:axId val="319810783"/>
        <c:axId val="435590895"/>
        <c:axId val="0"/>
      </c:bar3DChart>
      <c:catAx>
        <c:axId val="319810783"/>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Trebuchet MS" panose="020B0603020202020204" pitchFamily="34" charset="0"/>
                <a:ea typeface="+mn-ea"/>
                <a:cs typeface="Arial" panose="020B0604020202020204" pitchFamily="34" charset="0"/>
              </a:defRPr>
            </a:pPr>
            <a:endParaRPr lang="el-GR"/>
          </a:p>
        </c:txPr>
        <c:crossAx val="435590895"/>
        <c:crosses val="autoZero"/>
        <c:auto val="1"/>
        <c:lblAlgn val="ctr"/>
        <c:lblOffset val="100"/>
        <c:noMultiLvlLbl val="0"/>
      </c:catAx>
      <c:valAx>
        <c:axId val="435590895"/>
        <c:scaling>
          <c:orientation val="minMax"/>
          <c:max val="1"/>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l-GR"/>
          </a:p>
        </c:txPr>
        <c:crossAx val="319810783"/>
        <c:crosses val="autoZero"/>
        <c:crossBetween val="between"/>
      </c:valAx>
      <c:spPr>
        <a:noFill/>
        <a:ln>
          <a:noFill/>
        </a:ln>
        <a:effectLst/>
      </c:spPr>
    </c:plotArea>
    <c:plotVisOnly val="1"/>
    <c:dispBlanksAs val="gap"/>
    <c:showDLblsOverMax val="0"/>
  </c:chart>
  <c:spPr>
    <a:noFill/>
    <a:ln w="12700">
      <a:noFill/>
    </a:ln>
    <a:effectLst/>
  </c:spPr>
  <c:txPr>
    <a:bodyPr/>
    <a:lstStyle/>
    <a:p>
      <a:pPr>
        <a:defRPr>
          <a:latin typeface="Arial" panose="020B0604020202020204" pitchFamily="34" charset="0"/>
          <a:cs typeface="Arial" panose="020B0604020202020204" pitchFamily="34" charset="0"/>
        </a:defRPr>
      </a:pPr>
      <a:endParaRPr lang="el-G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r>
              <a:rPr lang="el-GR"/>
              <a:t>Κύκλος Εργασιών</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title>
    <c:autoTitleDeleted val="0"/>
    <c:plotArea>
      <c:layout/>
      <c:doughnutChart>
        <c:varyColors val="1"/>
        <c:ser>
          <c:idx val="1"/>
          <c:order val="0"/>
          <c:tx>
            <c:strRef>
              <c:f>graph!$H$34</c:f>
              <c:strCache>
                <c:ptCount val="1"/>
                <c:pt idx="0">
                  <c:v>%</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7559-41CC-AA26-5C27EF8F7286}"/>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7559-41CC-AA26-5C27EF8F7286}"/>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5-7559-41CC-AA26-5C27EF8F7286}"/>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7559-41CC-AA26-5C27EF8F7286}"/>
              </c:ext>
            </c:extLst>
          </c:dPt>
          <c:dLbls>
            <c:dLbl>
              <c:idx val="0"/>
              <c:layout>
                <c:manualLayout>
                  <c:x val="0.13373050789678934"/>
                  <c:y val="-6.0185314105350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59-41CC-AA26-5C27EF8F7286}"/>
                </c:ext>
              </c:extLst>
            </c:dLbl>
            <c:dLbl>
              <c:idx val="1"/>
              <c:layout>
                <c:manualLayout>
                  <c:x val="-9.7080420200013437E-2"/>
                  <c:y val="5.3031422036953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59-41CC-AA26-5C27EF8F7286}"/>
                </c:ext>
              </c:extLst>
            </c:dLbl>
            <c:dLbl>
              <c:idx val="2"/>
              <c:layout>
                <c:manualLayout>
                  <c:x val="-0.13515884730307237"/>
                  <c:y val="-4.1582773270504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59-41CC-AA26-5C27EF8F7286}"/>
                </c:ext>
              </c:extLst>
            </c:dLbl>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extLst>
          </c:dLbls>
          <c:cat>
            <c:strRef>
              <c:f>graph!$F$51:$F$53</c:f>
              <c:strCache>
                <c:ptCount val="3"/>
                <c:pt idx="0">
                  <c:v>1. Πολύ Μικρές (0-2 εκ)</c:v>
                </c:pt>
                <c:pt idx="1">
                  <c:v>2. Μικρές (2 εκ.- 10 εκ.)</c:v>
                </c:pt>
                <c:pt idx="2">
                  <c:v>3. Μεσαίες (10 εκ.-50 εκ)</c:v>
                </c:pt>
              </c:strCache>
            </c:strRef>
          </c:cat>
          <c:val>
            <c:numRef>
              <c:f>graph!$H$51:$H$53</c:f>
              <c:numCache>
                <c:formatCode>0.0%</c:formatCode>
                <c:ptCount val="3"/>
                <c:pt idx="0">
                  <c:v>0.4570799706529714</c:v>
                </c:pt>
                <c:pt idx="1">
                  <c:v>0.35143066764490094</c:v>
                </c:pt>
                <c:pt idx="2">
                  <c:v>0.18415260454878943</c:v>
                </c:pt>
              </c:numCache>
            </c:numRef>
          </c:val>
          <c:extLst>
            <c:ext xmlns:c16="http://schemas.microsoft.com/office/drawing/2014/chart" uri="{C3380CC4-5D6E-409C-BE32-E72D297353CC}">
              <c16:uniqueId val="{00000008-7559-41CC-AA26-5C27EF8F7286}"/>
            </c:ext>
          </c:extLst>
        </c:ser>
        <c:dLbls>
          <c:showLegendKey val="0"/>
          <c:showVal val="1"/>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Trebuchet MS" panose="020B0603020202020204" pitchFamily="34" charset="0"/>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603020202020204" pitchFamily="34" charset="0"/>
        </a:defRPr>
      </a:pPr>
      <a:endParaRPr lang="el-G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r>
              <a:rPr lang="el-GR"/>
              <a:t>Αρ. Εργαζομένων</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title>
    <c:autoTitleDeleted val="0"/>
    <c:plotArea>
      <c:layout>
        <c:manualLayout>
          <c:layoutTarget val="inner"/>
          <c:xMode val="edge"/>
          <c:yMode val="edge"/>
          <c:x val="0.21340166561734969"/>
          <c:y val="0.15398065336560329"/>
          <c:w val="0.61162837974469331"/>
          <c:h val="0.68846159589353173"/>
        </c:manualLayout>
      </c:layout>
      <c:doughnutChart>
        <c:varyColors val="1"/>
        <c:ser>
          <c:idx val="1"/>
          <c:order val="0"/>
          <c:tx>
            <c:strRef>
              <c:f>graph!$H$34</c:f>
              <c:strCache>
                <c:ptCount val="1"/>
                <c:pt idx="0">
                  <c:v>%</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AF1D-4673-8F4E-0C48740330AD}"/>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AF1D-4673-8F4E-0C48740330AD}"/>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5-AF1D-4673-8F4E-0C48740330AD}"/>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AF1D-4673-8F4E-0C48740330AD}"/>
              </c:ext>
            </c:extLst>
          </c:dPt>
          <c:dLbls>
            <c:dLbl>
              <c:idx val="0"/>
              <c:layout>
                <c:manualLayout>
                  <c:x val="0.11766390476981818"/>
                  <c:y val="-6.4029377116504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1D-4673-8F4E-0C48740330AD}"/>
                </c:ext>
              </c:extLst>
            </c:dLbl>
            <c:dLbl>
              <c:idx val="1"/>
              <c:layout>
                <c:manualLayout>
                  <c:x val="-0.12371071369124788"/>
                  <c:y val="2.9967043970027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1D-4673-8F4E-0C48740330AD}"/>
                </c:ext>
              </c:extLst>
            </c:dLbl>
            <c:dLbl>
              <c:idx val="2"/>
              <c:layout>
                <c:manualLayout>
                  <c:x val="-0.15741870877893827"/>
                  <c:y val="-3.3894647248195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1D-4673-8F4E-0C48740330AD}"/>
                </c:ext>
              </c:extLst>
            </c:dLbl>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extLst>
          </c:dLbls>
          <c:cat>
            <c:strRef>
              <c:f>graph!$F$35:$F$37</c:f>
              <c:strCache>
                <c:ptCount val="3"/>
                <c:pt idx="0">
                  <c:v>1. Πολύ Μικρές (0-10)</c:v>
                </c:pt>
                <c:pt idx="1">
                  <c:v>2. Μικρές (10-50)</c:v>
                </c:pt>
                <c:pt idx="2">
                  <c:v>3. Μεσαίες (50-250)</c:v>
                </c:pt>
              </c:strCache>
            </c:strRef>
          </c:cat>
          <c:val>
            <c:numRef>
              <c:f>graph!$H$35:$H$37</c:f>
              <c:numCache>
                <c:formatCode>0.0%</c:formatCode>
                <c:ptCount val="3"/>
                <c:pt idx="0">
                  <c:v>0.44974321349963314</c:v>
                </c:pt>
                <c:pt idx="1">
                  <c:v>0.39104915627292736</c:v>
                </c:pt>
                <c:pt idx="2">
                  <c:v>0.15847395451210564</c:v>
                </c:pt>
              </c:numCache>
            </c:numRef>
          </c:val>
          <c:extLst>
            <c:ext xmlns:c16="http://schemas.microsoft.com/office/drawing/2014/chart" uri="{C3380CC4-5D6E-409C-BE32-E72D297353CC}">
              <c16:uniqueId val="{00000008-AF1D-4673-8F4E-0C48740330AD}"/>
            </c:ext>
          </c:extLst>
        </c:ser>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
          <c:y val="0.85357509967322442"/>
          <c:w val="0.88553549633069195"/>
          <c:h val="0.146424900326775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Trebuchet MS" panose="020B0603020202020204" pitchFamily="34" charset="0"/>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603020202020204" pitchFamily="34" charset="0"/>
        </a:defRPr>
      </a:pPr>
      <a:endParaRPr lang="el-G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r>
              <a:rPr lang="el-GR" sz="1600" dirty="0"/>
              <a:t>Αριθμός Εργαζομένων</a:t>
            </a:r>
            <a:endParaRPr lang="en-US" sz="1600"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title>
    <c:autoTitleDeleted val="0"/>
    <c:plotArea>
      <c:layout/>
      <c:doughnutChart>
        <c:varyColors val="1"/>
        <c:ser>
          <c:idx val="1"/>
          <c:order val="0"/>
          <c:tx>
            <c:strRef>
              <c:f>graph!$H$41</c:f>
              <c:strCache>
                <c:ptCount val="1"/>
                <c:pt idx="0">
                  <c:v>%</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6ADB-4527-9314-26C193D3DB8F}"/>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6ADB-4527-9314-26C193D3DB8F}"/>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5-6ADB-4527-9314-26C193D3DB8F}"/>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6ADB-4527-9314-26C193D3DB8F}"/>
              </c:ext>
            </c:extLst>
          </c:dPt>
          <c:dLbls>
            <c:dLbl>
              <c:idx val="0"/>
              <c:layout>
                <c:manualLayout>
                  <c:x val="0.11752140994675082"/>
                  <c:y val="3.5024525084196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DB-4527-9314-26C193D3DB8F}"/>
                </c:ext>
              </c:extLst>
            </c:dLbl>
            <c:dLbl>
              <c:idx val="1"/>
              <c:layout>
                <c:manualLayout>
                  <c:x val="-8.5785212044198478E-2"/>
                  <c:y val="4.4879239786862521E-2"/>
                </c:manualLayout>
              </c:layout>
              <c:tx>
                <c:rich>
                  <a:bodyPr/>
                  <a:lstStyle/>
                  <a:p>
                    <a:r>
                      <a:rPr lang="en-US" dirty="0"/>
                      <a:t>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DB-4527-9314-26C193D3DB8F}"/>
                </c:ext>
              </c:extLst>
            </c:dLbl>
            <c:dLbl>
              <c:idx val="2"/>
              <c:layout>
                <c:manualLayout>
                  <c:x val="-5.1664258120324998E-2"/>
                  <c:y val="-5.6602460934840976E-2"/>
                </c:manualLayout>
              </c:layout>
              <c:tx>
                <c:rich>
                  <a:bodyPr/>
                  <a:lstStyle/>
                  <a:p>
                    <a:r>
                      <a:rPr lang="en-US" dirty="0"/>
                      <a:t>9,9%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DB-4527-9314-26C193D3DB8F}"/>
                </c:ext>
              </c:extLst>
            </c:dLbl>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graph!$F$42:$F$44</c:f>
              <c:strCache>
                <c:ptCount val="3"/>
                <c:pt idx="0">
                  <c:v>1. Πολύ Μικρές (0-10)</c:v>
                </c:pt>
                <c:pt idx="1">
                  <c:v>2. Μικρές (10-50)</c:v>
                </c:pt>
                <c:pt idx="2">
                  <c:v>3. Μεσαίες (50-250)</c:v>
                </c:pt>
              </c:strCache>
            </c:strRef>
          </c:cat>
          <c:val>
            <c:numRef>
              <c:f>graph!$H$42:$H$44</c:f>
              <c:numCache>
                <c:formatCode>0.0%</c:formatCode>
                <c:ptCount val="3"/>
                <c:pt idx="0">
                  <c:v>0.55112219451371569</c:v>
                </c:pt>
                <c:pt idx="1">
                  <c:v>0.35286783042394015</c:v>
                </c:pt>
                <c:pt idx="2">
                  <c:v>9.6009975062344141E-2</c:v>
                </c:pt>
              </c:numCache>
            </c:numRef>
          </c:val>
          <c:extLst>
            <c:ext xmlns:c16="http://schemas.microsoft.com/office/drawing/2014/chart" uri="{C3380CC4-5D6E-409C-BE32-E72D297353CC}">
              <c16:uniqueId val="{00000008-6ADB-4527-9314-26C193D3DB8F}"/>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9.5687798731743393E-2"/>
          <c:y val="0.83208391396174042"/>
          <c:w val="0.77993168784457167"/>
          <c:h val="0.1450657905587496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Trebuchet MS" panose="020B0603020202020204" pitchFamily="34" charset="0"/>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603020202020204" pitchFamily="34" charset="0"/>
        </a:defRPr>
      </a:pPr>
      <a:endParaRPr lang="el-G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r>
              <a:rPr lang="el-GR" sz="1600"/>
              <a:t>Κύκλος Εργασιών</a:t>
            </a:r>
            <a:endParaRPr lang="en-US" sz="160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title>
    <c:autoTitleDeleted val="0"/>
    <c:plotArea>
      <c:layout/>
      <c:doughnutChart>
        <c:varyColors val="1"/>
        <c:ser>
          <c:idx val="1"/>
          <c:order val="0"/>
          <c:tx>
            <c:strRef>
              <c:f>graph!$H$58</c:f>
              <c:strCache>
                <c:ptCount val="1"/>
                <c:pt idx="0">
                  <c:v>%</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26D7-4AC3-9A3F-38BEDB428C8E}"/>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26D7-4AC3-9A3F-38BEDB428C8E}"/>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5-26D7-4AC3-9A3F-38BEDB428C8E}"/>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26D7-4AC3-9A3F-38BEDB428C8E}"/>
              </c:ext>
            </c:extLst>
          </c:dPt>
          <c:dLbls>
            <c:dLbl>
              <c:idx val="0"/>
              <c:layout>
                <c:manualLayout>
                  <c:x val="0.13461053131235448"/>
                  <c:y val="-6.4007312266525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D7-4AC3-9A3F-38BEDB428C8E}"/>
                </c:ext>
              </c:extLst>
            </c:dLbl>
            <c:dLbl>
              <c:idx val="1"/>
              <c:layout>
                <c:manualLayout>
                  <c:x val="-0.13021416159954297"/>
                  <c:y val="2.59483735203013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D7-4AC3-9A3F-38BEDB428C8E}"/>
                </c:ext>
              </c:extLst>
            </c:dLbl>
            <c:dLbl>
              <c:idx val="2"/>
              <c:layout>
                <c:manualLayout>
                  <c:x val="-4.8222604777236285E-2"/>
                  <c:y val="-6.8207892769475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D7-4AC3-9A3F-38BEDB428C8E}"/>
                </c:ext>
              </c:extLst>
            </c:dLbl>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extLst>
          </c:dLbls>
          <c:cat>
            <c:strRef>
              <c:f>graph!$F$59:$F$61</c:f>
              <c:strCache>
                <c:ptCount val="3"/>
                <c:pt idx="0">
                  <c:v>1. Πολύ Μικρές (0-2 εκ)</c:v>
                </c:pt>
                <c:pt idx="1">
                  <c:v>2. Μικρές (2 εκ.- 10 εκ.)</c:v>
                </c:pt>
                <c:pt idx="2">
                  <c:v>3. Μεσαίες (10 εκ.-50 εκ)</c:v>
                </c:pt>
              </c:strCache>
            </c:strRef>
          </c:cat>
          <c:val>
            <c:numRef>
              <c:f>graph!$H$59:$H$61</c:f>
              <c:numCache>
                <c:formatCode>0.0%</c:formatCode>
                <c:ptCount val="3"/>
                <c:pt idx="0">
                  <c:v>0.62884160756501184</c:v>
                </c:pt>
                <c:pt idx="1">
                  <c:v>0.2860520094562648</c:v>
                </c:pt>
                <c:pt idx="2">
                  <c:v>8.3924349881796687E-2</c:v>
                </c:pt>
              </c:numCache>
            </c:numRef>
          </c:val>
          <c:extLst>
            <c:ext xmlns:c16="http://schemas.microsoft.com/office/drawing/2014/chart" uri="{C3380CC4-5D6E-409C-BE32-E72D297353CC}">
              <c16:uniqueId val="{00000008-26D7-4AC3-9A3F-38BEDB428C8E}"/>
            </c:ext>
          </c:extLst>
        </c:ser>
        <c:dLbls>
          <c:showLegendKey val="0"/>
          <c:showVal val="1"/>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Trebuchet MS" panose="020B0603020202020204" pitchFamily="34" charset="0"/>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603020202020204" pitchFamily="34" charset="0"/>
        </a:defRPr>
      </a:pPr>
      <a:endParaRPr lang="el-G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8646038385826774E-2"/>
          <c:y val="9.8519617463114079E-2"/>
          <c:w val="0.93635396161417328"/>
          <c:h val="0.76748672690165309"/>
        </c:manualLayout>
      </c:layout>
      <c:bar3DChart>
        <c:barDir val="col"/>
        <c:grouping val="stacked"/>
        <c:varyColors val="0"/>
        <c:ser>
          <c:idx val="0"/>
          <c:order val="0"/>
          <c:tx>
            <c:strRef>
              <c:f>Φύλλο1!$B$1</c:f>
              <c:strCache>
                <c:ptCount val="1"/>
                <c:pt idx="0">
                  <c:v>Σειρά 1</c:v>
                </c:pt>
              </c:strCache>
            </c:strRef>
          </c:tx>
          <c:spPr>
            <a:solidFill>
              <a:schemeClr val="accent6"/>
            </a:solidFill>
            <a:ln>
              <a:noFill/>
            </a:ln>
            <a:effectLst/>
            <a:sp3d/>
          </c:spPr>
          <c:invertIfNegative val="0"/>
          <c:cat>
            <c:strRef>
              <c:f>Φύλλο1!$A$2:$A$8</c:f>
              <c:strCache>
                <c:ptCount val="7"/>
                <c:pt idx="0">
                  <c:v>Θεσσαλία</c:v>
                </c:pt>
                <c:pt idx="1">
                  <c:v>Ανατολική Μακεδονία και Θράκη</c:v>
                </c:pt>
                <c:pt idx="2">
                  <c:v>Κρήτη</c:v>
                </c:pt>
                <c:pt idx="3">
                  <c:v>Κεντρική Μακεδονία</c:v>
                </c:pt>
                <c:pt idx="4">
                  <c:v>Δυτική Μακεδονία</c:v>
                </c:pt>
                <c:pt idx="5">
                  <c:v>Στερεά Ελλάδα</c:v>
                </c:pt>
                <c:pt idx="6">
                  <c:v>Δυτική Ελλάδα</c:v>
                </c:pt>
              </c:strCache>
            </c:strRef>
          </c:cat>
          <c:val>
            <c:numRef>
              <c:f>Φύλλο1!$B$2:$B$8</c:f>
              <c:numCache>
                <c:formatCode>0%</c:formatCode>
                <c:ptCount val="7"/>
                <c:pt idx="0">
                  <c:v>0.28999999999999998</c:v>
                </c:pt>
                <c:pt idx="1">
                  <c:v>0.14000000000000001</c:v>
                </c:pt>
                <c:pt idx="2">
                  <c:v>0.14000000000000001</c:v>
                </c:pt>
                <c:pt idx="3">
                  <c:v>0.13</c:v>
                </c:pt>
                <c:pt idx="4">
                  <c:v>0.12</c:v>
                </c:pt>
                <c:pt idx="5">
                  <c:v>0.09</c:v>
                </c:pt>
                <c:pt idx="6">
                  <c:v>0.09</c:v>
                </c:pt>
              </c:numCache>
            </c:numRef>
          </c:val>
          <c:extLst>
            <c:ext xmlns:c16="http://schemas.microsoft.com/office/drawing/2014/chart" uri="{C3380CC4-5D6E-409C-BE32-E72D297353CC}">
              <c16:uniqueId val="{00000000-DB1F-41DC-9F4B-DD34D3A69DF9}"/>
            </c:ext>
          </c:extLst>
        </c:ser>
        <c:dLbls>
          <c:showLegendKey val="0"/>
          <c:showVal val="0"/>
          <c:showCatName val="0"/>
          <c:showSerName val="0"/>
          <c:showPercent val="0"/>
          <c:showBubbleSize val="0"/>
        </c:dLbls>
        <c:gapWidth val="150"/>
        <c:shape val="box"/>
        <c:axId val="1211068768"/>
        <c:axId val="1211069600"/>
        <c:axId val="0"/>
      </c:bar3DChart>
      <c:catAx>
        <c:axId val="12110687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l-GR"/>
          </a:p>
        </c:txPr>
        <c:crossAx val="1211069600"/>
        <c:crosses val="autoZero"/>
        <c:auto val="1"/>
        <c:lblAlgn val="ctr"/>
        <c:lblOffset val="100"/>
        <c:noMultiLvlLbl val="0"/>
      </c:catAx>
      <c:valAx>
        <c:axId val="1211069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l-GR"/>
          </a:p>
        </c:txPr>
        <c:crossAx val="1211068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48150894494793"/>
          <c:y val="3.2961460446247468E-2"/>
          <c:w val="0.81437950303497375"/>
          <c:h val="0.90908941149738698"/>
        </c:manualLayout>
      </c:layout>
      <c:barChart>
        <c:barDir val="bar"/>
        <c:grouping val="clustered"/>
        <c:varyColors val="0"/>
        <c:ser>
          <c:idx val="0"/>
          <c:order val="0"/>
          <c:tx>
            <c:strRef>
              <c:f>Sheet1!$B$1</c:f>
              <c:strCache>
                <c:ptCount val="1"/>
                <c:pt idx="0">
                  <c:v>Συνολική Αιτούμενη Χρηματοδότηση</c:v>
                </c:pt>
              </c:strCache>
            </c:strRef>
          </c:tx>
          <c:spPr>
            <a:solidFill>
              <a:schemeClr val="accent5">
                <a:lumMod val="75000"/>
              </a:schemeClr>
            </a:solidFill>
            <a:ln>
              <a:noFill/>
            </a:ln>
            <a:effectLst>
              <a:outerShdw blurRad="127000" dist="63500" dir="2700000" algn="br" rotWithShape="0">
                <a:srgbClr val="000000">
                  <a:alpha val="25000"/>
                </a:srgbClr>
              </a:outerShdw>
            </a:effectLst>
          </c:spPr>
          <c:invertIfNegative val="0"/>
          <c:dLbls>
            <c:delete val="1"/>
          </c:dLbls>
          <c:cat>
            <c:strRef>
              <c:f>Sheet1!$A$2:$A$3</c:f>
              <c:strCache>
                <c:ptCount val="2"/>
                <c:pt idx="0">
                  <c:v>ΕΣΔΙΜ        Δυτικής Μακεδονίας</c:v>
                </c:pt>
                <c:pt idx="1">
                  <c:v>ΕΣΔΙΜ Μεγαλόπολης</c:v>
                </c:pt>
              </c:strCache>
            </c:strRef>
          </c:cat>
          <c:val>
            <c:numRef>
              <c:f>Sheet1!$B$2:$B$3</c:f>
              <c:numCache>
                <c:formatCode>_-* #,##0\ "€"_-;\-* #,##0\ "€"_-;_-* "-"??\ "€"_-;_-@_-</c:formatCode>
                <c:ptCount val="2"/>
                <c:pt idx="0">
                  <c:v>13543114</c:v>
                </c:pt>
                <c:pt idx="1">
                  <c:v>7517907</c:v>
                </c:pt>
              </c:numCache>
            </c:numRef>
          </c:val>
          <c:extLst>
            <c:ext xmlns:c16="http://schemas.microsoft.com/office/drawing/2014/chart" uri="{C3380CC4-5D6E-409C-BE32-E72D297353CC}">
              <c16:uniqueId val="{00000000-C46D-4BA6-91BA-036549B68D3D}"/>
            </c:ext>
          </c:extLst>
        </c:ser>
        <c:ser>
          <c:idx val="1"/>
          <c:order val="1"/>
          <c:tx>
            <c:strRef>
              <c:f>Sheet1!$C$1</c:f>
              <c:strCache>
                <c:ptCount val="1"/>
                <c:pt idx="0">
                  <c:v>Διαθέσιμη Δημόσια Χρηματοδότηση</c:v>
                </c:pt>
              </c:strCache>
            </c:strRef>
          </c:tx>
          <c:spPr>
            <a:solidFill>
              <a:schemeClr val="tx2">
                <a:alpha val="30000"/>
              </a:schemeClr>
            </a:solidFill>
            <a:ln>
              <a:noFill/>
            </a:ln>
            <a:effectLst>
              <a:outerShdw blurRad="127000" dist="63500" dir="2700000" algn="br" rotWithShape="0">
                <a:srgbClr val="000000">
                  <a:alpha val="25000"/>
                </a:srgbClr>
              </a:outerShdw>
            </a:effectLst>
          </c:spPr>
          <c:invertIfNegative val="0"/>
          <c:dLbls>
            <c:dLbl>
              <c:idx val="0"/>
              <c:layout>
                <c:manualLayout>
                  <c:x val="-0.13675379645349933"/>
                  <c:y val="0"/>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r>
                      <a:rPr lang="en-US" dirty="0">
                        <a:latin typeface="Trebuchet MS" panose="020B0603020202020204" pitchFamily="34" charset="0"/>
                      </a:rPr>
                      <a:t>14.000.000 €</a:t>
                    </a:r>
                  </a:p>
                </c:rich>
              </c:tx>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endParaRPr lang="el-G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6D-4BA6-91BA-036549B68D3D}"/>
                </c:ext>
              </c:extLst>
            </c:dLbl>
            <c:dLbl>
              <c:idx val="1"/>
              <c:layout>
                <c:manualLayout>
                  <c:x val="-4.9502688172043015E-2"/>
                  <c:y val="0"/>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r>
                      <a:rPr lang="en-US" dirty="0">
                        <a:latin typeface="Trebuchet MS" panose="020B0603020202020204" pitchFamily="34" charset="0"/>
                      </a:rPr>
                      <a:t>6.000.000 €</a:t>
                    </a:r>
                  </a:p>
                </c:rich>
              </c:tx>
              <c:numFmt formatCode="#,##0&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endParaRPr lang="el-GR"/>
                </a:p>
              </c:txPr>
              <c:dLblPos val="outEnd"/>
              <c:showLegendKey val="0"/>
              <c:showVal val="1"/>
              <c:showCatName val="0"/>
              <c:showSerName val="0"/>
              <c:showPercent val="0"/>
              <c:showBubbleSize val="0"/>
              <c:extLst>
                <c:ext xmlns:c15="http://schemas.microsoft.com/office/drawing/2012/chart" uri="{CE6537A1-D6FC-4f65-9D91-7224C49458BB}">
                  <c15:layout>
                    <c:manualLayout>
                      <c:w val="0.11314044519901906"/>
                      <c:h val="0.12704328561690525"/>
                    </c:manualLayout>
                  </c15:layout>
                </c:ext>
                <c:ext xmlns:c16="http://schemas.microsoft.com/office/drawing/2014/chart" uri="{C3380CC4-5D6E-409C-BE32-E72D297353CC}">
                  <c16:uniqueId val="{00000004-C46D-4BA6-91BA-036549B68D3D}"/>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Trebuchet MS" panose="020B0603020202020204" pitchFamily="34" charset="0"/>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ΕΣΔΙΜ        Δυτικής Μακεδονίας</c:v>
                </c:pt>
                <c:pt idx="1">
                  <c:v>ΕΣΔΙΜ Μεγαλόπολης</c:v>
                </c:pt>
              </c:strCache>
            </c:strRef>
          </c:cat>
          <c:val>
            <c:numRef>
              <c:f>Sheet1!$C$2:$C$3</c:f>
              <c:numCache>
                <c:formatCode>_-* #,##0\ "€"_-;\-* #,##0\ "€"_-;_-* "-"??\ "€"_-;_-@_-</c:formatCode>
                <c:ptCount val="2"/>
                <c:pt idx="0" formatCode="#,##0.00\ &quot;€&quot;">
                  <c:v>14000000</c:v>
                </c:pt>
                <c:pt idx="1">
                  <c:v>6000000</c:v>
                </c:pt>
              </c:numCache>
            </c:numRef>
          </c:val>
          <c:extLst>
            <c:ext xmlns:c16="http://schemas.microsoft.com/office/drawing/2014/chart" uri="{C3380CC4-5D6E-409C-BE32-E72D297353CC}">
              <c16:uniqueId val="{00000002-C46D-4BA6-91BA-036549B68D3D}"/>
            </c:ext>
          </c:extLst>
        </c:ser>
        <c:dLbls>
          <c:dLblPos val="outEnd"/>
          <c:showLegendKey val="0"/>
          <c:showVal val="1"/>
          <c:showCatName val="0"/>
          <c:showSerName val="0"/>
          <c:showPercent val="0"/>
          <c:showBubbleSize val="0"/>
        </c:dLbls>
        <c:gapWidth val="110"/>
        <c:overlap val="100"/>
        <c:axId val="124746368"/>
        <c:axId val="124748160"/>
      </c:barChart>
      <c:catAx>
        <c:axId val="124746368"/>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Trebuchet MS" panose="020B0603020202020204" pitchFamily="34" charset="0"/>
                <a:ea typeface="+mn-ea"/>
                <a:cs typeface="Arial" panose="020B0604020202020204" pitchFamily="34" charset="0"/>
              </a:defRPr>
            </a:pPr>
            <a:endParaRPr lang="el-GR"/>
          </a:p>
        </c:txPr>
        <c:crossAx val="124748160"/>
        <c:crosses val="autoZero"/>
        <c:auto val="1"/>
        <c:lblAlgn val="ctr"/>
        <c:lblOffset val="100"/>
        <c:noMultiLvlLbl val="0"/>
      </c:catAx>
      <c:valAx>
        <c:axId val="124748160"/>
        <c:scaling>
          <c:orientation val="minMax"/>
        </c:scaling>
        <c:delete val="1"/>
        <c:axPos val="t"/>
        <c:numFmt formatCode="_-* #,##0\ &quot;€&quot;_-;\-* #,##0\ &quot;€&quot;_-;_-* &quot;-&quot;??\ &quot;€&quot;_-;_-@_-" sourceLinked="1"/>
        <c:majorTickMark val="out"/>
        <c:minorTickMark val="none"/>
        <c:tickLblPos val="nextTo"/>
        <c:crossAx val="124746368"/>
        <c:crosses val="autoZero"/>
        <c:crossBetween val="between"/>
      </c:valAx>
      <c:spPr>
        <a:noFill/>
        <a:ln>
          <a:noFill/>
        </a:ln>
        <a:effectLst>
          <a:softEdge rad="63500"/>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48150894494793"/>
          <c:y val="3.2961460446247468E-2"/>
          <c:w val="0.81437950303497375"/>
          <c:h val="0.92915048892723617"/>
        </c:manualLayout>
      </c:layout>
      <c:barChart>
        <c:barDir val="bar"/>
        <c:grouping val="clustered"/>
        <c:varyColors val="0"/>
        <c:ser>
          <c:idx val="0"/>
          <c:order val="0"/>
          <c:tx>
            <c:strRef>
              <c:f>Sheet1!$B$1</c:f>
              <c:strCache>
                <c:ptCount val="1"/>
                <c:pt idx="0">
                  <c:v>Συνολική Αιτούμενη Χρηματοδότηση</c:v>
                </c:pt>
              </c:strCache>
            </c:strRef>
          </c:tx>
          <c:spPr>
            <a:solidFill>
              <a:schemeClr val="accent5">
                <a:lumMod val="75000"/>
              </a:schemeClr>
            </a:solidFill>
            <a:ln>
              <a:noFill/>
            </a:ln>
            <a:effectLst>
              <a:outerShdw blurRad="127000" dist="63500" dir="2700000" algn="br" rotWithShape="0">
                <a:srgbClr val="000000">
                  <a:alpha val="25000"/>
                </a:srgbClr>
              </a:outerShdw>
            </a:effectLst>
          </c:spPr>
          <c:invertIfNegative val="0"/>
          <c:dLbls>
            <c:delete val="1"/>
          </c:dLbls>
          <c:cat>
            <c:strRef>
              <c:f>Sheet1!$A$2:$A$3</c:f>
              <c:strCache>
                <c:ptCount val="2"/>
                <c:pt idx="0">
                  <c:v>ΕΣΔΙΜ      Δυτικής Μακεδονίας</c:v>
                </c:pt>
                <c:pt idx="1">
                  <c:v>ΕΣΔΙΜ Μεγαλόπολης</c:v>
                </c:pt>
              </c:strCache>
            </c:strRef>
          </c:cat>
          <c:val>
            <c:numRef>
              <c:f>Sheet1!$B$2:$B$3</c:f>
              <c:numCache>
                <c:formatCode>_("€"* #,##0.00_);_("€"* \(#,##0.00\);_("€"* "-"??_);_(@_)</c:formatCode>
                <c:ptCount val="2"/>
                <c:pt idx="0">
                  <c:v>22971705</c:v>
                </c:pt>
                <c:pt idx="1">
                  <c:v>6556052</c:v>
                </c:pt>
              </c:numCache>
            </c:numRef>
          </c:val>
          <c:extLst>
            <c:ext xmlns:c16="http://schemas.microsoft.com/office/drawing/2014/chart" uri="{C3380CC4-5D6E-409C-BE32-E72D297353CC}">
              <c16:uniqueId val="{00000000-116D-4991-B226-A7122BCF5D59}"/>
            </c:ext>
          </c:extLst>
        </c:ser>
        <c:ser>
          <c:idx val="1"/>
          <c:order val="1"/>
          <c:tx>
            <c:strRef>
              <c:f>Sheet1!$C$1</c:f>
              <c:strCache>
                <c:ptCount val="1"/>
                <c:pt idx="0">
                  <c:v>Διαθέσιμη Δημόσια Χρηματοδότηση</c:v>
                </c:pt>
              </c:strCache>
            </c:strRef>
          </c:tx>
          <c:spPr>
            <a:solidFill>
              <a:schemeClr val="tx2">
                <a:alpha val="30000"/>
              </a:schemeClr>
            </a:solidFill>
            <a:ln>
              <a:noFill/>
            </a:ln>
            <a:effectLst>
              <a:outerShdw blurRad="127000" dist="63500" dir="2700000" algn="br" rotWithShape="0">
                <a:srgbClr val="000000">
                  <a:alpha val="25000"/>
                </a:srgbClr>
              </a:outerShdw>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Arial" panose="020B0604020202020204" pitchFamily="34" charset="0"/>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ΕΣΔΙΜ      Δυτικής Μακεδονίας</c:v>
                </c:pt>
                <c:pt idx="1">
                  <c:v>ΕΣΔΙΜ Μεγαλόπολης</c:v>
                </c:pt>
              </c:strCache>
            </c:strRef>
          </c:cat>
          <c:val>
            <c:numRef>
              <c:f>Sheet1!$C$2:$C$3</c:f>
              <c:numCache>
                <c:formatCode>"€"#,##0_);[Red]\("€"#,##0\)</c:formatCode>
                <c:ptCount val="2"/>
                <c:pt idx="0" formatCode="_(&quot;€&quot;* #,##0.00_);_(&quot;€&quot;* \(#,##0.00\);_(&quot;€&quot;* &quot;-&quot;??_);_(@_)">
                  <c:v>21000000</c:v>
                </c:pt>
                <c:pt idx="1">
                  <c:v>9000000</c:v>
                </c:pt>
              </c:numCache>
            </c:numRef>
          </c:val>
          <c:extLst>
            <c:ext xmlns:c16="http://schemas.microsoft.com/office/drawing/2014/chart" uri="{C3380CC4-5D6E-409C-BE32-E72D297353CC}">
              <c16:uniqueId val="{00000002-116D-4991-B226-A7122BCF5D59}"/>
            </c:ext>
          </c:extLst>
        </c:ser>
        <c:dLbls>
          <c:dLblPos val="outEnd"/>
          <c:showLegendKey val="0"/>
          <c:showVal val="1"/>
          <c:showCatName val="0"/>
          <c:showSerName val="0"/>
          <c:showPercent val="0"/>
          <c:showBubbleSize val="0"/>
        </c:dLbls>
        <c:gapWidth val="110"/>
        <c:overlap val="100"/>
        <c:axId val="124746368"/>
        <c:axId val="124748160"/>
      </c:barChart>
      <c:catAx>
        <c:axId val="124746368"/>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Trebuchet MS" panose="020B0603020202020204" pitchFamily="34" charset="0"/>
                <a:ea typeface="+mn-ea"/>
                <a:cs typeface="Arial" panose="020B0604020202020204" pitchFamily="34" charset="0"/>
              </a:defRPr>
            </a:pPr>
            <a:endParaRPr lang="el-GR"/>
          </a:p>
        </c:txPr>
        <c:crossAx val="124748160"/>
        <c:crosses val="autoZero"/>
        <c:auto val="1"/>
        <c:lblAlgn val="ctr"/>
        <c:lblOffset val="100"/>
        <c:noMultiLvlLbl val="0"/>
      </c:catAx>
      <c:valAx>
        <c:axId val="124748160"/>
        <c:scaling>
          <c:orientation val="minMax"/>
        </c:scaling>
        <c:delete val="1"/>
        <c:axPos val="t"/>
        <c:numFmt formatCode="_(&quot;€&quot;* #,##0.00_);_(&quot;€&quot;* \(#,##0.00\);_(&quot;€&quot;* &quot;-&quot;??_);_(@_)" sourceLinked="1"/>
        <c:majorTickMark val="out"/>
        <c:minorTickMark val="none"/>
        <c:tickLblPos val="nextTo"/>
        <c:crossAx val="124746368"/>
        <c:crosses val="autoZero"/>
        <c:crossBetween val="between"/>
      </c:valAx>
      <c:spPr>
        <a:noFill/>
        <a:ln>
          <a:noFill/>
        </a:ln>
        <a:effectLst>
          <a:softEdge rad="63500"/>
        </a:effectLst>
      </c:spPr>
    </c:plotArea>
    <c:legend>
      <c:legendPos val="b"/>
      <c:layout>
        <c:manualLayout>
          <c:xMode val="edge"/>
          <c:yMode val="edge"/>
          <c:x val="0.14471890396845599"/>
          <c:y val="0.83315614856814169"/>
          <c:w val="0.73931219332074338"/>
          <c:h val="0.166843851431858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48150894494793"/>
          <c:y val="3.2961460446247468E-2"/>
          <c:w val="0.81437950303497375"/>
          <c:h val="0.88023230742201852"/>
        </c:manualLayout>
      </c:layout>
      <c:barChart>
        <c:barDir val="bar"/>
        <c:grouping val="clustered"/>
        <c:varyColors val="0"/>
        <c:ser>
          <c:idx val="0"/>
          <c:order val="0"/>
          <c:tx>
            <c:strRef>
              <c:f>Sheet1!$B$1</c:f>
              <c:strCache>
                <c:ptCount val="1"/>
                <c:pt idx="0">
                  <c:v>Συνολική Αιτούμενη Χρηματοδότηση</c:v>
                </c:pt>
              </c:strCache>
            </c:strRef>
          </c:tx>
          <c:spPr>
            <a:solidFill>
              <a:schemeClr val="accent5">
                <a:lumMod val="75000"/>
              </a:schemeClr>
            </a:solidFill>
            <a:ln>
              <a:noFill/>
            </a:ln>
            <a:effectLst>
              <a:outerShdw blurRad="127000" dist="63500" dir="2700000" algn="br" rotWithShape="0">
                <a:srgbClr val="000000">
                  <a:alpha val="25000"/>
                </a:srgbClr>
              </a:outerShdw>
            </a:effectLst>
          </c:spPr>
          <c:invertIfNegative val="0"/>
          <c:dLbls>
            <c:delete val="1"/>
          </c:dLbls>
          <c:cat>
            <c:strRef>
              <c:f>Sheet1!$A$2:$A$3</c:f>
              <c:strCache>
                <c:ptCount val="2"/>
                <c:pt idx="0">
                  <c:v>ΕΣΔΙΜ      Δυτικής Μακεδονίας</c:v>
                </c:pt>
                <c:pt idx="1">
                  <c:v>ΕΣΔΙΜ Μεγαλόπολης</c:v>
                </c:pt>
              </c:strCache>
            </c:strRef>
          </c:cat>
          <c:val>
            <c:numRef>
              <c:f>Sheet1!$B$2:$B$3</c:f>
              <c:numCache>
                <c:formatCode>_("€"* #,##0.00_);_("€"* \(#,##0.00\);_("€"* "-"??_);_(@_)</c:formatCode>
                <c:ptCount val="2"/>
                <c:pt idx="0">
                  <c:v>99384667.069999993</c:v>
                </c:pt>
                <c:pt idx="1">
                  <c:v>27748199.640000001</c:v>
                </c:pt>
              </c:numCache>
            </c:numRef>
          </c:val>
          <c:extLst>
            <c:ext xmlns:c16="http://schemas.microsoft.com/office/drawing/2014/chart" uri="{C3380CC4-5D6E-409C-BE32-E72D297353CC}">
              <c16:uniqueId val="{00000000-116D-4991-B226-A7122BCF5D59}"/>
            </c:ext>
          </c:extLst>
        </c:ser>
        <c:ser>
          <c:idx val="1"/>
          <c:order val="1"/>
          <c:tx>
            <c:strRef>
              <c:f>Sheet1!$C$1</c:f>
              <c:strCache>
                <c:ptCount val="1"/>
                <c:pt idx="0">
                  <c:v>Διαθέσιμη Δημόσια Χρηματοδότηση</c:v>
                </c:pt>
              </c:strCache>
            </c:strRef>
          </c:tx>
          <c:spPr>
            <a:solidFill>
              <a:schemeClr val="tx2">
                <a:alpha val="30000"/>
              </a:schemeClr>
            </a:solidFill>
            <a:ln>
              <a:noFill/>
            </a:ln>
            <a:effectLst>
              <a:outerShdw blurRad="127000" dist="63500" dir="2700000" algn="br" rotWithShape="0">
                <a:srgbClr val="000000">
                  <a:alpha val="25000"/>
                </a:srgbClr>
              </a:outerShdw>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ΕΣΔΙΜ      Δυτικής Μακεδονίας</c:v>
                </c:pt>
                <c:pt idx="1">
                  <c:v>ΕΣΔΙΜ Μεγαλόπολης</c:v>
                </c:pt>
              </c:strCache>
            </c:strRef>
          </c:cat>
          <c:val>
            <c:numRef>
              <c:f>Sheet1!$C$2:$C$3</c:f>
              <c:numCache>
                <c:formatCode>"€"#,##0_);[Red]\("€"#,##0\)</c:formatCode>
                <c:ptCount val="2"/>
                <c:pt idx="0" formatCode="_(&quot;€&quot;* #,##0.00_);_(&quot;€&quot;* \(#,##0.00\);_(&quot;€&quot;* &quot;-&quot;??_);_(@_)">
                  <c:v>45500000</c:v>
                </c:pt>
                <c:pt idx="1">
                  <c:v>19500000</c:v>
                </c:pt>
              </c:numCache>
            </c:numRef>
          </c:val>
          <c:extLst>
            <c:ext xmlns:c16="http://schemas.microsoft.com/office/drawing/2014/chart" uri="{C3380CC4-5D6E-409C-BE32-E72D297353CC}">
              <c16:uniqueId val="{00000002-116D-4991-B226-A7122BCF5D59}"/>
            </c:ext>
          </c:extLst>
        </c:ser>
        <c:dLbls>
          <c:dLblPos val="outEnd"/>
          <c:showLegendKey val="0"/>
          <c:showVal val="1"/>
          <c:showCatName val="0"/>
          <c:showSerName val="0"/>
          <c:showPercent val="0"/>
          <c:showBubbleSize val="0"/>
        </c:dLbls>
        <c:gapWidth val="110"/>
        <c:overlap val="100"/>
        <c:axId val="124746368"/>
        <c:axId val="124748160"/>
      </c:barChart>
      <c:catAx>
        <c:axId val="124746368"/>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24748160"/>
        <c:crosses val="autoZero"/>
        <c:auto val="1"/>
        <c:lblAlgn val="ctr"/>
        <c:lblOffset val="100"/>
        <c:noMultiLvlLbl val="0"/>
      </c:catAx>
      <c:valAx>
        <c:axId val="124748160"/>
        <c:scaling>
          <c:orientation val="minMax"/>
        </c:scaling>
        <c:delete val="1"/>
        <c:axPos val="t"/>
        <c:numFmt formatCode="_(&quot;€&quot;* #,##0.00_);_(&quot;€&quot;* \(#,##0.00\);_(&quot;€&quot;* &quot;-&quot;??_);_(@_)" sourceLinked="1"/>
        <c:majorTickMark val="out"/>
        <c:minorTickMark val="none"/>
        <c:tickLblPos val="nextTo"/>
        <c:crossAx val="124746368"/>
        <c:crosses val="autoZero"/>
        <c:crossBetween val="between"/>
      </c:valAx>
      <c:spPr>
        <a:noFill/>
        <a:ln>
          <a:noFill/>
        </a:ln>
        <a:effectLst>
          <a:softEdge rad="63500"/>
        </a:effectLst>
      </c:spPr>
    </c:plotArea>
    <c:legend>
      <c:legendPos val="b"/>
      <c:layout>
        <c:manualLayout>
          <c:xMode val="edge"/>
          <c:yMode val="edge"/>
          <c:x val="0.13034390333962831"/>
          <c:y val="0.82500308147417722"/>
          <c:w val="0.73931219332074338"/>
          <c:h val="0.166843851431858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51586954107663"/>
          <c:y val="4.0175528289025229E-2"/>
          <c:w val="0.81437950303497375"/>
          <c:h val="0.88023230742201852"/>
        </c:manualLayout>
      </c:layout>
      <c:barChart>
        <c:barDir val="bar"/>
        <c:grouping val="clustered"/>
        <c:varyColors val="0"/>
        <c:ser>
          <c:idx val="0"/>
          <c:order val="0"/>
          <c:tx>
            <c:strRef>
              <c:f>Sheet1!$B$1</c:f>
              <c:strCache>
                <c:ptCount val="1"/>
                <c:pt idx="0">
                  <c:v>Συνολική Αιτούμενη Χρηματοδότηση</c:v>
                </c:pt>
              </c:strCache>
            </c:strRef>
          </c:tx>
          <c:spPr>
            <a:solidFill>
              <a:schemeClr val="accent5">
                <a:lumMod val="75000"/>
              </a:schemeClr>
            </a:solidFill>
            <a:ln>
              <a:noFill/>
            </a:ln>
            <a:effectLst>
              <a:outerShdw blurRad="127000" dist="63500" dir="2700000" algn="br" rotWithShape="0">
                <a:srgbClr val="000000">
                  <a:alpha val="25000"/>
                </a:srgbClr>
              </a:outerShdw>
            </a:effectLst>
          </c:spPr>
          <c:invertIfNegative val="0"/>
          <c:dLbls>
            <c:delete val="1"/>
          </c:dLbls>
          <c:cat>
            <c:strRef>
              <c:f>Sheet1!$A$2:$A$3</c:f>
              <c:strCache>
                <c:ptCount val="2"/>
                <c:pt idx="0">
                  <c:v>ΕΣΔΙΜ      Δυτικής Μακεδονίας</c:v>
                </c:pt>
                <c:pt idx="1">
                  <c:v>ΕΣΔΙΜ Μεγαλόπολης</c:v>
                </c:pt>
              </c:strCache>
            </c:strRef>
          </c:cat>
          <c:val>
            <c:numRef>
              <c:f>Sheet1!$B$2:$B$3</c:f>
              <c:numCache>
                <c:formatCode>_-* #,##0\ "€"_-;\-* #,##0\ "€"_-;_-* "-"??\ "€"_-;_-@_-</c:formatCode>
                <c:ptCount val="2"/>
                <c:pt idx="0">
                  <c:v>150065163.85999998</c:v>
                </c:pt>
                <c:pt idx="1">
                  <c:v>42176604.18</c:v>
                </c:pt>
              </c:numCache>
            </c:numRef>
          </c:val>
          <c:extLst>
            <c:ext xmlns:c16="http://schemas.microsoft.com/office/drawing/2014/chart" uri="{C3380CC4-5D6E-409C-BE32-E72D297353CC}">
              <c16:uniqueId val="{00000000-C46D-4BA6-91BA-036549B68D3D}"/>
            </c:ext>
          </c:extLst>
        </c:ser>
        <c:ser>
          <c:idx val="1"/>
          <c:order val="1"/>
          <c:tx>
            <c:strRef>
              <c:f>Sheet1!$C$1</c:f>
              <c:strCache>
                <c:ptCount val="1"/>
                <c:pt idx="0">
                  <c:v>Διαθέσιμη Δημόσια Χρηματοδότηση</c:v>
                </c:pt>
              </c:strCache>
            </c:strRef>
          </c:tx>
          <c:spPr>
            <a:solidFill>
              <a:schemeClr val="tx2">
                <a:alpha val="30000"/>
              </a:schemeClr>
            </a:solidFill>
            <a:ln>
              <a:noFill/>
            </a:ln>
            <a:effectLst>
              <a:outerShdw blurRad="127000" dist="63500" dir="2700000" algn="br" rotWithShape="0">
                <a:srgbClr val="000000">
                  <a:alpha val="25000"/>
                </a:srgbClr>
              </a:outerShdw>
            </a:effectLst>
          </c:spPr>
          <c:invertIfNegative val="0"/>
          <c:dLbls>
            <c:dLbl>
              <c:idx val="0"/>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extLst>
                <c:ext xmlns:c16="http://schemas.microsoft.com/office/drawing/2014/chart" uri="{C3380CC4-5D6E-409C-BE32-E72D297353CC}">
                  <c16:uniqueId val="{00000003-C46D-4BA6-91BA-036549B68D3D}"/>
                </c:ext>
              </c:extLst>
            </c:dLbl>
            <c:dLbl>
              <c:idx val="1"/>
              <c:numFmt formatCode="#,##0&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extLst>
                <c:ext xmlns:c16="http://schemas.microsoft.com/office/drawing/2014/chart" uri="{C3380CC4-5D6E-409C-BE32-E72D297353CC}">
                  <c16:uniqueId val="{00000004-C46D-4BA6-91BA-036549B68D3D}"/>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ΕΣΔΙΜ      Δυτικής Μακεδονίας</c:v>
                </c:pt>
                <c:pt idx="1">
                  <c:v>ΕΣΔΙΜ Μεγαλόπολης</c:v>
                </c:pt>
              </c:strCache>
            </c:strRef>
          </c:cat>
          <c:val>
            <c:numRef>
              <c:f>Sheet1!$C$2:$C$3</c:f>
              <c:numCache>
                <c:formatCode>_-* #,##0\ "€"_-;\-* #,##0\ "€"_-;_-* "-"??\ "€"_-;_-@_-</c:formatCode>
                <c:ptCount val="2"/>
                <c:pt idx="0" formatCode="#,##0.00\ &quot;€&quot;">
                  <c:v>45500000</c:v>
                </c:pt>
                <c:pt idx="1">
                  <c:v>19500000</c:v>
                </c:pt>
              </c:numCache>
            </c:numRef>
          </c:val>
          <c:extLst>
            <c:ext xmlns:c16="http://schemas.microsoft.com/office/drawing/2014/chart" uri="{C3380CC4-5D6E-409C-BE32-E72D297353CC}">
              <c16:uniqueId val="{00000002-C46D-4BA6-91BA-036549B68D3D}"/>
            </c:ext>
          </c:extLst>
        </c:ser>
        <c:dLbls>
          <c:dLblPos val="outEnd"/>
          <c:showLegendKey val="0"/>
          <c:showVal val="1"/>
          <c:showCatName val="0"/>
          <c:showSerName val="0"/>
          <c:showPercent val="0"/>
          <c:showBubbleSize val="0"/>
        </c:dLbls>
        <c:gapWidth val="110"/>
        <c:overlap val="100"/>
        <c:axId val="124746368"/>
        <c:axId val="124748160"/>
      </c:barChart>
      <c:catAx>
        <c:axId val="124746368"/>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24748160"/>
        <c:crosses val="autoZero"/>
        <c:auto val="1"/>
        <c:lblAlgn val="ctr"/>
        <c:lblOffset val="100"/>
        <c:noMultiLvlLbl val="0"/>
      </c:catAx>
      <c:valAx>
        <c:axId val="124748160"/>
        <c:scaling>
          <c:orientation val="minMax"/>
        </c:scaling>
        <c:delete val="1"/>
        <c:axPos val="t"/>
        <c:numFmt formatCode="_-* #,##0\ &quot;€&quot;_-;\-* #,##0\ &quot;€&quot;_-;_-* &quot;-&quot;??\ &quot;€&quot;_-;_-@_-" sourceLinked="1"/>
        <c:majorTickMark val="out"/>
        <c:minorTickMark val="none"/>
        <c:tickLblPos val="nextTo"/>
        <c:crossAx val="124746368"/>
        <c:crosses val="autoZero"/>
        <c:crossBetween val="between"/>
      </c:valAx>
      <c:spPr>
        <a:noFill/>
        <a:ln>
          <a:noFill/>
        </a:ln>
        <a:effectLst>
          <a:softEdge rad="63500"/>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0095290030416"/>
          <c:y val="3.2961502115945604E-2"/>
          <c:w val="0.81437950303497375"/>
          <c:h val="0.88023230742201852"/>
        </c:manualLayout>
      </c:layout>
      <c:barChart>
        <c:barDir val="bar"/>
        <c:grouping val="clustered"/>
        <c:varyColors val="0"/>
        <c:ser>
          <c:idx val="0"/>
          <c:order val="0"/>
          <c:tx>
            <c:strRef>
              <c:f>Sheet1!$B$1</c:f>
              <c:strCache>
                <c:ptCount val="1"/>
                <c:pt idx="0">
                  <c:v>Συνολική Αιτούμενη Χρηματοδότηση</c:v>
                </c:pt>
              </c:strCache>
            </c:strRef>
          </c:tx>
          <c:spPr>
            <a:solidFill>
              <a:schemeClr val="accent5">
                <a:lumMod val="75000"/>
              </a:schemeClr>
            </a:solidFill>
            <a:ln>
              <a:noFill/>
            </a:ln>
            <a:effectLst>
              <a:outerShdw blurRad="127000" dist="63500" dir="2700000" algn="br" rotWithShape="0">
                <a:srgbClr val="000000">
                  <a:alpha val="25000"/>
                </a:srgbClr>
              </a:outerShdw>
            </a:effectLst>
          </c:spPr>
          <c:invertIfNegative val="0"/>
          <c:dLbls>
            <c:delete val="1"/>
          </c:dLbls>
          <c:cat>
            <c:strRef>
              <c:f>Sheet1!$A$2:$A$3</c:f>
              <c:strCache>
                <c:ptCount val="2"/>
                <c:pt idx="0">
                  <c:v>ΕΣΔΙΜ      Δυτικής Μακεδονίας</c:v>
                </c:pt>
                <c:pt idx="1">
                  <c:v>ΕΣΔΙΜ Μεγαλόπολης</c:v>
                </c:pt>
              </c:strCache>
            </c:strRef>
          </c:cat>
          <c:val>
            <c:numRef>
              <c:f>Sheet1!$B$2:$B$3</c:f>
              <c:numCache>
                <c:formatCode>_("€"* #,##0.00_);_("€"* \(#,##0.00\);_("€"* "-"??_);_(@_)</c:formatCode>
                <c:ptCount val="2"/>
                <c:pt idx="0">
                  <c:v>36926899.219999999</c:v>
                </c:pt>
                <c:pt idx="1">
                  <c:v>0</c:v>
                </c:pt>
              </c:numCache>
            </c:numRef>
          </c:val>
          <c:extLst>
            <c:ext xmlns:c16="http://schemas.microsoft.com/office/drawing/2014/chart" uri="{C3380CC4-5D6E-409C-BE32-E72D297353CC}">
              <c16:uniqueId val="{00000000-116D-4991-B226-A7122BCF5D59}"/>
            </c:ext>
          </c:extLst>
        </c:ser>
        <c:ser>
          <c:idx val="1"/>
          <c:order val="1"/>
          <c:tx>
            <c:strRef>
              <c:f>Sheet1!$C$1</c:f>
              <c:strCache>
                <c:ptCount val="1"/>
                <c:pt idx="0">
                  <c:v>Διαθέσιμη Δημόσια Χρηματοδότηση</c:v>
                </c:pt>
              </c:strCache>
            </c:strRef>
          </c:tx>
          <c:spPr>
            <a:solidFill>
              <a:schemeClr val="tx2">
                <a:alpha val="30000"/>
              </a:schemeClr>
            </a:solidFill>
            <a:ln>
              <a:noFill/>
            </a:ln>
            <a:effectLst>
              <a:outerShdw blurRad="127000" dist="63500" dir="2700000" algn="br" rotWithShape="0">
                <a:srgbClr val="000000">
                  <a:alpha val="25000"/>
                </a:srgbClr>
              </a:outerShdw>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ΕΣΔΙΜ      Δυτικής Μακεδονίας</c:v>
                </c:pt>
                <c:pt idx="1">
                  <c:v>ΕΣΔΙΜ Μεγαλόπολης</c:v>
                </c:pt>
              </c:strCache>
            </c:strRef>
          </c:cat>
          <c:val>
            <c:numRef>
              <c:f>Sheet1!$C$2:$C$3</c:f>
              <c:numCache>
                <c:formatCode>"€"#,##0_);[Red]\("€"#,##0\)</c:formatCode>
                <c:ptCount val="2"/>
                <c:pt idx="0" formatCode="_(&quot;€&quot;* #,##0.00_);_(&quot;€&quot;* \(#,##0.00\);_(&quot;€&quot;* &quot;-&quot;??_);_(@_)">
                  <c:v>52500000</c:v>
                </c:pt>
                <c:pt idx="1">
                  <c:v>22500000</c:v>
                </c:pt>
              </c:numCache>
            </c:numRef>
          </c:val>
          <c:extLst>
            <c:ext xmlns:c16="http://schemas.microsoft.com/office/drawing/2014/chart" uri="{C3380CC4-5D6E-409C-BE32-E72D297353CC}">
              <c16:uniqueId val="{00000002-116D-4991-B226-A7122BCF5D59}"/>
            </c:ext>
          </c:extLst>
        </c:ser>
        <c:dLbls>
          <c:dLblPos val="outEnd"/>
          <c:showLegendKey val="0"/>
          <c:showVal val="1"/>
          <c:showCatName val="0"/>
          <c:showSerName val="0"/>
          <c:showPercent val="0"/>
          <c:showBubbleSize val="0"/>
        </c:dLbls>
        <c:gapWidth val="110"/>
        <c:overlap val="100"/>
        <c:axId val="124746368"/>
        <c:axId val="124748160"/>
      </c:barChart>
      <c:catAx>
        <c:axId val="124746368"/>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24748160"/>
        <c:crosses val="autoZero"/>
        <c:auto val="1"/>
        <c:lblAlgn val="ctr"/>
        <c:lblOffset val="100"/>
        <c:noMultiLvlLbl val="0"/>
      </c:catAx>
      <c:valAx>
        <c:axId val="124748160"/>
        <c:scaling>
          <c:orientation val="minMax"/>
        </c:scaling>
        <c:delete val="1"/>
        <c:axPos val="t"/>
        <c:numFmt formatCode="_(&quot;€&quot;* #,##0.00_);_(&quot;€&quot;* \(#,##0.00\);_(&quot;€&quot;* &quot;-&quot;??_);_(@_)" sourceLinked="1"/>
        <c:majorTickMark val="out"/>
        <c:minorTickMark val="none"/>
        <c:tickLblPos val="nextTo"/>
        <c:crossAx val="124746368"/>
        <c:crosses val="autoZero"/>
        <c:crossBetween val="between"/>
      </c:valAx>
      <c:spPr>
        <a:noFill/>
        <a:ln>
          <a:noFill/>
        </a:ln>
        <a:effectLst>
          <a:softEdge rad="63500"/>
        </a:effectLst>
      </c:spPr>
    </c:plotArea>
    <c:legend>
      <c:legendPos val="b"/>
      <c:layout>
        <c:manualLayout>
          <c:xMode val="edge"/>
          <c:yMode val="edge"/>
          <c:x val="0.13194112563172031"/>
          <c:y val="0.83509181588598835"/>
          <c:w val="0.73931219332074338"/>
          <c:h val="0.164908184114011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48150894494793"/>
          <c:y val="3.2961460446247468E-2"/>
          <c:w val="0.81437950303497375"/>
          <c:h val="0.88023230742201852"/>
        </c:manualLayout>
      </c:layout>
      <c:barChart>
        <c:barDir val="bar"/>
        <c:grouping val="clustered"/>
        <c:varyColors val="0"/>
        <c:ser>
          <c:idx val="0"/>
          <c:order val="0"/>
          <c:tx>
            <c:strRef>
              <c:f>Sheet1!$B$1</c:f>
              <c:strCache>
                <c:ptCount val="1"/>
                <c:pt idx="0">
                  <c:v>Συνολική Αιτούμενη Χρηματοδότηση</c:v>
                </c:pt>
              </c:strCache>
            </c:strRef>
          </c:tx>
          <c:spPr>
            <a:solidFill>
              <a:schemeClr val="accent5">
                <a:lumMod val="75000"/>
              </a:schemeClr>
            </a:solidFill>
            <a:ln>
              <a:noFill/>
            </a:ln>
            <a:effectLst>
              <a:outerShdw blurRad="127000" dist="63500" dir="2700000" algn="br" rotWithShape="0">
                <a:srgbClr val="000000">
                  <a:alpha val="25000"/>
                </a:srgbClr>
              </a:outerShdw>
            </a:effectLst>
          </c:spPr>
          <c:invertIfNegative val="0"/>
          <c:dLbls>
            <c:delete val="1"/>
          </c:dLbls>
          <c:cat>
            <c:strRef>
              <c:f>Sheet1!$A$2:$A$3</c:f>
              <c:strCache>
                <c:ptCount val="2"/>
                <c:pt idx="0">
                  <c:v>ΕΣΔΙΜ                                 Δυτικής Μακεδονίας</c:v>
                </c:pt>
                <c:pt idx="1">
                  <c:v>ΕΣΔΙΜ Μεγαλόπολης</c:v>
                </c:pt>
              </c:strCache>
            </c:strRef>
          </c:cat>
          <c:val>
            <c:numRef>
              <c:f>Sheet1!$B$2:$B$3</c:f>
              <c:numCache>
                <c:formatCode>_-* #,##0\ "€"_-;\-* #,##0\ "€"_-;_-* "-"??\ "€"_-;_-@_-</c:formatCode>
                <c:ptCount val="2"/>
                <c:pt idx="0">
                  <c:v>28680402.07</c:v>
                </c:pt>
                <c:pt idx="1">
                  <c:v>7595287.0700000003</c:v>
                </c:pt>
              </c:numCache>
            </c:numRef>
          </c:val>
          <c:extLst>
            <c:ext xmlns:c16="http://schemas.microsoft.com/office/drawing/2014/chart" uri="{C3380CC4-5D6E-409C-BE32-E72D297353CC}">
              <c16:uniqueId val="{00000000-C46D-4BA6-91BA-036549B68D3D}"/>
            </c:ext>
          </c:extLst>
        </c:ser>
        <c:ser>
          <c:idx val="1"/>
          <c:order val="1"/>
          <c:tx>
            <c:strRef>
              <c:f>Sheet1!$C$1</c:f>
              <c:strCache>
                <c:ptCount val="1"/>
                <c:pt idx="0">
                  <c:v>Διαθέσιμη Δημόσια Χρηματοδότηση</c:v>
                </c:pt>
              </c:strCache>
            </c:strRef>
          </c:tx>
          <c:spPr>
            <a:solidFill>
              <a:schemeClr val="tx2">
                <a:alpha val="30000"/>
              </a:schemeClr>
            </a:solidFill>
            <a:ln>
              <a:noFill/>
            </a:ln>
            <a:effectLst>
              <a:outerShdw blurRad="127000" dist="63500" dir="2700000" algn="br" rotWithShape="0">
                <a:srgbClr val="000000">
                  <a:alpha val="25000"/>
                </a:srgbClr>
              </a:outerShdw>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ΕΣΔΙΜ                                 Δυτικής Μακεδονίας</c:v>
                </c:pt>
                <c:pt idx="1">
                  <c:v>ΕΣΔΙΜ Μεγαλόπολης</c:v>
                </c:pt>
              </c:strCache>
            </c:strRef>
          </c:cat>
          <c:val>
            <c:numRef>
              <c:f>Sheet1!$C$2:$C$3</c:f>
              <c:numCache>
                <c:formatCode>_-* #,##0\ "€"_-;\-* #,##0\ "€"_-;_-* "-"??\ "€"_-;_-@_-</c:formatCode>
                <c:ptCount val="2"/>
                <c:pt idx="0" formatCode="#,##0.00\ &quot;€&quot;">
                  <c:v>52500000</c:v>
                </c:pt>
                <c:pt idx="1">
                  <c:v>22500000</c:v>
                </c:pt>
              </c:numCache>
            </c:numRef>
          </c:val>
          <c:extLst>
            <c:ext xmlns:c16="http://schemas.microsoft.com/office/drawing/2014/chart" uri="{C3380CC4-5D6E-409C-BE32-E72D297353CC}">
              <c16:uniqueId val="{00000002-C46D-4BA6-91BA-036549B68D3D}"/>
            </c:ext>
          </c:extLst>
        </c:ser>
        <c:dLbls>
          <c:dLblPos val="outEnd"/>
          <c:showLegendKey val="0"/>
          <c:showVal val="1"/>
          <c:showCatName val="0"/>
          <c:showSerName val="0"/>
          <c:showPercent val="0"/>
          <c:showBubbleSize val="0"/>
        </c:dLbls>
        <c:gapWidth val="110"/>
        <c:overlap val="100"/>
        <c:axId val="124746368"/>
        <c:axId val="124748160"/>
      </c:barChart>
      <c:catAx>
        <c:axId val="124746368"/>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24748160"/>
        <c:crosses val="autoZero"/>
        <c:auto val="1"/>
        <c:lblAlgn val="ctr"/>
        <c:lblOffset val="100"/>
        <c:noMultiLvlLbl val="0"/>
      </c:catAx>
      <c:valAx>
        <c:axId val="124748160"/>
        <c:scaling>
          <c:orientation val="minMax"/>
        </c:scaling>
        <c:delete val="1"/>
        <c:axPos val="t"/>
        <c:numFmt formatCode="_-* #,##0\ &quot;€&quot;_-;\-* #,##0\ &quot;€&quot;_-;_-* &quot;-&quot;??\ &quot;€&quot;_-;_-@_-" sourceLinked="1"/>
        <c:majorTickMark val="out"/>
        <c:minorTickMark val="none"/>
        <c:tickLblPos val="nextTo"/>
        <c:crossAx val="124746368"/>
        <c:crosses val="autoZero"/>
        <c:crossBetween val="between"/>
      </c:valAx>
      <c:spPr>
        <a:noFill/>
        <a:ln>
          <a:noFill/>
        </a:ln>
        <a:effectLst>
          <a:softEdge rad="63500"/>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l-G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4.3445169979523912E-2"/>
          <c:y val="3.8801338566318039E-2"/>
          <c:w val="0.94748860592961515"/>
          <c:h val="0.78720290736202025"/>
        </c:manualLayout>
      </c:layout>
      <c:bar3DChart>
        <c:barDir val="col"/>
        <c:grouping val="standard"/>
        <c:varyColors val="0"/>
        <c:ser>
          <c:idx val="0"/>
          <c:order val="0"/>
          <c:tx>
            <c:strRef>
              <c:f>Sheet1!$B$1</c:f>
              <c:strCache>
                <c:ptCount val="1"/>
                <c:pt idx="0">
                  <c:v>Αιτούμενη Χρηματοδότηση </c:v>
                </c:pt>
              </c:strCache>
            </c:strRef>
          </c:tx>
          <c:spPr>
            <a:solidFill>
              <a:schemeClr val="accent5">
                <a:lumMod val="60000"/>
                <a:lumOff val="40000"/>
              </a:schemeClr>
            </a:solidFill>
            <a:ln>
              <a:noFill/>
            </a:ln>
            <a:effectLst/>
            <a:sp3d/>
          </c:spPr>
          <c:invertIfNegative val="0"/>
          <c:dLbls>
            <c:dLbl>
              <c:idx val="0"/>
              <c:layout>
                <c:manualLayout>
                  <c:x val="-4.7094839860709149E-2"/>
                  <c:y val="-5.70660674574196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4B-48C8-BD82-2D9FC67B0B04}"/>
                </c:ext>
              </c:extLst>
            </c:dLbl>
            <c:dLbl>
              <c:idx val="1"/>
              <c:layout>
                <c:manualLayout>
                  <c:x val="0.18546786616519242"/>
                  <c:y val="0.151452645447932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4B-48C8-BD82-2D9FC67B0B04}"/>
                </c:ext>
              </c:extLst>
            </c:dLbl>
            <c:numFmt formatCode="#,##0\ &quot;€&quot;" sourceLinked="0"/>
            <c:spPr>
              <a:noFill/>
              <a:ln>
                <a:noFill/>
              </a:ln>
              <a:effectLst/>
            </c:spPr>
            <c:txPr>
              <a:bodyPr rot="0" vert="horz"/>
              <a:lstStyle/>
              <a:p>
                <a:pPr>
                  <a:defRPr sz="1100" b="1">
                    <a:latin typeface="Trebuchet MS" panose="020B0603020202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Sheet1!$A$2:$A$3</c:f>
              <c:strCache>
                <c:ptCount val="2"/>
                <c:pt idx="0">
                  <c:v>ΕΣΔΙΜ                                          Δυτικής Μακεδονίας</c:v>
                </c:pt>
                <c:pt idx="1">
                  <c:v>ΕΣΔΙΜ Μεγαλόπολης</c:v>
                </c:pt>
              </c:strCache>
            </c:strRef>
          </c:cat>
          <c:val>
            <c:numRef>
              <c:f>Sheet1!$B$2:$B$3</c:f>
              <c:numCache>
                <c:formatCode>"€"#,##0.00_);[Red]\("€"#,##0.00\)</c:formatCode>
                <c:ptCount val="2"/>
                <c:pt idx="0">
                  <c:v>36514819</c:v>
                </c:pt>
                <c:pt idx="1">
                  <c:v>14073959</c:v>
                </c:pt>
              </c:numCache>
            </c:numRef>
          </c:val>
          <c:extLst>
            <c:ext xmlns:c16="http://schemas.microsoft.com/office/drawing/2014/chart" uri="{C3380CC4-5D6E-409C-BE32-E72D297353CC}">
              <c16:uniqueId val="{00000000-6C4B-48C8-BD82-2D9FC67B0B04}"/>
            </c:ext>
          </c:extLst>
        </c:ser>
        <c:ser>
          <c:idx val="1"/>
          <c:order val="1"/>
          <c:tx>
            <c:strRef>
              <c:f>Sheet1!$C$1</c:f>
              <c:strCache>
                <c:ptCount val="1"/>
                <c:pt idx="0">
                  <c:v>ΔΔ Πρόσκλησης</c:v>
                </c:pt>
              </c:strCache>
            </c:strRef>
          </c:tx>
          <c:spPr>
            <a:solidFill>
              <a:schemeClr val="accent6">
                <a:lumMod val="60000"/>
                <a:lumOff val="40000"/>
              </a:schemeClr>
            </a:solidFill>
            <a:ln>
              <a:noFill/>
            </a:ln>
            <a:effectLst/>
            <a:sp3d/>
          </c:spPr>
          <c:invertIfNegative val="0"/>
          <c:dLbls>
            <c:dLbl>
              <c:idx val="0"/>
              <c:layout>
                <c:manualLayout>
                  <c:x val="4.1863954004230158E-3"/>
                  <c:y val="-4.7299180741000861E-2"/>
                </c:manualLayout>
              </c:layout>
              <c:tx>
                <c:rich>
                  <a:bodyPr/>
                  <a:lstStyle/>
                  <a:p>
                    <a:r>
                      <a:rPr lang="en-US" dirty="0"/>
                      <a:t>35.000.000</a:t>
                    </a:r>
                    <a:r>
                      <a:rPr lang="en-US" baseline="0" dirty="0"/>
                      <a:t>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4B-48C8-BD82-2D9FC67B0B04}"/>
                </c:ext>
              </c:extLst>
            </c:dLbl>
            <c:dLbl>
              <c:idx val="1"/>
              <c:layout>
                <c:manualLayout>
                  <c:x val="0.19246089207504802"/>
                  <c:y val="4.8780955292623204E-2"/>
                </c:manualLayout>
              </c:layout>
              <c:tx>
                <c:rich>
                  <a:bodyPr/>
                  <a:lstStyle/>
                  <a:p>
                    <a:fld id="{7962D2CD-A6F9-4FEE-86E4-570CC7EC57E1}" type="VALUE">
                      <a:rPr lang="en-US" smtClean="0"/>
                      <a:pPr/>
                      <a:t>[ΤΙΜΗ]</a:t>
                    </a:fld>
                    <a:r>
                      <a:rPr lang="en-US" dirty="0"/>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C4B-48C8-BD82-2D9FC67B0B04}"/>
                </c:ext>
              </c:extLst>
            </c:dLbl>
            <c:spPr>
              <a:noFill/>
              <a:ln>
                <a:noFill/>
              </a:ln>
              <a:effectLst/>
            </c:spPr>
            <c:txPr>
              <a:bodyPr rot="0" vert="horz"/>
              <a:lstStyle/>
              <a:p>
                <a:pPr>
                  <a:defRPr sz="1100" b="1">
                    <a:latin typeface="Trebuchet MS" panose="020B0603020202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ΕΣΔΙΜ                                          Δυτικής Μακεδονίας</c:v>
                </c:pt>
                <c:pt idx="1">
                  <c:v>ΕΣΔΙΜ Μεγαλόπολης</c:v>
                </c:pt>
              </c:strCache>
            </c:strRef>
          </c:cat>
          <c:val>
            <c:numRef>
              <c:f>Sheet1!$C$2:$C$3</c:f>
              <c:numCache>
                <c:formatCode>"€"#,##0_);[Red]\("€"#,##0\)</c:formatCode>
                <c:ptCount val="2"/>
                <c:pt idx="0">
                  <c:v>35000000</c:v>
                </c:pt>
                <c:pt idx="1">
                  <c:v>15000000</c:v>
                </c:pt>
              </c:numCache>
            </c:numRef>
          </c:val>
          <c:extLst>
            <c:ext xmlns:c16="http://schemas.microsoft.com/office/drawing/2014/chart" uri="{C3380CC4-5D6E-409C-BE32-E72D297353CC}">
              <c16:uniqueId val="{00000001-6C4B-48C8-BD82-2D9FC67B0B04}"/>
            </c:ext>
          </c:extLst>
        </c:ser>
        <c:dLbls>
          <c:showLegendKey val="0"/>
          <c:showVal val="0"/>
          <c:showCatName val="0"/>
          <c:showSerName val="0"/>
          <c:showPercent val="0"/>
          <c:showBubbleSize val="0"/>
        </c:dLbls>
        <c:gapWidth val="150"/>
        <c:shape val="box"/>
        <c:axId val="275836016"/>
        <c:axId val="130056320"/>
        <c:axId val="151024544"/>
      </c:bar3DChart>
      <c:catAx>
        <c:axId val="275836016"/>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sz="1200">
                <a:latin typeface="Trebuchet MS" panose="020B0603020202020204" pitchFamily="34" charset="0"/>
              </a:defRPr>
            </a:pPr>
            <a:endParaRPr lang="el-GR"/>
          </a:p>
        </c:txPr>
        <c:crossAx val="130056320"/>
        <c:crosses val="autoZero"/>
        <c:auto val="1"/>
        <c:lblAlgn val="ctr"/>
        <c:lblOffset val="100"/>
        <c:noMultiLvlLbl val="0"/>
      </c:catAx>
      <c:valAx>
        <c:axId val="130056320"/>
        <c:scaling>
          <c:orientation val="minMax"/>
        </c:scaling>
        <c:delete val="1"/>
        <c:axPos val="l"/>
        <c:numFmt formatCode="&quot;€&quot;#,##0.00_);[Red]\(&quot;€&quot;#,##0.00\)" sourceLinked="1"/>
        <c:majorTickMark val="none"/>
        <c:minorTickMark val="none"/>
        <c:tickLblPos val="nextTo"/>
        <c:crossAx val="275836016"/>
        <c:crosses val="autoZero"/>
        <c:crossBetween val="between"/>
      </c:valAx>
      <c:serAx>
        <c:axId val="151024544"/>
        <c:scaling>
          <c:orientation val="minMax"/>
        </c:scaling>
        <c:delete val="1"/>
        <c:axPos val="b"/>
        <c:majorTickMark val="none"/>
        <c:minorTickMark val="none"/>
        <c:tickLblPos val="nextTo"/>
        <c:crossAx val="130056320"/>
        <c:crosses val="autoZero"/>
      </c:serAx>
      <c:spPr>
        <a:noFill/>
        <a:ln>
          <a:noFill/>
        </a:ln>
        <a:effectLst/>
      </c:spPr>
    </c:plotArea>
    <c:legend>
      <c:legendPos val="b"/>
      <c:layout>
        <c:manualLayout>
          <c:xMode val="edge"/>
          <c:yMode val="edge"/>
          <c:x val="0.18461607496908219"/>
          <c:y val="0.92132681055954857"/>
          <c:w val="0.80262472384467309"/>
          <c:h val="7.7830551436885914E-2"/>
        </c:manualLayout>
      </c:layout>
      <c:overlay val="0"/>
      <c:spPr>
        <a:noFill/>
        <a:ln>
          <a:noFill/>
        </a:ln>
        <a:effectLst/>
      </c:spPr>
      <c:txPr>
        <a:bodyPr rot="0" vert="horz"/>
        <a:lstStyle/>
        <a:p>
          <a:pPr>
            <a:defRPr sz="1200">
              <a:solidFill>
                <a:schemeClr val="tx1"/>
              </a:solidFill>
              <a:latin typeface="Trebuchet MS" panose="020B0603020202020204" pitchFamily="34" charset="0"/>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l-GR"/>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ndard"/>
        <c:varyColors val="0"/>
        <c:ser>
          <c:idx val="0"/>
          <c:order val="0"/>
          <c:tx>
            <c:strRef>
              <c:f>Sheet1!$B$1</c:f>
              <c:strCache>
                <c:ptCount val="1"/>
                <c:pt idx="0">
                  <c:v>Αιτούμενη Χρηματοδότηση </c:v>
                </c:pt>
              </c:strCache>
            </c:strRef>
          </c:tx>
          <c:spPr>
            <a:solidFill>
              <a:schemeClr val="accent2">
                <a:lumMod val="60000"/>
                <a:lumOff val="40000"/>
              </a:schemeClr>
            </a:solidFill>
            <a:ln>
              <a:noFill/>
            </a:ln>
            <a:effectLst/>
            <a:sp3d/>
          </c:spPr>
          <c:invertIfNegative val="0"/>
          <c:dLbls>
            <c:dLbl>
              <c:idx val="0"/>
              <c:layout>
                <c:manualLayout>
                  <c:x val="2.3541605976601064E-2"/>
                  <c:y val="-4.757356462041043E-2"/>
                </c:manualLayout>
              </c:layout>
              <c:tx>
                <c:rich>
                  <a:bodyPr/>
                  <a:lstStyle/>
                  <a:p>
                    <a:fld id="{C014B4B7-D989-4844-9F71-6E924A60065A}" type="VALUE">
                      <a:rPr lang="en-US">
                        <a:solidFill>
                          <a:schemeClr val="tx1"/>
                        </a:solidFill>
                      </a:rPr>
                      <a:pPr/>
                      <a:t>[ΤΙΜΗ]</a:t>
                    </a:fld>
                    <a:endParaRPr lang="el-G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A3C-4BCB-B9F0-37BAC43609A7}"/>
                </c:ext>
              </c:extLst>
            </c:dLbl>
            <c:dLbl>
              <c:idx val="1"/>
              <c:layout>
                <c:manualLayout>
                  <c:x val="0.20494460367429412"/>
                  <c:y val="0.10474464485621821"/>
                </c:manualLayout>
              </c:layout>
              <c:tx>
                <c:rich>
                  <a:bodyPr/>
                  <a:lstStyle/>
                  <a:p>
                    <a:fld id="{ADC31814-21F2-41B6-94EA-2B812E13009E}" type="VALUE">
                      <a:rPr lang="en-US">
                        <a:solidFill>
                          <a:schemeClr val="tx1"/>
                        </a:solidFill>
                      </a:rPr>
                      <a:pPr/>
                      <a:t>[ΤΙΜΗ]</a:t>
                    </a:fld>
                    <a:endParaRPr lang="el-G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A3C-4BCB-B9F0-37BAC43609A7}"/>
                </c:ext>
              </c:extLst>
            </c:dLbl>
            <c:numFmt formatCode="#,##0\ &quot;€&quot;" sourceLinked="0"/>
            <c:spPr>
              <a:noFill/>
              <a:ln>
                <a:no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Trebuchet MS" panose="020B0603020202020204" pitchFamily="34" charset="0"/>
                    <a:ea typeface="+mn-ea"/>
                    <a:cs typeface="Arial" panose="020B0604020202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Sheet1!$A$2:$A$3</c:f>
              <c:strCache>
                <c:ptCount val="2"/>
                <c:pt idx="0">
                  <c:v>ΕΣΔΙΜ
Δυτικής Μακεδονίας</c:v>
                </c:pt>
                <c:pt idx="1">
                  <c:v>ΕΣΔΙΜ Μεγαλόπολης</c:v>
                </c:pt>
              </c:strCache>
            </c:strRef>
          </c:cat>
          <c:val>
            <c:numRef>
              <c:f>Sheet1!$B$2:$B$3</c:f>
              <c:numCache>
                <c:formatCode>"€"#,##0.00_);[Red]\("€"#,##0.00\)</c:formatCode>
                <c:ptCount val="2"/>
                <c:pt idx="0">
                  <c:v>315057132.21999997</c:v>
                </c:pt>
                <c:pt idx="1">
                  <c:v>77520090.890000015</c:v>
                </c:pt>
              </c:numCache>
            </c:numRef>
          </c:val>
          <c:extLst>
            <c:ext xmlns:c16="http://schemas.microsoft.com/office/drawing/2014/chart" uri="{C3380CC4-5D6E-409C-BE32-E72D297353CC}">
              <c16:uniqueId val="{00000002-1A3C-4BCB-B9F0-37BAC43609A7}"/>
            </c:ext>
          </c:extLst>
        </c:ser>
        <c:ser>
          <c:idx val="1"/>
          <c:order val="1"/>
          <c:tx>
            <c:strRef>
              <c:f>Sheet1!$C$1</c:f>
              <c:strCache>
                <c:ptCount val="1"/>
                <c:pt idx="0">
                  <c:v>ΔΔ Πρόσκλησης</c:v>
                </c:pt>
              </c:strCache>
            </c:strRef>
          </c:tx>
          <c:spPr>
            <a:solidFill>
              <a:schemeClr val="accent4">
                <a:lumMod val="60000"/>
                <a:lumOff val="40000"/>
              </a:schemeClr>
            </a:solidFill>
            <a:ln>
              <a:noFill/>
            </a:ln>
            <a:effectLst/>
            <a:sp3d/>
          </c:spPr>
          <c:invertIfNegative val="0"/>
          <c:dLbls>
            <c:dLbl>
              <c:idx val="0"/>
              <c:layout>
                <c:manualLayout>
                  <c:x val="9.7371423201616319E-2"/>
                  <c:y val="-4.7664976765868679E-2"/>
                </c:manualLayout>
              </c:layout>
              <c:tx>
                <c:rich>
                  <a:bodyPr/>
                  <a:lstStyle/>
                  <a:p>
                    <a:r>
                      <a:rPr lang="en-US" dirty="0"/>
                      <a:t>196.000.000</a:t>
                    </a:r>
                    <a:r>
                      <a:rPr lang="en-US" baseline="0" dirty="0"/>
                      <a:t>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3C-4BCB-B9F0-37BAC43609A7}"/>
                </c:ext>
              </c:extLst>
            </c:dLbl>
            <c:dLbl>
              <c:idx val="1"/>
              <c:layout>
                <c:manualLayout>
                  <c:x val="0.19989037866964462"/>
                  <c:y val="3.9434657774186838E-2"/>
                </c:manualLayout>
              </c:layout>
              <c:tx>
                <c:rich>
                  <a:bodyPr/>
                  <a:lstStyle/>
                  <a:p>
                    <a:r>
                      <a:rPr lang="en-US" dirty="0"/>
                      <a:t>84.000.000 €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A3C-4BCB-B9F0-37BAC43609A7}"/>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rebuchet MS" panose="020B0603020202020204" pitchFamily="34" charset="0"/>
                    <a:ea typeface="+mn-ea"/>
                    <a:cs typeface="Arial" panose="020B0604020202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ΕΣΔΙΜ
Δυτικής Μακεδονίας</c:v>
                </c:pt>
                <c:pt idx="1">
                  <c:v>ΕΣΔΙΜ Μεγαλόπολης</c:v>
                </c:pt>
              </c:strCache>
            </c:strRef>
          </c:cat>
          <c:val>
            <c:numRef>
              <c:f>Sheet1!$C$2:$C$3</c:f>
              <c:numCache>
                <c:formatCode>"€"#,##0_);[Red]\("€"#,##0\)</c:formatCode>
                <c:ptCount val="2"/>
                <c:pt idx="0">
                  <c:v>196000000</c:v>
                </c:pt>
                <c:pt idx="1">
                  <c:v>84000000</c:v>
                </c:pt>
              </c:numCache>
            </c:numRef>
          </c:val>
          <c:extLst>
            <c:ext xmlns:c16="http://schemas.microsoft.com/office/drawing/2014/chart" uri="{C3380CC4-5D6E-409C-BE32-E72D297353CC}">
              <c16:uniqueId val="{00000005-1A3C-4BCB-B9F0-37BAC43609A7}"/>
            </c:ext>
          </c:extLst>
        </c:ser>
        <c:dLbls>
          <c:showLegendKey val="0"/>
          <c:showVal val="0"/>
          <c:showCatName val="0"/>
          <c:showSerName val="0"/>
          <c:showPercent val="0"/>
          <c:showBubbleSize val="0"/>
        </c:dLbls>
        <c:gapWidth val="150"/>
        <c:shape val="box"/>
        <c:axId val="275836016"/>
        <c:axId val="130056320"/>
        <c:axId val="151024544"/>
      </c:bar3DChart>
      <c:catAx>
        <c:axId val="275836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rebuchet MS" panose="020B0603020202020204" pitchFamily="34" charset="0"/>
                <a:ea typeface="+mn-ea"/>
                <a:cs typeface="Arial" panose="020B0604020202020204" pitchFamily="34" charset="0"/>
              </a:defRPr>
            </a:pPr>
            <a:endParaRPr lang="el-GR"/>
          </a:p>
        </c:txPr>
        <c:crossAx val="130056320"/>
        <c:crosses val="autoZero"/>
        <c:auto val="1"/>
        <c:lblAlgn val="ctr"/>
        <c:lblOffset val="100"/>
        <c:noMultiLvlLbl val="0"/>
      </c:catAx>
      <c:valAx>
        <c:axId val="130056320"/>
        <c:scaling>
          <c:orientation val="minMax"/>
        </c:scaling>
        <c:delete val="1"/>
        <c:axPos val="l"/>
        <c:numFmt formatCode="&quot;€&quot;#,##0.00_);[Red]\(&quot;€&quot;#,##0.00\)" sourceLinked="1"/>
        <c:majorTickMark val="none"/>
        <c:minorTickMark val="none"/>
        <c:tickLblPos val="nextTo"/>
        <c:crossAx val="275836016"/>
        <c:crosses val="autoZero"/>
        <c:crossBetween val="between"/>
      </c:valAx>
      <c:serAx>
        <c:axId val="151024544"/>
        <c:scaling>
          <c:orientation val="minMax"/>
        </c:scaling>
        <c:delete val="1"/>
        <c:axPos val="b"/>
        <c:majorTickMark val="none"/>
        <c:minorTickMark val="none"/>
        <c:tickLblPos val="nextTo"/>
        <c:crossAx val="130056320"/>
        <c:crosses val="autoZero"/>
      </c:serAx>
      <c:spPr>
        <a:noFill/>
        <a:ln>
          <a:noFill/>
        </a:ln>
        <a:effectLst/>
      </c:spPr>
    </c:plotArea>
    <c:legend>
      <c:legendPos val="b"/>
      <c:layout>
        <c:manualLayout>
          <c:xMode val="edge"/>
          <c:yMode val="edge"/>
          <c:x val="0.12190263221694436"/>
          <c:y val="0.89890906743447008"/>
          <c:w val="0.79346028993040585"/>
          <c:h val="0.101090932565529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rebuchet MS" panose="020B0603020202020204" pitchFamily="34" charset="0"/>
              <a:ea typeface="+mn-ea"/>
              <a:cs typeface="Arial" panose="020B0604020202020204" pitchFamily="34" charset="0"/>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873E3-A133-4836-927C-7C91B6322FAE}" type="doc">
      <dgm:prSet loTypeId="urn:microsoft.com/office/officeart/2005/8/layout/hierarchy2" loCatId="hierarchy" qsTypeId="urn:microsoft.com/office/officeart/2005/8/quickstyle/3d3" qsCatId="3D" csTypeId="urn:microsoft.com/office/officeart/2005/8/colors/accent5_4" csCatId="accent5" phldr="1"/>
      <dgm:spPr/>
      <dgm:t>
        <a:bodyPr/>
        <a:lstStyle/>
        <a:p>
          <a:endParaRPr lang="en-US"/>
        </a:p>
      </dgm:t>
    </dgm:pt>
    <dgm:pt modelId="{B9F54962-AA17-4F51-B1DE-77060D8DF73C}">
      <dgm:prSet phldrT="[Text]" custT="1"/>
      <dgm:spPr>
        <a:xfrm>
          <a:off x="4550" y="1181"/>
          <a:ext cx="6227234" cy="1177870"/>
        </a:xfrm>
        <a:solidFill>
          <a:srgbClr val="3C9681"/>
        </a:solidFill>
      </dgm:spPr>
      <dgm:t>
        <a:bodyPr/>
        <a:lstStyle/>
        <a:p>
          <a:pPr>
            <a:buNone/>
          </a:pPr>
          <a:r>
            <a:rPr lang="el-GR" sz="2400" b="1" dirty="0">
              <a:latin typeface="Trebuchet MS" panose="020B0603020202020204" pitchFamily="34" charset="0"/>
              <a:ea typeface="+mn-ea"/>
              <a:cs typeface="+mn-cs"/>
            </a:rPr>
            <a:t>ΤΕΠΙΧ ΙΙΙ</a:t>
          </a:r>
          <a:endParaRPr lang="en-US" sz="2400" dirty="0">
            <a:latin typeface="Trebuchet MS" panose="020B0603020202020204" pitchFamily="34" charset="0"/>
            <a:ea typeface="+mn-ea"/>
            <a:cs typeface="+mn-cs"/>
          </a:endParaRPr>
        </a:p>
      </dgm:t>
    </dgm:pt>
    <dgm:pt modelId="{92F838AE-E2C5-4FD5-967C-FB67139102B5}" type="parTrans" cxnId="{3E169EBC-4762-40D3-9D98-8DB1EBA128F5}">
      <dgm:prSet/>
      <dgm:spPr/>
      <dgm:t>
        <a:bodyPr/>
        <a:lstStyle/>
        <a:p>
          <a:endParaRPr lang="en-US" sz="2000">
            <a:latin typeface="Trebuchet MS" panose="020B0603020202020204" pitchFamily="34" charset="0"/>
          </a:endParaRPr>
        </a:p>
      </dgm:t>
    </dgm:pt>
    <dgm:pt modelId="{CF25CE8E-B66D-4C52-8AF5-4DB9445DBA1C}" type="sibTrans" cxnId="{3E169EBC-4762-40D3-9D98-8DB1EBA128F5}">
      <dgm:prSet/>
      <dgm:spPr/>
      <dgm:t>
        <a:bodyPr/>
        <a:lstStyle/>
        <a:p>
          <a:endParaRPr lang="en-US" sz="2000">
            <a:latin typeface="Trebuchet MS" panose="020B0603020202020204" pitchFamily="34" charset="0"/>
          </a:endParaRPr>
        </a:p>
      </dgm:t>
    </dgm:pt>
    <dgm:pt modelId="{7C3B6413-1791-4722-8A8C-6C1A7F23B44C}">
      <dgm:prSet phldrT="[Text]" custT="1"/>
      <dgm:spPr>
        <a:xfrm>
          <a:off x="17257" y="1583425"/>
          <a:ext cx="1651703" cy="1177870"/>
        </a:xfrm>
        <a:solidFill>
          <a:schemeClr val="accent5">
            <a:lumMod val="75000"/>
          </a:schemeClr>
        </a:solidFill>
      </dgm:spPr>
      <dgm:t>
        <a:bodyPr/>
        <a:lstStyle/>
        <a:p>
          <a:pPr>
            <a:buNone/>
          </a:pPr>
          <a:r>
            <a:rPr lang="el-GR" sz="2000" b="1" dirty="0">
              <a:latin typeface="Trebuchet MS" panose="020B0603020202020204" pitchFamily="34" charset="0"/>
              <a:ea typeface="+mn-ea"/>
              <a:cs typeface="+mn-cs"/>
            </a:rPr>
            <a:t>Ταμείο Δανείων </a:t>
          </a:r>
        </a:p>
      </dgm:t>
    </dgm:pt>
    <dgm:pt modelId="{6A7F8810-4C7A-476D-8FEE-32CD92E576A3}" type="parTrans" cxnId="{C6405DB2-17BD-42E6-BEE2-E59D11780788}">
      <dgm:prSet custT="1"/>
      <dgm:spPr/>
      <dgm:t>
        <a:bodyPr/>
        <a:lstStyle/>
        <a:p>
          <a:endParaRPr lang="en-US" sz="600">
            <a:latin typeface="Trebuchet MS" panose="020B0603020202020204" pitchFamily="34" charset="0"/>
          </a:endParaRPr>
        </a:p>
      </dgm:t>
    </dgm:pt>
    <dgm:pt modelId="{212D1D57-870C-408F-80B8-C19F770009D2}" type="sibTrans" cxnId="{C6405DB2-17BD-42E6-BEE2-E59D11780788}">
      <dgm:prSet/>
      <dgm:spPr/>
      <dgm:t>
        <a:bodyPr/>
        <a:lstStyle/>
        <a:p>
          <a:endParaRPr lang="en-US" sz="2000">
            <a:latin typeface="Trebuchet MS" panose="020B0603020202020204" pitchFamily="34" charset="0"/>
          </a:endParaRPr>
        </a:p>
      </dgm:t>
    </dgm:pt>
    <dgm:pt modelId="{C3F080C8-C622-41F4-B378-03B47E953A4B}">
      <dgm:prSet phldrT="[Text]" custT="1"/>
      <dgm:spPr>
        <a:xfrm>
          <a:off x="17257" y="1583425"/>
          <a:ext cx="1651703" cy="1177870"/>
        </a:xfrm>
        <a:solidFill>
          <a:schemeClr val="accent4">
            <a:lumMod val="60000"/>
            <a:lumOff val="40000"/>
          </a:schemeClr>
        </a:solidFill>
      </dgm:spPr>
      <dgm:t>
        <a:bodyPr/>
        <a:lstStyle/>
        <a:p>
          <a:pPr>
            <a:buNone/>
          </a:pPr>
          <a:r>
            <a:rPr lang="el-GR" sz="2000" b="1" dirty="0">
              <a:solidFill>
                <a:srgbClr val="281F76"/>
              </a:solidFill>
              <a:latin typeface="Trebuchet MS" panose="020B0603020202020204" pitchFamily="34" charset="0"/>
              <a:ea typeface="+mn-ea"/>
              <a:cs typeface="+mn-cs"/>
            </a:rPr>
            <a:t>Ταμείο Εγγυήσεων</a:t>
          </a:r>
          <a:endParaRPr lang="en-US" sz="2000" b="1" dirty="0">
            <a:solidFill>
              <a:srgbClr val="281F76"/>
            </a:solidFill>
            <a:latin typeface="Trebuchet MS" panose="020B0603020202020204" pitchFamily="34" charset="0"/>
            <a:ea typeface="+mn-ea"/>
            <a:cs typeface="+mn-cs"/>
          </a:endParaRPr>
        </a:p>
      </dgm:t>
    </dgm:pt>
    <dgm:pt modelId="{22C9DCAB-715C-4D64-A66F-77651C891926}" type="parTrans" cxnId="{8559B1B8-9DFA-4AEF-AB74-136F8E9A8752}">
      <dgm:prSet custT="1"/>
      <dgm:spPr/>
      <dgm:t>
        <a:bodyPr/>
        <a:lstStyle/>
        <a:p>
          <a:endParaRPr lang="en-US" sz="600">
            <a:latin typeface="Trebuchet MS" panose="020B0603020202020204" pitchFamily="34" charset="0"/>
          </a:endParaRPr>
        </a:p>
      </dgm:t>
    </dgm:pt>
    <dgm:pt modelId="{90250E80-9EBC-4D4D-B2CF-2587CC54D392}" type="sibTrans" cxnId="{8559B1B8-9DFA-4AEF-AB74-136F8E9A8752}">
      <dgm:prSet/>
      <dgm:spPr/>
      <dgm:t>
        <a:bodyPr/>
        <a:lstStyle/>
        <a:p>
          <a:endParaRPr lang="en-US" sz="2000">
            <a:latin typeface="Trebuchet MS" panose="020B0603020202020204" pitchFamily="34" charset="0"/>
          </a:endParaRPr>
        </a:p>
      </dgm:t>
    </dgm:pt>
    <dgm:pt modelId="{26CA06A4-A262-49B3-9DF1-CC0554684963}">
      <dgm:prSet custT="1"/>
      <dgm:spPr>
        <a:solidFill>
          <a:schemeClr val="accent5">
            <a:lumMod val="75000"/>
          </a:schemeClr>
        </a:solidFill>
      </dgm:spPr>
      <dgm:t>
        <a:bodyPr/>
        <a:lstStyle/>
        <a:p>
          <a:r>
            <a:rPr lang="el-GR" sz="1600" b="1" dirty="0">
              <a:latin typeface="Trebuchet MS" panose="020B0603020202020204" pitchFamily="34" charset="0"/>
            </a:rPr>
            <a:t>Επενδυτικά Δάνεια</a:t>
          </a:r>
          <a:endParaRPr lang="en-US" sz="1600" b="1" dirty="0">
            <a:latin typeface="Trebuchet MS" panose="020B0603020202020204" pitchFamily="34" charset="0"/>
          </a:endParaRPr>
        </a:p>
      </dgm:t>
    </dgm:pt>
    <dgm:pt modelId="{A9E56F26-A9A1-46E7-AD9A-4BF6732E5334}" type="parTrans" cxnId="{89220504-D89F-4E95-8C94-5B4F281FC533}">
      <dgm:prSet custT="1"/>
      <dgm:spPr/>
      <dgm:t>
        <a:bodyPr/>
        <a:lstStyle/>
        <a:p>
          <a:endParaRPr lang="en-US" sz="600">
            <a:latin typeface="Trebuchet MS" panose="020B0603020202020204" pitchFamily="34" charset="0"/>
          </a:endParaRPr>
        </a:p>
      </dgm:t>
    </dgm:pt>
    <dgm:pt modelId="{B2927F40-B52B-4B1A-9294-84294C947996}" type="sibTrans" cxnId="{89220504-D89F-4E95-8C94-5B4F281FC533}">
      <dgm:prSet/>
      <dgm:spPr/>
      <dgm:t>
        <a:bodyPr/>
        <a:lstStyle/>
        <a:p>
          <a:endParaRPr lang="en-US" sz="2000">
            <a:latin typeface="Trebuchet MS" panose="020B0603020202020204" pitchFamily="34" charset="0"/>
          </a:endParaRPr>
        </a:p>
      </dgm:t>
    </dgm:pt>
    <dgm:pt modelId="{5AC3EDDE-8287-4C6D-8528-06B3DE5D4FB9}">
      <dgm:prSet custT="1"/>
      <dgm:spPr>
        <a:solidFill>
          <a:schemeClr val="accent4">
            <a:lumMod val="60000"/>
            <a:lumOff val="40000"/>
          </a:schemeClr>
        </a:solidFill>
      </dgm:spPr>
      <dgm:t>
        <a:bodyPr/>
        <a:lstStyle/>
        <a:p>
          <a:r>
            <a:rPr lang="el-GR" sz="1100" b="1" i="0" dirty="0">
              <a:solidFill>
                <a:srgbClr val="281F76"/>
              </a:solidFill>
              <a:latin typeface="Trebuchet MS" panose="020B0603020202020204" pitchFamily="34" charset="0"/>
            </a:rPr>
            <a:t>Γενική Επιχειρηματικότητα  Επενδυτικά </a:t>
          </a:r>
          <a:r>
            <a:rPr lang="en-US" sz="1100" b="1" i="0" dirty="0">
              <a:solidFill>
                <a:srgbClr val="281F76"/>
              </a:solidFill>
              <a:latin typeface="Trebuchet MS" panose="020B0603020202020204" pitchFamily="34" charset="0"/>
            </a:rPr>
            <a:t>/ </a:t>
          </a:r>
          <a:r>
            <a:rPr lang="el-GR" sz="1100" b="1" i="0" dirty="0">
              <a:solidFill>
                <a:srgbClr val="281F76"/>
              </a:solidFill>
              <a:latin typeface="Trebuchet MS" panose="020B0603020202020204" pitchFamily="34" charset="0"/>
            </a:rPr>
            <a:t>Δάνεια</a:t>
          </a:r>
          <a:r>
            <a:rPr lang="en-US" sz="1100" b="1" i="0" dirty="0">
              <a:solidFill>
                <a:srgbClr val="281F76"/>
              </a:solidFill>
              <a:latin typeface="Trebuchet MS" panose="020B0603020202020204" pitchFamily="34" charset="0"/>
            </a:rPr>
            <a:t> </a:t>
          </a:r>
          <a:r>
            <a:rPr lang="el-GR" sz="1100" b="1" i="0" dirty="0">
              <a:solidFill>
                <a:srgbClr val="281F76"/>
              </a:solidFill>
              <a:latin typeface="Trebuchet MS" panose="020B0603020202020204" pitchFamily="34" charset="0"/>
            </a:rPr>
            <a:t>Κεφαλαίου Κίνησης </a:t>
          </a:r>
          <a:r>
            <a:rPr lang="el-GR" sz="1100" b="1" i="0" dirty="0" err="1">
              <a:solidFill>
                <a:srgbClr val="281F76"/>
              </a:solidFill>
              <a:latin typeface="Trebuchet MS" panose="020B0603020202020204" pitchFamily="34" charset="0"/>
            </a:rPr>
            <a:t>Ανακυκλούμενη</a:t>
          </a:r>
          <a:r>
            <a:rPr lang="el-GR" sz="1100" b="1" i="0" dirty="0">
              <a:solidFill>
                <a:srgbClr val="281F76"/>
              </a:solidFill>
              <a:latin typeface="Trebuchet MS" panose="020B0603020202020204" pitchFamily="34" charset="0"/>
            </a:rPr>
            <a:t> Πίστωση</a:t>
          </a:r>
          <a:endParaRPr lang="en-US" sz="1100" b="1" i="0" dirty="0">
            <a:solidFill>
              <a:srgbClr val="281F76"/>
            </a:solidFill>
            <a:latin typeface="Trebuchet MS" panose="020B0603020202020204" pitchFamily="34" charset="0"/>
          </a:endParaRPr>
        </a:p>
      </dgm:t>
    </dgm:pt>
    <dgm:pt modelId="{E1647D7C-3FB2-4F48-8A9D-DCD0E77E5E53}" type="parTrans" cxnId="{674DDB30-D8E9-4B65-BAEB-1E5067799F70}">
      <dgm:prSet custT="1"/>
      <dgm:spPr/>
      <dgm:t>
        <a:bodyPr/>
        <a:lstStyle/>
        <a:p>
          <a:endParaRPr lang="en-US" sz="600">
            <a:latin typeface="Trebuchet MS" panose="020B0603020202020204" pitchFamily="34" charset="0"/>
          </a:endParaRPr>
        </a:p>
      </dgm:t>
    </dgm:pt>
    <dgm:pt modelId="{3FCAC9B7-B995-4621-8CD2-C74652A8F140}" type="sibTrans" cxnId="{674DDB30-D8E9-4B65-BAEB-1E5067799F70}">
      <dgm:prSet/>
      <dgm:spPr/>
      <dgm:t>
        <a:bodyPr/>
        <a:lstStyle/>
        <a:p>
          <a:endParaRPr lang="en-US" sz="2000">
            <a:latin typeface="Trebuchet MS" panose="020B0603020202020204" pitchFamily="34" charset="0"/>
          </a:endParaRPr>
        </a:p>
      </dgm:t>
    </dgm:pt>
    <dgm:pt modelId="{30951A0E-CCE2-476D-824E-FEE7F2C367E6}">
      <dgm:prSet custT="1"/>
      <dgm:spPr>
        <a:solidFill>
          <a:schemeClr val="accent5">
            <a:lumMod val="75000"/>
          </a:schemeClr>
        </a:solidFill>
      </dgm:spPr>
      <dgm:t>
        <a:bodyPr/>
        <a:lstStyle/>
        <a:p>
          <a:r>
            <a:rPr lang="el-GR" sz="1600" b="1" dirty="0">
              <a:latin typeface="Trebuchet MS" panose="020B0603020202020204" pitchFamily="34" charset="0"/>
            </a:rPr>
            <a:t>Κεφάλαιο Κίνησης</a:t>
          </a:r>
          <a:endParaRPr lang="en-US" sz="1600" b="1" dirty="0">
            <a:latin typeface="Trebuchet MS" panose="020B0603020202020204" pitchFamily="34" charset="0"/>
          </a:endParaRPr>
        </a:p>
      </dgm:t>
    </dgm:pt>
    <dgm:pt modelId="{B8C5C9F2-7B91-4F3F-AEC8-CB1B86FD3968}" type="parTrans" cxnId="{C3BD8401-8217-46E4-ABC9-39A43F0E9264}">
      <dgm:prSet custT="1"/>
      <dgm:spPr/>
      <dgm:t>
        <a:bodyPr/>
        <a:lstStyle/>
        <a:p>
          <a:endParaRPr lang="en-US" sz="600">
            <a:latin typeface="Trebuchet MS" panose="020B0603020202020204" pitchFamily="34" charset="0"/>
          </a:endParaRPr>
        </a:p>
      </dgm:t>
    </dgm:pt>
    <dgm:pt modelId="{687515D6-A73E-4E44-BF37-2AAC2BA87ED9}" type="sibTrans" cxnId="{C3BD8401-8217-46E4-ABC9-39A43F0E9264}">
      <dgm:prSet/>
      <dgm:spPr/>
      <dgm:t>
        <a:bodyPr/>
        <a:lstStyle/>
        <a:p>
          <a:endParaRPr lang="en-US" sz="2000">
            <a:latin typeface="Trebuchet MS" panose="020B0603020202020204" pitchFamily="34" charset="0"/>
          </a:endParaRPr>
        </a:p>
      </dgm:t>
    </dgm:pt>
    <dgm:pt modelId="{3198A4B3-07F5-438A-A960-F5A0AD847920}">
      <dgm:prSet custT="1"/>
      <dgm:spPr>
        <a:solidFill>
          <a:schemeClr val="accent4">
            <a:lumMod val="60000"/>
            <a:lumOff val="40000"/>
          </a:schemeClr>
        </a:solidFill>
      </dgm:spPr>
      <dgm:t>
        <a:bodyPr/>
        <a:lstStyle/>
        <a:p>
          <a:r>
            <a:rPr lang="el-GR" sz="1100" b="1" i="0" dirty="0">
              <a:solidFill>
                <a:srgbClr val="281F76"/>
              </a:solidFill>
              <a:latin typeface="Trebuchet MS" panose="020B0603020202020204" pitchFamily="34" charset="0"/>
            </a:rPr>
            <a:t>Νεοσύστατες Επιχειρήσεις Επενδυτικά </a:t>
          </a:r>
          <a:r>
            <a:rPr lang="en-US" sz="1100" b="1" i="0" dirty="0">
              <a:solidFill>
                <a:srgbClr val="281F76"/>
              </a:solidFill>
              <a:latin typeface="Trebuchet MS" panose="020B0603020202020204" pitchFamily="34" charset="0"/>
            </a:rPr>
            <a:t>/ </a:t>
          </a:r>
          <a:r>
            <a:rPr lang="el-GR" sz="1100" b="1" i="0" dirty="0">
              <a:solidFill>
                <a:srgbClr val="281F76"/>
              </a:solidFill>
              <a:latin typeface="Trebuchet MS" panose="020B0603020202020204" pitchFamily="34" charset="0"/>
            </a:rPr>
            <a:t>Δάνεια Κεφαλαίου Κίνησης</a:t>
          </a:r>
          <a:r>
            <a:rPr lang="en-US" sz="1100" b="1" i="0" dirty="0">
              <a:solidFill>
                <a:srgbClr val="281F76"/>
              </a:solidFill>
              <a:latin typeface="Trebuchet MS" panose="020B0603020202020204" pitchFamily="34" charset="0"/>
            </a:rPr>
            <a:t> </a:t>
          </a:r>
          <a:r>
            <a:rPr lang="el-GR" sz="1100" b="1" i="0" dirty="0" err="1">
              <a:solidFill>
                <a:srgbClr val="281F76"/>
              </a:solidFill>
              <a:latin typeface="Trebuchet MS" panose="020B0603020202020204" pitchFamily="34" charset="0"/>
            </a:rPr>
            <a:t>Ανακυκλούμενη</a:t>
          </a:r>
          <a:r>
            <a:rPr lang="el-GR" sz="1100" b="1" i="0" dirty="0">
              <a:solidFill>
                <a:srgbClr val="281F76"/>
              </a:solidFill>
              <a:latin typeface="Trebuchet MS" panose="020B0603020202020204" pitchFamily="34" charset="0"/>
            </a:rPr>
            <a:t> πίστωση </a:t>
          </a:r>
          <a:endParaRPr lang="en-US" sz="1100" b="1" i="0" dirty="0">
            <a:solidFill>
              <a:srgbClr val="281F76"/>
            </a:solidFill>
            <a:latin typeface="Trebuchet MS" panose="020B0603020202020204" pitchFamily="34" charset="0"/>
          </a:endParaRPr>
        </a:p>
      </dgm:t>
    </dgm:pt>
    <dgm:pt modelId="{EFD08104-9B57-492D-B595-9511EA8AC8D6}" type="parTrans" cxnId="{6CA9A01F-413A-484C-96A3-84C845BE220E}">
      <dgm:prSet custT="1"/>
      <dgm:spPr/>
      <dgm:t>
        <a:bodyPr/>
        <a:lstStyle/>
        <a:p>
          <a:endParaRPr lang="en-US" sz="600">
            <a:latin typeface="Trebuchet MS" panose="020B0603020202020204" pitchFamily="34" charset="0"/>
          </a:endParaRPr>
        </a:p>
      </dgm:t>
    </dgm:pt>
    <dgm:pt modelId="{325859E1-574B-4199-9399-9E872B319CBF}" type="sibTrans" cxnId="{6CA9A01F-413A-484C-96A3-84C845BE220E}">
      <dgm:prSet/>
      <dgm:spPr/>
      <dgm:t>
        <a:bodyPr/>
        <a:lstStyle/>
        <a:p>
          <a:endParaRPr lang="en-US" sz="2000">
            <a:latin typeface="Trebuchet MS" panose="020B0603020202020204" pitchFamily="34" charset="0"/>
          </a:endParaRPr>
        </a:p>
      </dgm:t>
    </dgm:pt>
    <dgm:pt modelId="{9771544A-5EA3-48D1-A4E8-045D365F5B07}" type="pres">
      <dgm:prSet presAssocID="{D6F873E3-A133-4836-927C-7C91B6322FAE}" presName="diagram" presStyleCnt="0">
        <dgm:presLayoutVars>
          <dgm:chPref val="1"/>
          <dgm:dir/>
          <dgm:animOne val="branch"/>
          <dgm:animLvl val="lvl"/>
          <dgm:resizeHandles val="exact"/>
        </dgm:presLayoutVars>
      </dgm:prSet>
      <dgm:spPr/>
    </dgm:pt>
    <dgm:pt modelId="{5B62DA5C-F8E7-421F-B3F0-C4D5D476AD22}" type="pres">
      <dgm:prSet presAssocID="{B9F54962-AA17-4F51-B1DE-77060D8DF73C}" presName="root1" presStyleCnt="0"/>
      <dgm:spPr/>
    </dgm:pt>
    <dgm:pt modelId="{7995444F-268B-4C47-BC7E-DB20E470D7B8}" type="pres">
      <dgm:prSet presAssocID="{B9F54962-AA17-4F51-B1DE-77060D8DF73C}" presName="LevelOneTextNode" presStyleLbl="node0" presStyleIdx="0" presStyleCnt="1" custScaleY="129896">
        <dgm:presLayoutVars>
          <dgm:chPref val="3"/>
        </dgm:presLayoutVars>
      </dgm:prSet>
      <dgm:spPr>
        <a:prstGeom prst="roundRect">
          <a:avLst>
            <a:gd name="adj" fmla="val 10000"/>
          </a:avLst>
        </a:prstGeom>
      </dgm:spPr>
    </dgm:pt>
    <dgm:pt modelId="{E890272B-82AF-4CAA-8909-FF3F4E88B8E3}" type="pres">
      <dgm:prSet presAssocID="{B9F54962-AA17-4F51-B1DE-77060D8DF73C}" presName="level2hierChild" presStyleCnt="0"/>
      <dgm:spPr/>
    </dgm:pt>
    <dgm:pt modelId="{D645F7D8-8309-4355-8DCB-5889D6169B65}" type="pres">
      <dgm:prSet presAssocID="{6A7F8810-4C7A-476D-8FEE-32CD92E576A3}" presName="conn2-1" presStyleLbl="parChTrans1D2" presStyleIdx="0" presStyleCnt="2"/>
      <dgm:spPr/>
    </dgm:pt>
    <dgm:pt modelId="{C6311BDD-E0D0-4818-A4EE-F5BCD8D92CF7}" type="pres">
      <dgm:prSet presAssocID="{6A7F8810-4C7A-476D-8FEE-32CD92E576A3}" presName="connTx" presStyleLbl="parChTrans1D2" presStyleIdx="0" presStyleCnt="2"/>
      <dgm:spPr/>
    </dgm:pt>
    <dgm:pt modelId="{7FD02D30-508C-4B4A-967E-2D20D68EA4AB}" type="pres">
      <dgm:prSet presAssocID="{7C3B6413-1791-4722-8A8C-6C1A7F23B44C}" presName="root2" presStyleCnt="0"/>
      <dgm:spPr/>
    </dgm:pt>
    <dgm:pt modelId="{BDFDCB59-F520-4C85-B2F8-7783080EF470}" type="pres">
      <dgm:prSet presAssocID="{7C3B6413-1791-4722-8A8C-6C1A7F23B44C}" presName="LevelTwoTextNode" presStyleLbl="node2" presStyleIdx="0" presStyleCnt="2">
        <dgm:presLayoutVars>
          <dgm:chPref val="3"/>
        </dgm:presLayoutVars>
      </dgm:prSet>
      <dgm:spPr>
        <a:prstGeom prst="roundRect">
          <a:avLst>
            <a:gd name="adj" fmla="val 10000"/>
          </a:avLst>
        </a:prstGeom>
      </dgm:spPr>
    </dgm:pt>
    <dgm:pt modelId="{B0CC0F4E-5EE6-4415-A125-909B5BA65E3B}" type="pres">
      <dgm:prSet presAssocID="{7C3B6413-1791-4722-8A8C-6C1A7F23B44C}" presName="level3hierChild" presStyleCnt="0"/>
      <dgm:spPr/>
    </dgm:pt>
    <dgm:pt modelId="{564CD7D8-65F2-434F-9084-87BEDCDAD336}" type="pres">
      <dgm:prSet presAssocID="{A9E56F26-A9A1-46E7-AD9A-4BF6732E5334}" presName="conn2-1" presStyleLbl="parChTrans1D3" presStyleIdx="0" presStyleCnt="4"/>
      <dgm:spPr/>
    </dgm:pt>
    <dgm:pt modelId="{58BAC1F5-C047-4856-AA83-2E99EF4397B2}" type="pres">
      <dgm:prSet presAssocID="{A9E56F26-A9A1-46E7-AD9A-4BF6732E5334}" presName="connTx" presStyleLbl="parChTrans1D3" presStyleIdx="0" presStyleCnt="4"/>
      <dgm:spPr/>
    </dgm:pt>
    <dgm:pt modelId="{322A394C-AD12-481D-A497-05BDB661229F}" type="pres">
      <dgm:prSet presAssocID="{26CA06A4-A262-49B3-9DF1-CC0554684963}" presName="root2" presStyleCnt="0"/>
      <dgm:spPr/>
    </dgm:pt>
    <dgm:pt modelId="{791FAD8F-C8D6-4874-9301-280D541C6DDD}" type="pres">
      <dgm:prSet presAssocID="{26CA06A4-A262-49B3-9DF1-CC0554684963}" presName="LevelTwoTextNode" presStyleLbl="node3" presStyleIdx="0" presStyleCnt="4">
        <dgm:presLayoutVars>
          <dgm:chPref val="3"/>
        </dgm:presLayoutVars>
      </dgm:prSet>
      <dgm:spPr/>
    </dgm:pt>
    <dgm:pt modelId="{96E678A1-D1F7-4125-B0D5-278E4C5EA1F1}" type="pres">
      <dgm:prSet presAssocID="{26CA06A4-A262-49B3-9DF1-CC0554684963}" presName="level3hierChild" presStyleCnt="0"/>
      <dgm:spPr/>
    </dgm:pt>
    <dgm:pt modelId="{DF4C24C7-E26F-4C97-A5F1-7F2EC0B7461C}" type="pres">
      <dgm:prSet presAssocID="{B8C5C9F2-7B91-4F3F-AEC8-CB1B86FD3968}" presName="conn2-1" presStyleLbl="parChTrans1D3" presStyleIdx="1" presStyleCnt="4"/>
      <dgm:spPr/>
    </dgm:pt>
    <dgm:pt modelId="{C7804546-7E50-41D4-AC00-126B8140B87C}" type="pres">
      <dgm:prSet presAssocID="{B8C5C9F2-7B91-4F3F-AEC8-CB1B86FD3968}" presName="connTx" presStyleLbl="parChTrans1D3" presStyleIdx="1" presStyleCnt="4"/>
      <dgm:spPr/>
    </dgm:pt>
    <dgm:pt modelId="{4827F4DD-14B4-41A6-996B-E95DD6C3F9DD}" type="pres">
      <dgm:prSet presAssocID="{30951A0E-CCE2-476D-824E-FEE7F2C367E6}" presName="root2" presStyleCnt="0"/>
      <dgm:spPr/>
    </dgm:pt>
    <dgm:pt modelId="{22803D8A-EF32-4CAB-972B-A276C2FA08A1}" type="pres">
      <dgm:prSet presAssocID="{30951A0E-CCE2-476D-824E-FEE7F2C367E6}" presName="LevelTwoTextNode" presStyleLbl="node3" presStyleIdx="1" presStyleCnt="4">
        <dgm:presLayoutVars>
          <dgm:chPref val="3"/>
        </dgm:presLayoutVars>
      </dgm:prSet>
      <dgm:spPr/>
    </dgm:pt>
    <dgm:pt modelId="{1C21C1AB-9C9C-4950-BC9A-A25A42A84265}" type="pres">
      <dgm:prSet presAssocID="{30951A0E-CCE2-476D-824E-FEE7F2C367E6}" presName="level3hierChild" presStyleCnt="0"/>
      <dgm:spPr/>
    </dgm:pt>
    <dgm:pt modelId="{CA0FD19D-CE47-4241-B620-181638A5620A}" type="pres">
      <dgm:prSet presAssocID="{22C9DCAB-715C-4D64-A66F-77651C891926}" presName="conn2-1" presStyleLbl="parChTrans1D2" presStyleIdx="1" presStyleCnt="2"/>
      <dgm:spPr/>
    </dgm:pt>
    <dgm:pt modelId="{5861F8B4-7B29-4058-80A4-D2AD64412D1A}" type="pres">
      <dgm:prSet presAssocID="{22C9DCAB-715C-4D64-A66F-77651C891926}" presName="connTx" presStyleLbl="parChTrans1D2" presStyleIdx="1" presStyleCnt="2"/>
      <dgm:spPr/>
    </dgm:pt>
    <dgm:pt modelId="{BEFEB82C-DA58-4FD8-92F2-446044BE0F09}" type="pres">
      <dgm:prSet presAssocID="{C3F080C8-C622-41F4-B378-03B47E953A4B}" presName="root2" presStyleCnt="0"/>
      <dgm:spPr/>
    </dgm:pt>
    <dgm:pt modelId="{37C78600-4ECD-4616-B4D3-98914864A9CE}" type="pres">
      <dgm:prSet presAssocID="{C3F080C8-C622-41F4-B378-03B47E953A4B}" presName="LevelTwoTextNode" presStyleLbl="node2" presStyleIdx="1" presStyleCnt="2">
        <dgm:presLayoutVars>
          <dgm:chPref val="3"/>
        </dgm:presLayoutVars>
      </dgm:prSet>
      <dgm:spPr/>
    </dgm:pt>
    <dgm:pt modelId="{D7CE7923-14F9-462E-9B5C-FB1766B52B1E}" type="pres">
      <dgm:prSet presAssocID="{C3F080C8-C622-41F4-B378-03B47E953A4B}" presName="level3hierChild" presStyleCnt="0"/>
      <dgm:spPr/>
    </dgm:pt>
    <dgm:pt modelId="{CD642D4C-0A70-44FE-88D7-51813C14C06D}" type="pres">
      <dgm:prSet presAssocID="{E1647D7C-3FB2-4F48-8A9D-DCD0E77E5E53}" presName="conn2-1" presStyleLbl="parChTrans1D3" presStyleIdx="2" presStyleCnt="4"/>
      <dgm:spPr/>
    </dgm:pt>
    <dgm:pt modelId="{D2B096EF-23C8-4CDC-BA40-C62BC697704B}" type="pres">
      <dgm:prSet presAssocID="{E1647D7C-3FB2-4F48-8A9D-DCD0E77E5E53}" presName="connTx" presStyleLbl="parChTrans1D3" presStyleIdx="2" presStyleCnt="4"/>
      <dgm:spPr/>
    </dgm:pt>
    <dgm:pt modelId="{4DE97053-59B9-4858-ADFA-312E71D40A40}" type="pres">
      <dgm:prSet presAssocID="{5AC3EDDE-8287-4C6D-8528-06B3DE5D4FB9}" presName="root2" presStyleCnt="0"/>
      <dgm:spPr/>
    </dgm:pt>
    <dgm:pt modelId="{38D68072-911C-44D5-B2DA-A027F1A4EED4}" type="pres">
      <dgm:prSet presAssocID="{5AC3EDDE-8287-4C6D-8528-06B3DE5D4FB9}" presName="LevelTwoTextNode" presStyleLbl="node3" presStyleIdx="2" presStyleCnt="4" custScaleY="155828">
        <dgm:presLayoutVars>
          <dgm:chPref val="3"/>
        </dgm:presLayoutVars>
      </dgm:prSet>
      <dgm:spPr/>
    </dgm:pt>
    <dgm:pt modelId="{FC748573-8A20-4151-8B6A-09250E661FD5}" type="pres">
      <dgm:prSet presAssocID="{5AC3EDDE-8287-4C6D-8528-06B3DE5D4FB9}" presName="level3hierChild" presStyleCnt="0"/>
      <dgm:spPr/>
    </dgm:pt>
    <dgm:pt modelId="{FB694244-484F-4264-A8BD-9E48EAA0A519}" type="pres">
      <dgm:prSet presAssocID="{EFD08104-9B57-492D-B595-9511EA8AC8D6}" presName="conn2-1" presStyleLbl="parChTrans1D3" presStyleIdx="3" presStyleCnt="4"/>
      <dgm:spPr/>
    </dgm:pt>
    <dgm:pt modelId="{43DC1BBF-7698-48B2-BA52-EE174BAAA4BB}" type="pres">
      <dgm:prSet presAssocID="{EFD08104-9B57-492D-B595-9511EA8AC8D6}" presName="connTx" presStyleLbl="parChTrans1D3" presStyleIdx="3" presStyleCnt="4"/>
      <dgm:spPr/>
    </dgm:pt>
    <dgm:pt modelId="{332D71E3-8485-41AB-B9C4-49BF71A9EA41}" type="pres">
      <dgm:prSet presAssocID="{3198A4B3-07F5-438A-A960-F5A0AD847920}" presName="root2" presStyleCnt="0"/>
      <dgm:spPr/>
    </dgm:pt>
    <dgm:pt modelId="{26949297-5BD7-4DB1-9D35-7E4D9C667E88}" type="pres">
      <dgm:prSet presAssocID="{3198A4B3-07F5-438A-A960-F5A0AD847920}" presName="LevelTwoTextNode" presStyleLbl="node3" presStyleIdx="3" presStyleCnt="4" custScaleY="174746">
        <dgm:presLayoutVars>
          <dgm:chPref val="3"/>
        </dgm:presLayoutVars>
      </dgm:prSet>
      <dgm:spPr/>
    </dgm:pt>
    <dgm:pt modelId="{0C2DAC0D-3D56-42E3-8FF3-DE7DBEFC8D27}" type="pres">
      <dgm:prSet presAssocID="{3198A4B3-07F5-438A-A960-F5A0AD847920}" presName="level3hierChild" presStyleCnt="0"/>
      <dgm:spPr/>
    </dgm:pt>
  </dgm:ptLst>
  <dgm:cxnLst>
    <dgm:cxn modelId="{C3BD8401-8217-46E4-ABC9-39A43F0E9264}" srcId="{7C3B6413-1791-4722-8A8C-6C1A7F23B44C}" destId="{30951A0E-CCE2-476D-824E-FEE7F2C367E6}" srcOrd="1" destOrd="0" parTransId="{B8C5C9F2-7B91-4F3F-AEC8-CB1B86FD3968}" sibTransId="{687515D6-A73E-4E44-BF37-2AAC2BA87ED9}"/>
    <dgm:cxn modelId="{08EBA201-610E-4C4C-B212-CDCACFD67240}" type="presOf" srcId="{B8C5C9F2-7B91-4F3F-AEC8-CB1B86FD3968}" destId="{DF4C24C7-E26F-4C97-A5F1-7F2EC0B7461C}" srcOrd="0" destOrd="0" presId="urn:microsoft.com/office/officeart/2005/8/layout/hierarchy2"/>
    <dgm:cxn modelId="{30B1A601-85C9-484B-ADBB-D1AC1D417DF8}" type="presOf" srcId="{A9E56F26-A9A1-46E7-AD9A-4BF6732E5334}" destId="{58BAC1F5-C047-4856-AA83-2E99EF4397B2}" srcOrd="1" destOrd="0" presId="urn:microsoft.com/office/officeart/2005/8/layout/hierarchy2"/>
    <dgm:cxn modelId="{312D1503-E9D7-453B-8913-30BEBC7FA00B}" type="presOf" srcId="{EFD08104-9B57-492D-B595-9511EA8AC8D6}" destId="{FB694244-484F-4264-A8BD-9E48EAA0A519}" srcOrd="0" destOrd="0" presId="urn:microsoft.com/office/officeart/2005/8/layout/hierarchy2"/>
    <dgm:cxn modelId="{89220504-D89F-4E95-8C94-5B4F281FC533}" srcId="{7C3B6413-1791-4722-8A8C-6C1A7F23B44C}" destId="{26CA06A4-A262-49B3-9DF1-CC0554684963}" srcOrd="0" destOrd="0" parTransId="{A9E56F26-A9A1-46E7-AD9A-4BF6732E5334}" sibTransId="{B2927F40-B52B-4B1A-9294-84294C947996}"/>
    <dgm:cxn modelId="{29A89A18-7512-492F-A44D-E9A45D991BF1}" type="presOf" srcId="{B8C5C9F2-7B91-4F3F-AEC8-CB1B86FD3968}" destId="{C7804546-7E50-41D4-AC00-126B8140B87C}" srcOrd="1" destOrd="0" presId="urn:microsoft.com/office/officeart/2005/8/layout/hierarchy2"/>
    <dgm:cxn modelId="{6CA9A01F-413A-484C-96A3-84C845BE220E}" srcId="{C3F080C8-C622-41F4-B378-03B47E953A4B}" destId="{3198A4B3-07F5-438A-A960-F5A0AD847920}" srcOrd="1" destOrd="0" parTransId="{EFD08104-9B57-492D-B595-9511EA8AC8D6}" sibTransId="{325859E1-574B-4199-9399-9E872B319CBF}"/>
    <dgm:cxn modelId="{E5B80A24-9902-41D9-A916-FE35D2D856C3}" type="presOf" srcId="{E1647D7C-3FB2-4F48-8A9D-DCD0E77E5E53}" destId="{D2B096EF-23C8-4CDC-BA40-C62BC697704B}" srcOrd="1" destOrd="0" presId="urn:microsoft.com/office/officeart/2005/8/layout/hierarchy2"/>
    <dgm:cxn modelId="{EFAD012B-3CAB-4A2D-97C6-DE47FE9EA736}" type="presOf" srcId="{D6F873E3-A133-4836-927C-7C91B6322FAE}" destId="{9771544A-5EA3-48D1-A4E8-045D365F5B07}" srcOrd="0" destOrd="0" presId="urn:microsoft.com/office/officeart/2005/8/layout/hierarchy2"/>
    <dgm:cxn modelId="{674DDB30-D8E9-4B65-BAEB-1E5067799F70}" srcId="{C3F080C8-C622-41F4-B378-03B47E953A4B}" destId="{5AC3EDDE-8287-4C6D-8528-06B3DE5D4FB9}" srcOrd="0" destOrd="0" parTransId="{E1647D7C-3FB2-4F48-8A9D-DCD0E77E5E53}" sibTransId="{3FCAC9B7-B995-4621-8CD2-C74652A8F140}"/>
    <dgm:cxn modelId="{0A6CFA60-5275-483C-85A4-23100248DD4F}" type="presOf" srcId="{7C3B6413-1791-4722-8A8C-6C1A7F23B44C}" destId="{BDFDCB59-F520-4C85-B2F8-7783080EF470}" srcOrd="0" destOrd="0" presId="urn:microsoft.com/office/officeart/2005/8/layout/hierarchy2"/>
    <dgm:cxn modelId="{50AFA941-3666-4808-B53D-3A2466DCE630}" type="presOf" srcId="{6A7F8810-4C7A-476D-8FEE-32CD92E576A3}" destId="{C6311BDD-E0D0-4818-A4EE-F5BCD8D92CF7}" srcOrd="1" destOrd="0" presId="urn:microsoft.com/office/officeart/2005/8/layout/hierarchy2"/>
    <dgm:cxn modelId="{4AF4AB62-ADA7-4C85-A11B-85C73497D47D}" type="presOf" srcId="{6A7F8810-4C7A-476D-8FEE-32CD92E576A3}" destId="{D645F7D8-8309-4355-8DCB-5889D6169B65}" srcOrd="0" destOrd="0" presId="urn:microsoft.com/office/officeart/2005/8/layout/hierarchy2"/>
    <dgm:cxn modelId="{84735263-B477-4D70-BA95-1B03F0E9FADC}" type="presOf" srcId="{26CA06A4-A262-49B3-9DF1-CC0554684963}" destId="{791FAD8F-C8D6-4874-9301-280D541C6DDD}" srcOrd="0" destOrd="0" presId="urn:microsoft.com/office/officeart/2005/8/layout/hierarchy2"/>
    <dgm:cxn modelId="{4EAE0C67-9ACF-42A2-B1BE-E85E9D62385B}" type="presOf" srcId="{22C9DCAB-715C-4D64-A66F-77651C891926}" destId="{CA0FD19D-CE47-4241-B620-181638A5620A}" srcOrd="0" destOrd="0" presId="urn:microsoft.com/office/officeart/2005/8/layout/hierarchy2"/>
    <dgm:cxn modelId="{8732FC68-6FBD-413E-8354-60AE6EBB3130}" type="presOf" srcId="{22C9DCAB-715C-4D64-A66F-77651C891926}" destId="{5861F8B4-7B29-4058-80A4-D2AD64412D1A}" srcOrd="1" destOrd="0" presId="urn:microsoft.com/office/officeart/2005/8/layout/hierarchy2"/>
    <dgm:cxn modelId="{76C54D50-A313-430B-A083-610FD638EFD2}" type="presOf" srcId="{B9F54962-AA17-4F51-B1DE-77060D8DF73C}" destId="{7995444F-268B-4C47-BC7E-DB20E470D7B8}" srcOrd="0" destOrd="0" presId="urn:microsoft.com/office/officeart/2005/8/layout/hierarchy2"/>
    <dgm:cxn modelId="{C57CB958-3D41-45C9-8D85-56111F43410B}" type="presOf" srcId="{EFD08104-9B57-492D-B595-9511EA8AC8D6}" destId="{43DC1BBF-7698-48B2-BA52-EE174BAAA4BB}" srcOrd="1" destOrd="0" presId="urn:microsoft.com/office/officeart/2005/8/layout/hierarchy2"/>
    <dgm:cxn modelId="{3C1D9389-DFCC-4DD7-92F9-39F9B5ECDBF8}" type="presOf" srcId="{C3F080C8-C622-41F4-B378-03B47E953A4B}" destId="{37C78600-4ECD-4616-B4D3-98914864A9CE}" srcOrd="0" destOrd="0" presId="urn:microsoft.com/office/officeart/2005/8/layout/hierarchy2"/>
    <dgm:cxn modelId="{6BE30091-9CAD-4800-8008-058CFA9223B4}" type="presOf" srcId="{3198A4B3-07F5-438A-A960-F5A0AD847920}" destId="{26949297-5BD7-4DB1-9D35-7E4D9C667E88}" srcOrd="0" destOrd="0" presId="urn:microsoft.com/office/officeart/2005/8/layout/hierarchy2"/>
    <dgm:cxn modelId="{A0098492-9572-4378-9960-D7878CA2C76B}" type="presOf" srcId="{A9E56F26-A9A1-46E7-AD9A-4BF6732E5334}" destId="{564CD7D8-65F2-434F-9084-87BEDCDAD336}" srcOrd="0" destOrd="0" presId="urn:microsoft.com/office/officeart/2005/8/layout/hierarchy2"/>
    <dgm:cxn modelId="{016C0697-2EFF-430C-9923-4114D1F77F90}" type="presOf" srcId="{30951A0E-CCE2-476D-824E-FEE7F2C367E6}" destId="{22803D8A-EF32-4CAB-972B-A276C2FA08A1}" srcOrd="0" destOrd="0" presId="urn:microsoft.com/office/officeart/2005/8/layout/hierarchy2"/>
    <dgm:cxn modelId="{985667AF-FB10-4C7D-9DAC-B0A9F551F3D6}" type="presOf" srcId="{E1647D7C-3FB2-4F48-8A9D-DCD0E77E5E53}" destId="{CD642D4C-0A70-44FE-88D7-51813C14C06D}" srcOrd="0" destOrd="0" presId="urn:microsoft.com/office/officeart/2005/8/layout/hierarchy2"/>
    <dgm:cxn modelId="{C6405DB2-17BD-42E6-BEE2-E59D11780788}" srcId="{B9F54962-AA17-4F51-B1DE-77060D8DF73C}" destId="{7C3B6413-1791-4722-8A8C-6C1A7F23B44C}" srcOrd="0" destOrd="0" parTransId="{6A7F8810-4C7A-476D-8FEE-32CD92E576A3}" sibTransId="{212D1D57-870C-408F-80B8-C19F770009D2}"/>
    <dgm:cxn modelId="{8559B1B8-9DFA-4AEF-AB74-136F8E9A8752}" srcId="{B9F54962-AA17-4F51-B1DE-77060D8DF73C}" destId="{C3F080C8-C622-41F4-B378-03B47E953A4B}" srcOrd="1" destOrd="0" parTransId="{22C9DCAB-715C-4D64-A66F-77651C891926}" sibTransId="{90250E80-9EBC-4D4D-B2CF-2587CC54D392}"/>
    <dgm:cxn modelId="{3E169EBC-4762-40D3-9D98-8DB1EBA128F5}" srcId="{D6F873E3-A133-4836-927C-7C91B6322FAE}" destId="{B9F54962-AA17-4F51-B1DE-77060D8DF73C}" srcOrd="0" destOrd="0" parTransId="{92F838AE-E2C5-4FD5-967C-FB67139102B5}" sibTransId="{CF25CE8E-B66D-4C52-8AF5-4DB9445DBA1C}"/>
    <dgm:cxn modelId="{B444BABE-A30D-4F6D-BCE3-A4656E7B0172}" type="presOf" srcId="{5AC3EDDE-8287-4C6D-8528-06B3DE5D4FB9}" destId="{38D68072-911C-44D5-B2DA-A027F1A4EED4}" srcOrd="0" destOrd="0" presId="urn:microsoft.com/office/officeart/2005/8/layout/hierarchy2"/>
    <dgm:cxn modelId="{94A10175-AE9C-425D-A06D-0E4FB53E9F6E}" type="presParOf" srcId="{9771544A-5EA3-48D1-A4E8-045D365F5B07}" destId="{5B62DA5C-F8E7-421F-B3F0-C4D5D476AD22}" srcOrd="0" destOrd="0" presId="urn:microsoft.com/office/officeart/2005/8/layout/hierarchy2"/>
    <dgm:cxn modelId="{55529551-8AC4-465C-97C6-26C9E1388931}" type="presParOf" srcId="{5B62DA5C-F8E7-421F-B3F0-C4D5D476AD22}" destId="{7995444F-268B-4C47-BC7E-DB20E470D7B8}" srcOrd="0" destOrd="0" presId="urn:microsoft.com/office/officeart/2005/8/layout/hierarchy2"/>
    <dgm:cxn modelId="{920849EA-641A-4CB4-A185-12E6F70554E6}" type="presParOf" srcId="{5B62DA5C-F8E7-421F-B3F0-C4D5D476AD22}" destId="{E890272B-82AF-4CAA-8909-FF3F4E88B8E3}" srcOrd="1" destOrd="0" presId="urn:microsoft.com/office/officeart/2005/8/layout/hierarchy2"/>
    <dgm:cxn modelId="{CF90C0C8-4C0A-413D-9B1F-44B879538C57}" type="presParOf" srcId="{E890272B-82AF-4CAA-8909-FF3F4E88B8E3}" destId="{D645F7D8-8309-4355-8DCB-5889D6169B65}" srcOrd="0" destOrd="0" presId="urn:microsoft.com/office/officeart/2005/8/layout/hierarchy2"/>
    <dgm:cxn modelId="{4A4EE33C-4FEE-45DF-B665-FB94E3886BBE}" type="presParOf" srcId="{D645F7D8-8309-4355-8DCB-5889D6169B65}" destId="{C6311BDD-E0D0-4818-A4EE-F5BCD8D92CF7}" srcOrd="0" destOrd="0" presId="urn:microsoft.com/office/officeart/2005/8/layout/hierarchy2"/>
    <dgm:cxn modelId="{2305FE23-FB1E-45EA-91C4-F5FDE3BC760F}" type="presParOf" srcId="{E890272B-82AF-4CAA-8909-FF3F4E88B8E3}" destId="{7FD02D30-508C-4B4A-967E-2D20D68EA4AB}" srcOrd="1" destOrd="0" presId="urn:microsoft.com/office/officeart/2005/8/layout/hierarchy2"/>
    <dgm:cxn modelId="{84E92077-3E2D-400A-995F-67322C9A84AF}" type="presParOf" srcId="{7FD02D30-508C-4B4A-967E-2D20D68EA4AB}" destId="{BDFDCB59-F520-4C85-B2F8-7783080EF470}" srcOrd="0" destOrd="0" presId="urn:microsoft.com/office/officeart/2005/8/layout/hierarchy2"/>
    <dgm:cxn modelId="{A90638E7-B271-487A-AA36-A110D3546C71}" type="presParOf" srcId="{7FD02D30-508C-4B4A-967E-2D20D68EA4AB}" destId="{B0CC0F4E-5EE6-4415-A125-909B5BA65E3B}" srcOrd="1" destOrd="0" presId="urn:microsoft.com/office/officeart/2005/8/layout/hierarchy2"/>
    <dgm:cxn modelId="{31FA92AB-752A-479D-BD07-374C6E5D701D}" type="presParOf" srcId="{B0CC0F4E-5EE6-4415-A125-909B5BA65E3B}" destId="{564CD7D8-65F2-434F-9084-87BEDCDAD336}" srcOrd="0" destOrd="0" presId="urn:microsoft.com/office/officeart/2005/8/layout/hierarchy2"/>
    <dgm:cxn modelId="{3D584689-634C-4422-B4FE-2E89E0831E07}" type="presParOf" srcId="{564CD7D8-65F2-434F-9084-87BEDCDAD336}" destId="{58BAC1F5-C047-4856-AA83-2E99EF4397B2}" srcOrd="0" destOrd="0" presId="urn:microsoft.com/office/officeart/2005/8/layout/hierarchy2"/>
    <dgm:cxn modelId="{6F5F8321-161B-45DF-BF6D-D084861F6E0C}" type="presParOf" srcId="{B0CC0F4E-5EE6-4415-A125-909B5BA65E3B}" destId="{322A394C-AD12-481D-A497-05BDB661229F}" srcOrd="1" destOrd="0" presId="urn:microsoft.com/office/officeart/2005/8/layout/hierarchy2"/>
    <dgm:cxn modelId="{E44F4788-9BD8-441A-AFCC-F15311677A2C}" type="presParOf" srcId="{322A394C-AD12-481D-A497-05BDB661229F}" destId="{791FAD8F-C8D6-4874-9301-280D541C6DDD}" srcOrd="0" destOrd="0" presId="urn:microsoft.com/office/officeart/2005/8/layout/hierarchy2"/>
    <dgm:cxn modelId="{2D272A64-80A9-4C5D-B8A6-F2D2BB0AD933}" type="presParOf" srcId="{322A394C-AD12-481D-A497-05BDB661229F}" destId="{96E678A1-D1F7-4125-B0D5-278E4C5EA1F1}" srcOrd="1" destOrd="0" presId="urn:microsoft.com/office/officeart/2005/8/layout/hierarchy2"/>
    <dgm:cxn modelId="{961DC51C-28F9-4788-A895-35857462F1DF}" type="presParOf" srcId="{B0CC0F4E-5EE6-4415-A125-909B5BA65E3B}" destId="{DF4C24C7-E26F-4C97-A5F1-7F2EC0B7461C}" srcOrd="2" destOrd="0" presId="urn:microsoft.com/office/officeart/2005/8/layout/hierarchy2"/>
    <dgm:cxn modelId="{E6E11AFE-1BAF-47B7-ACDC-D754913090F9}" type="presParOf" srcId="{DF4C24C7-E26F-4C97-A5F1-7F2EC0B7461C}" destId="{C7804546-7E50-41D4-AC00-126B8140B87C}" srcOrd="0" destOrd="0" presId="urn:microsoft.com/office/officeart/2005/8/layout/hierarchy2"/>
    <dgm:cxn modelId="{8EE36983-6301-49ED-AD35-9664C01087EA}" type="presParOf" srcId="{B0CC0F4E-5EE6-4415-A125-909B5BA65E3B}" destId="{4827F4DD-14B4-41A6-996B-E95DD6C3F9DD}" srcOrd="3" destOrd="0" presId="urn:microsoft.com/office/officeart/2005/8/layout/hierarchy2"/>
    <dgm:cxn modelId="{0DAD9C39-87B2-4EC0-9B7D-355DC79E9CDF}" type="presParOf" srcId="{4827F4DD-14B4-41A6-996B-E95DD6C3F9DD}" destId="{22803D8A-EF32-4CAB-972B-A276C2FA08A1}" srcOrd="0" destOrd="0" presId="urn:microsoft.com/office/officeart/2005/8/layout/hierarchy2"/>
    <dgm:cxn modelId="{D8BED66F-CBF9-4C51-B5AE-92880E4E18D8}" type="presParOf" srcId="{4827F4DD-14B4-41A6-996B-E95DD6C3F9DD}" destId="{1C21C1AB-9C9C-4950-BC9A-A25A42A84265}" srcOrd="1" destOrd="0" presId="urn:microsoft.com/office/officeart/2005/8/layout/hierarchy2"/>
    <dgm:cxn modelId="{76E147C1-3E77-43DA-8BFB-7274FBA10E93}" type="presParOf" srcId="{E890272B-82AF-4CAA-8909-FF3F4E88B8E3}" destId="{CA0FD19D-CE47-4241-B620-181638A5620A}" srcOrd="2" destOrd="0" presId="urn:microsoft.com/office/officeart/2005/8/layout/hierarchy2"/>
    <dgm:cxn modelId="{473EFD04-DEE7-4C4A-850B-583263A39D83}" type="presParOf" srcId="{CA0FD19D-CE47-4241-B620-181638A5620A}" destId="{5861F8B4-7B29-4058-80A4-D2AD64412D1A}" srcOrd="0" destOrd="0" presId="urn:microsoft.com/office/officeart/2005/8/layout/hierarchy2"/>
    <dgm:cxn modelId="{C45E4CC8-5EEE-4289-9488-BBCA3B382B6A}" type="presParOf" srcId="{E890272B-82AF-4CAA-8909-FF3F4E88B8E3}" destId="{BEFEB82C-DA58-4FD8-92F2-446044BE0F09}" srcOrd="3" destOrd="0" presId="urn:microsoft.com/office/officeart/2005/8/layout/hierarchy2"/>
    <dgm:cxn modelId="{014FD7EA-F8CC-4616-A2E8-0BD5F1640100}" type="presParOf" srcId="{BEFEB82C-DA58-4FD8-92F2-446044BE0F09}" destId="{37C78600-4ECD-4616-B4D3-98914864A9CE}" srcOrd="0" destOrd="0" presId="urn:microsoft.com/office/officeart/2005/8/layout/hierarchy2"/>
    <dgm:cxn modelId="{2AAA11F4-BF41-4CE2-A99D-606B3DB9E4EE}" type="presParOf" srcId="{BEFEB82C-DA58-4FD8-92F2-446044BE0F09}" destId="{D7CE7923-14F9-462E-9B5C-FB1766B52B1E}" srcOrd="1" destOrd="0" presId="urn:microsoft.com/office/officeart/2005/8/layout/hierarchy2"/>
    <dgm:cxn modelId="{CF1175E6-AE0F-41F1-B4B7-E91E23D4AD1C}" type="presParOf" srcId="{D7CE7923-14F9-462E-9B5C-FB1766B52B1E}" destId="{CD642D4C-0A70-44FE-88D7-51813C14C06D}" srcOrd="0" destOrd="0" presId="urn:microsoft.com/office/officeart/2005/8/layout/hierarchy2"/>
    <dgm:cxn modelId="{D5915C4F-F25E-4C25-9C90-A3FC912559D7}" type="presParOf" srcId="{CD642D4C-0A70-44FE-88D7-51813C14C06D}" destId="{D2B096EF-23C8-4CDC-BA40-C62BC697704B}" srcOrd="0" destOrd="0" presId="urn:microsoft.com/office/officeart/2005/8/layout/hierarchy2"/>
    <dgm:cxn modelId="{73C43AC4-D5FB-4789-B8F9-4024AFE9FFCC}" type="presParOf" srcId="{D7CE7923-14F9-462E-9B5C-FB1766B52B1E}" destId="{4DE97053-59B9-4858-ADFA-312E71D40A40}" srcOrd="1" destOrd="0" presId="urn:microsoft.com/office/officeart/2005/8/layout/hierarchy2"/>
    <dgm:cxn modelId="{7840445C-8FC1-462F-944D-C470593E4693}" type="presParOf" srcId="{4DE97053-59B9-4858-ADFA-312E71D40A40}" destId="{38D68072-911C-44D5-B2DA-A027F1A4EED4}" srcOrd="0" destOrd="0" presId="urn:microsoft.com/office/officeart/2005/8/layout/hierarchy2"/>
    <dgm:cxn modelId="{5FF3F990-B8A6-418E-83F9-02997ED947AC}" type="presParOf" srcId="{4DE97053-59B9-4858-ADFA-312E71D40A40}" destId="{FC748573-8A20-4151-8B6A-09250E661FD5}" srcOrd="1" destOrd="0" presId="urn:microsoft.com/office/officeart/2005/8/layout/hierarchy2"/>
    <dgm:cxn modelId="{79F26746-7B09-4C1F-B174-E748C6673DC6}" type="presParOf" srcId="{D7CE7923-14F9-462E-9B5C-FB1766B52B1E}" destId="{FB694244-484F-4264-A8BD-9E48EAA0A519}" srcOrd="2" destOrd="0" presId="urn:microsoft.com/office/officeart/2005/8/layout/hierarchy2"/>
    <dgm:cxn modelId="{16E39F9D-7705-4640-8BF8-5A699F1268C6}" type="presParOf" srcId="{FB694244-484F-4264-A8BD-9E48EAA0A519}" destId="{43DC1BBF-7698-48B2-BA52-EE174BAAA4BB}" srcOrd="0" destOrd="0" presId="urn:microsoft.com/office/officeart/2005/8/layout/hierarchy2"/>
    <dgm:cxn modelId="{C177F73E-665A-4C30-8C3F-C304752874D6}" type="presParOf" srcId="{D7CE7923-14F9-462E-9B5C-FB1766B52B1E}" destId="{332D71E3-8485-41AB-B9C4-49BF71A9EA41}" srcOrd="3" destOrd="0" presId="urn:microsoft.com/office/officeart/2005/8/layout/hierarchy2"/>
    <dgm:cxn modelId="{76FBE3CC-88FD-4A2D-ACF6-7710062DF9E2}" type="presParOf" srcId="{332D71E3-8485-41AB-B9C4-49BF71A9EA41}" destId="{26949297-5BD7-4DB1-9D35-7E4D9C667E88}" srcOrd="0" destOrd="0" presId="urn:microsoft.com/office/officeart/2005/8/layout/hierarchy2"/>
    <dgm:cxn modelId="{260F0CC7-B70D-4559-A1AB-096D1753BBA1}" type="presParOf" srcId="{332D71E3-8485-41AB-B9C4-49BF71A9EA41}" destId="{0C2DAC0D-3D56-42E3-8FF3-DE7DBEFC8D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5444F-268B-4C47-BC7E-DB20E470D7B8}">
      <dsp:nvSpPr>
        <dsp:cNvPr id="0" name=""/>
        <dsp:cNvSpPr/>
      </dsp:nvSpPr>
      <dsp:spPr>
        <a:xfrm>
          <a:off x="3396" y="1758698"/>
          <a:ext cx="1437750" cy="933790"/>
        </a:xfrm>
        <a:prstGeom prst="roundRect">
          <a:avLst>
            <a:gd name="adj" fmla="val 10000"/>
          </a:avLst>
        </a:prstGeom>
        <a:solidFill>
          <a:srgbClr val="3C968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b="1" kern="1200" dirty="0">
              <a:latin typeface="Trebuchet MS" panose="020B0603020202020204" pitchFamily="34" charset="0"/>
              <a:ea typeface="+mn-ea"/>
              <a:cs typeface="+mn-cs"/>
            </a:rPr>
            <a:t>ΤΕΠΙΧ ΙΙΙ</a:t>
          </a:r>
          <a:endParaRPr lang="en-US" sz="2400" kern="1200" dirty="0">
            <a:latin typeface="Trebuchet MS" panose="020B0603020202020204" pitchFamily="34" charset="0"/>
            <a:ea typeface="+mn-ea"/>
            <a:cs typeface="+mn-cs"/>
          </a:endParaRPr>
        </a:p>
      </dsp:txBody>
      <dsp:txXfrm>
        <a:off x="30746" y="1786048"/>
        <a:ext cx="1383050" cy="879090"/>
      </dsp:txXfrm>
    </dsp:sp>
    <dsp:sp modelId="{D645F7D8-8309-4355-8DCB-5889D6169B65}">
      <dsp:nvSpPr>
        <dsp:cNvPr id="0" name=""/>
        <dsp:cNvSpPr/>
      </dsp:nvSpPr>
      <dsp:spPr>
        <a:xfrm rot="17907052">
          <a:off x="1125113" y="1681758"/>
          <a:ext cx="1207166" cy="26297"/>
        </a:xfrm>
        <a:custGeom>
          <a:avLst/>
          <a:gdLst/>
          <a:ahLst/>
          <a:cxnLst/>
          <a:rect l="0" t="0" r="0" b="0"/>
          <a:pathLst>
            <a:path>
              <a:moveTo>
                <a:pt x="0" y="13148"/>
              </a:moveTo>
              <a:lnTo>
                <a:pt x="1207166" y="13148"/>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rebuchet MS" panose="020B0603020202020204" pitchFamily="34" charset="0"/>
          </a:endParaRPr>
        </a:p>
      </dsp:txBody>
      <dsp:txXfrm>
        <a:off x="1698518" y="1664728"/>
        <a:ext cx="60358" cy="60358"/>
      </dsp:txXfrm>
    </dsp:sp>
    <dsp:sp modelId="{BDFDCB59-F520-4C85-B2F8-7783080EF470}">
      <dsp:nvSpPr>
        <dsp:cNvPr id="0" name=""/>
        <dsp:cNvSpPr/>
      </dsp:nvSpPr>
      <dsp:spPr>
        <a:xfrm>
          <a:off x="2016247" y="804783"/>
          <a:ext cx="1437750" cy="718875"/>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1" kern="1200" dirty="0">
              <a:latin typeface="Trebuchet MS" panose="020B0603020202020204" pitchFamily="34" charset="0"/>
              <a:ea typeface="+mn-ea"/>
              <a:cs typeface="+mn-cs"/>
            </a:rPr>
            <a:t>Ταμείο Δανείων </a:t>
          </a:r>
        </a:p>
      </dsp:txBody>
      <dsp:txXfrm>
        <a:off x="2037302" y="825838"/>
        <a:ext cx="1395640" cy="676765"/>
      </dsp:txXfrm>
    </dsp:sp>
    <dsp:sp modelId="{564CD7D8-65F2-434F-9084-87BEDCDAD336}">
      <dsp:nvSpPr>
        <dsp:cNvPr id="0" name=""/>
        <dsp:cNvSpPr/>
      </dsp:nvSpPr>
      <dsp:spPr>
        <a:xfrm rot="19457599">
          <a:off x="3387428" y="944395"/>
          <a:ext cx="708237" cy="26297"/>
        </a:xfrm>
        <a:custGeom>
          <a:avLst/>
          <a:gdLst/>
          <a:ahLst/>
          <a:cxnLst/>
          <a:rect l="0" t="0" r="0" b="0"/>
          <a:pathLst>
            <a:path>
              <a:moveTo>
                <a:pt x="0" y="13148"/>
              </a:moveTo>
              <a:lnTo>
                <a:pt x="708237" y="13148"/>
              </a:lnTo>
            </a:path>
          </a:pathLst>
        </a:custGeom>
        <a:noFill/>
        <a:ln w="12700" cap="flat" cmpd="sng" algn="ctr">
          <a:solidFill>
            <a:schemeClr val="accent5">
              <a:tint val="7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rebuchet MS" panose="020B0603020202020204" pitchFamily="34" charset="0"/>
          </a:endParaRPr>
        </a:p>
      </dsp:txBody>
      <dsp:txXfrm>
        <a:off x="3723841" y="939838"/>
        <a:ext cx="35411" cy="35411"/>
      </dsp:txXfrm>
    </dsp:sp>
    <dsp:sp modelId="{791FAD8F-C8D6-4874-9301-280D541C6DDD}">
      <dsp:nvSpPr>
        <dsp:cNvPr id="0" name=""/>
        <dsp:cNvSpPr/>
      </dsp:nvSpPr>
      <dsp:spPr>
        <a:xfrm>
          <a:off x="4029097" y="391430"/>
          <a:ext cx="1437750" cy="718875"/>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Trebuchet MS" panose="020B0603020202020204" pitchFamily="34" charset="0"/>
            </a:rPr>
            <a:t>Επενδυτικά Δάνεια</a:t>
          </a:r>
          <a:endParaRPr lang="en-US" sz="1600" b="1" kern="1200" dirty="0">
            <a:latin typeface="Trebuchet MS" panose="020B0603020202020204" pitchFamily="34" charset="0"/>
          </a:endParaRPr>
        </a:p>
      </dsp:txBody>
      <dsp:txXfrm>
        <a:off x="4050152" y="412485"/>
        <a:ext cx="1395640" cy="676765"/>
      </dsp:txXfrm>
    </dsp:sp>
    <dsp:sp modelId="{DF4C24C7-E26F-4C97-A5F1-7F2EC0B7461C}">
      <dsp:nvSpPr>
        <dsp:cNvPr id="0" name=""/>
        <dsp:cNvSpPr/>
      </dsp:nvSpPr>
      <dsp:spPr>
        <a:xfrm rot="2142401">
          <a:off x="3387428" y="1357748"/>
          <a:ext cx="708237" cy="26297"/>
        </a:xfrm>
        <a:custGeom>
          <a:avLst/>
          <a:gdLst/>
          <a:ahLst/>
          <a:cxnLst/>
          <a:rect l="0" t="0" r="0" b="0"/>
          <a:pathLst>
            <a:path>
              <a:moveTo>
                <a:pt x="0" y="13148"/>
              </a:moveTo>
              <a:lnTo>
                <a:pt x="708237" y="13148"/>
              </a:lnTo>
            </a:path>
          </a:pathLst>
        </a:custGeom>
        <a:noFill/>
        <a:ln w="12700" cap="flat" cmpd="sng" algn="ctr">
          <a:solidFill>
            <a:schemeClr val="accent5">
              <a:tint val="7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rebuchet MS" panose="020B0603020202020204" pitchFamily="34" charset="0"/>
          </a:endParaRPr>
        </a:p>
      </dsp:txBody>
      <dsp:txXfrm>
        <a:off x="3723841" y="1353191"/>
        <a:ext cx="35411" cy="35411"/>
      </dsp:txXfrm>
    </dsp:sp>
    <dsp:sp modelId="{22803D8A-EF32-4CAB-972B-A276C2FA08A1}">
      <dsp:nvSpPr>
        <dsp:cNvPr id="0" name=""/>
        <dsp:cNvSpPr/>
      </dsp:nvSpPr>
      <dsp:spPr>
        <a:xfrm>
          <a:off x="4029097" y="1218136"/>
          <a:ext cx="1437750" cy="718875"/>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Trebuchet MS" panose="020B0603020202020204" pitchFamily="34" charset="0"/>
            </a:rPr>
            <a:t>Κεφάλαιο Κίνησης</a:t>
          </a:r>
          <a:endParaRPr lang="en-US" sz="1600" b="1" kern="1200" dirty="0">
            <a:latin typeface="Trebuchet MS" panose="020B0603020202020204" pitchFamily="34" charset="0"/>
          </a:endParaRPr>
        </a:p>
      </dsp:txBody>
      <dsp:txXfrm>
        <a:off x="4050152" y="1239191"/>
        <a:ext cx="1395640" cy="676765"/>
      </dsp:txXfrm>
    </dsp:sp>
    <dsp:sp modelId="{CA0FD19D-CE47-4241-B620-181638A5620A}">
      <dsp:nvSpPr>
        <dsp:cNvPr id="0" name=""/>
        <dsp:cNvSpPr/>
      </dsp:nvSpPr>
      <dsp:spPr>
        <a:xfrm rot="3692948">
          <a:off x="1125113" y="2743130"/>
          <a:ext cx="1207166" cy="26297"/>
        </a:xfrm>
        <a:custGeom>
          <a:avLst/>
          <a:gdLst/>
          <a:ahLst/>
          <a:cxnLst/>
          <a:rect l="0" t="0" r="0" b="0"/>
          <a:pathLst>
            <a:path>
              <a:moveTo>
                <a:pt x="0" y="13148"/>
              </a:moveTo>
              <a:lnTo>
                <a:pt x="1207166" y="13148"/>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rebuchet MS" panose="020B0603020202020204" pitchFamily="34" charset="0"/>
          </a:endParaRPr>
        </a:p>
      </dsp:txBody>
      <dsp:txXfrm>
        <a:off x="1698518" y="2726100"/>
        <a:ext cx="60358" cy="60358"/>
      </dsp:txXfrm>
    </dsp:sp>
    <dsp:sp modelId="{37C78600-4ECD-4616-B4D3-98914864A9CE}">
      <dsp:nvSpPr>
        <dsp:cNvPr id="0" name=""/>
        <dsp:cNvSpPr/>
      </dsp:nvSpPr>
      <dsp:spPr>
        <a:xfrm>
          <a:off x="2016247" y="2927528"/>
          <a:ext cx="1437750" cy="718875"/>
        </a:xfrm>
        <a:prstGeom prst="roundRect">
          <a:avLst>
            <a:gd name="adj" fmla="val 10000"/>
          </a:avLst>
        </a:prstGeom>
        <a:solidFill>
          <a:schemeClr val="accent4">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rgbClr val="281F76"/>
              </a:solidFill>
              <a:latin typeface="Trebuchet MS" panose="020B0603020202020204" pitchFamily="34" charset="0"/>
              <a:ea typeface="+mn-ea"/>
              <a:cs typeface="+mn-cs"/>
            </a:rPr>
            <a:t>Ταμείο Εγγυήσεων</a:t>
          </a:r>
          <a:endParaRPr lang="en-US" sz="2000" b="1" kern="1200" dirty="0">
            <a:solidFill>
              <a:srgbClr val="281F76"/>
            </a:solidFill>
            <a:latin typeface="Trebuchet MS" panose="020B0603020202020204" pitchFamily="34" charset="0"/>
            <a:ea typeface="+mn-ea"/>
            <a:cs typeface="+mn-cs"/>
          </a:endParaRPr>
        </a:p>
      </dsp:txBody>
      <dsp:txXfrm>
        <a:off x="2037302" y="2948583"/>
        <a:ext cx="1395640" cy="676765"/>
      </dsp:txXfrm>
    </dsp:sp>
    <dsp:sp modelId="{CD642D4C-0A70-44FE-88D7-51813C14C06D}">
      <dsp:nvSpPr>
        <dsp:cNvPr id="0" name=""/>
        <dsp:cNvSpPr/>
      </dsp:nvSpPr>
      <dsp:spPr>
        <a:xfrm rot="18608321">
          <a:off x="3295484" y="2932807"/>
          <a:ext cx="892126" cy="26297"/>
        </a:xfrm>
        <a:custGeom>
          <a:avLst/>
          <a:gdLst/>
          <a:ahLst/>
          <a:cxnLst/>
          <a:rect l="0" t="0" r="0" b="0"/>
          <a:pathLst>
            <a:path>
              <a:moveTo>
                <a:pt x="0" y="13148"/>
              </a:moveTo>
              <a:lnTo>
                <a:pt x="892126" y="13148"/>
              </a:lnTo>
            </a:path>
          </a:pathLst>
        </a:custGeom>
        <a:noFill/>
        <a:ln w="12700" cap="flat" cmpd="sng" algn="ctr">
          <a:solidFill>
            <a:schemeClr val="accent5">
              <a:tint val="7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rebuchet MS" panose="020B0603020202020204" pitchFamily="34" charset="0"/>
          </a:endParaRPr>
        </a:p>
      </dsp:txBody>
      <dsp:txXfrm>
        <a:off x="3719244" y="2923653"/>
        <a:ext cx="44606" cy="44606"/>
      </dsp:txXfrm>
    </dsp:sp>
    <dsp:sp modelId="{38D68072-911C-44D5-B2DA-A027F1A4EED4}">
      <dsp:nvSpPr>
        <dsp:cNvPr id="0" name=""/>
        <dsp:cNvSpPr/>
      </dsp:nvSpPr>
      <dsp:spPr>
        <a:xfrm>
          <a:off x="4029097" y="2044843"/>
          <a:ext cx="1437750" cy="1120208"/>
        </a:xfrm>
        <a:prstGeom prst="roundRect">
          <a:avLst>
            <a:gd name="adj" fmla="val 10000"/>
          </a:avLst>
        </a:prstGeom>
        <a:solidFill>
          <a:schemeClr val="accent4">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l-GR" sz="1100" b="1" i="0" kern="1200" dirty="0">
              <a:solidFill>
                <a:srgbClr val="281F76"/>
              </a:solidFill>
              <a:latin typeface="Trebuchet MS" panose="020B0603020202020204" pitchFamily="34" charset="0"/>
            </a:rPr>
            <a:t>Γενική Επιχειρηματικότητα  Επενδυτικά </a:t>
          </a:r>
          <a:r>
            <a:rPr lang="en-US" sz="1100" b="1" i="0" kern="1200" dirty="0">
              <a:solidFill>
                <a:srgbClr val="281F76"/>
              </a:solidFill>
              <a:latin typeface="Trebuchet MS" panose="020B0603020202020204" pitchFamily="34" charset="0"/>
            </a:rPr>
            <a:t>/ </a:t>
          </a:r>
          <a:r>
            <a:rPr lang="el-GR" sz="1100" b="1" i="0" kern="1200" dirty="0">
              <a:solidFill>
                <a:srgbClr val="281F76"/>
              </a:solidFill>
              <a:latin typeface="Trebuchet MS" panose="020B0603020202020204" pitchFamily="34" charset="0"/>
            </a:rPr>
            <a:t>Δάνεια</a:t>
          </a:r>
          <a:r>
            <a:rPr lang="en-US" sz="1100" b="1" i="0" kern="1200" dirty="0">
              <a:solidFill>
                <a:srgbClr val="281F76"/>
              </a:solidFill>
              <a:latin typeface="Trebuchet MS" panose="020B0603020202020204" pitchFamily="34" charset="0"/>
            </a:rPr>
            <a:t> </a:t>
          </a:r>
          <a:r>
            <a:rPr lang="el-GR" sz="1100" b="1" i="0" kern="1200" dirty="0">
              <a:solidFill>
                <a:srgbClr val="281F76"/>
              </a:solidFill>
              <a:latin typeface="Trebuchet MS" panose="020B0603020202020204" pitchFamily="34" charset="0"/>
            </a:rPr>
            <a:t>Κεφαλαίου Κίνησης </a:t>
          </a:r>
          <a:r>
            <a:rPr lang="el-GR" sz="1100" b="1" i="0" kern="1200" dirty="0" err="1">
              <a:solidFill>
                <a:srgbClr val="281F76"/>
              </a:solidFill>
              <a:latin typeface="Trebuchet MS" panose="020B0603020202020204" pitchFamily="34" charset="0"/>
            </a:rPr>
            <a:t>Ανακυκλούμενη</a:t>
          </a:r>
          <a:r>
            <a:rPr lang="el-GR" sz="1100" b="1" i="0" kern="1200" dirty="0">
              <a:solidFill>
                <a:srgbClr val="281F76"/>
              </a:solidFill>
              <a:latin typeface="Trebuchet MS" panose="020B0603020202020204" pitchFamily="34" charset="0"/>
            </a:rPr>
            <a:t> Πίστωση</a:t>
          </a:r>
          <a:endParaRPr lang="en-US" sz="1100" b="1" i="0" kern="1200" dirty="0">
            <a:solidFill>
              <a:srgbClr val="281F76"/>
            </a:solidFill>
            <a:latin typeface="Trebuchet MS" panose="020B0603020202020204" pitchFamily="34" charset="0"/>
          </a:endParaRPr>
        </a:p>
      </dsp:txBody>
      <dsp:txXfrm>
        <a:off x="4061907" y="2077653"/>
        <a:ext cx="1372130" cy="1054588"/>
      </dsp:txXfrm>
    </dsp:sp>
    <dsp:sp modelId="{FB694244-484F-4264-A8BD-9E48EAA0A519}">
      <dsp:nvSpPr>
        <dsp:cNvPr id="0" name=""/>
        <dsp:cNvSpPr/>
      </dsp:nvSpPr>
      <dsp:spPr>
        <a:xfrm rot="2812477">
          <a:off x="3320905" y="3580827"/>
          <a:ext cx="841285" cy="26297"/>
        </a:xfrm>
        <a:custGeom>
          <a:avLst/>
          <a:gdLst/>
          <a:ahLst/>
          <a:cxnLst/>
          <a:rect l="0" t="0" r="0" b="0"/>
          <a:pathLst>
            <a:path>
              <a:moveTo>
                <a:pt x="0" y="13148"/>
              </a:moveTo>
              <a:lnTo>
                <a:pt x="841285" y="13148"/>
              </a:lnTo>
            </a:path>
          </a:pathLst>
        </a:custGeom>
        <a:noFill/>
        <a:ln w="12700" cap="flat" cmpd="sng" algn="ctr">
          <a:solidFill>
            <a:schemeClr val="accent5">
              <a:tint val="7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rebuchet MS" panose="020B0603020202020204" pitchFamily="34" charset="0"/>
          </a:endParaRPr>
        </a:p>
      </dsp:txBody>
      <dsp:txXfrm>
        <a:off x="3720515" y="3572943"/>
        <a:ext cx="42064" cy="42064"/>
      </dsp:txXfrm>
    </dsp:sp>
    <dsp:sp modelId="{26949297-5BD7-4DB1-9D35-7E4D9C667E88}">
      <dsp:nvSpPr>
        <dsp:cNvPr id="0" name=""/>
        <dsp:cNvSpPr/>
      </dsp:nvSpPr>
      <dsp:spPr>
        <a:xfrm>
          <a:off x="4029097" y="3272883"/>
          <a:ext cx="1437750" cy="1256205"/>
        </a:xfrm>
        <a:prstGeom prst="roundRect">
          <a:avLst>
            <a:gd name="adj" fmla="val 10000"/>
          </a:avLst>
        </a:prstGeom>
        <a:solidFill>
          <a:schemeClr val="accent4">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l-GR" sz="1100" b="1" i="0" kern="1200" dirty="0">
              <a:solidFill>
                <a:srgbClr val="281F76"/>
              </a:solidFill>
              <a:latin typeface="Trebuchet MS" panose="020B0603020202020204" pitchFamily="34" charset="0"/>
            </a:rPr>
            <a:t>Νεοσύστατες Επιχειρήσεις Επενδυτικά </a:t>
          </a:r>
          <a:r>
            <a:rPr lang="en-US" sz="1100" b="1" i="0" kern="1200" dirty="0">
              <a:solidFill>
                <a:srgbClr val="281F76"/>
              </a:solidFill>
              <a:latin typeface="Trebuchet MS" panose="020B0603020202020204" pitchFamily="34" charset="0"/>
            </a:rPr>
            <a:t>/ </a:t>
          </a:r>
          <a:r>
            <a:rPr lang="el-GR" sz="1100" b="1" i="0" kern="1200" dirty="0">
              <a:solidFill>
                <a:srgbClr val="281F76"/>
              </a:solidFill>
              <a:latin typeface="Trebuchet MS" panose="020B0603020202020204" pitchFamily="34" charset="0"/>
            </a:rPr>
            <a:t>Δάνεια Κεφαλαίου Κίνησης</a:t>
          </a:r>
          <a:r>
            <a:rPr lang="en-US" sz="1100" b="1" i="0" kern="1200" dirty="0">
              <a:solidFill>
                <a:srgbClr val="281F76"/>
              </a:solidFill>
              <a:latin typeface="Trebuchet MS" panose="020B0603020202020204" pitchFamily="34" charset="0"/>
            </a:rPr>
            <a:t> </a:t>
          </a:r>
          <a:r>
            <a:rPr lang="el-GR" sz="1100" b="1" i="0" kern="1200" dirty="0" err="1">
              <a:solidFill>
                <a:srgbClr val="281F76"/>
              </a:solidFill>
              <a:latin typeface="Trebuchet MS" panose="020B0603020202020204" pitchFamily="34" charset="0"/>
            </a:rPr>
            <a:t>Ανακυκλούμενη</a:t>
          </a:r>
          <a:r>
            <a:rPr lang="el-GR" sz="1100" b="1" i="0" kern="1200" dirty="0">
              <a:solidFill>
                <a:srgbClr val="281F76"/>
              </a:solidFill>
              <a:latin typeface="Trebuchet MS" panose="020B0603020202020204" pitchFamily="34" charset="0"/>
            </a:rPr>
            <a:t> πίστωση </a:t>
          </a:r>
          <a:endParaRPr lang="en-US" sz="1100" b="1" i="0" kern="1200" dirty="0">
            <a:solidFill>
              <a:srgbClr val="281F76"/>
            </a:solidFill>
            <a:latin typeface="Trebuchet MS" panose="020B0603020202020204" pitchFamily="34" charset="0"/>
          </a:endParaRPr>
        </a:p>
      </dsp:txBody>
      <dsp:txXfrm>
        <a:off x="4065890" y="3309676"/>
        <a:ext cx="1364164" cy="11826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0.057</cdr:x>
      <cdr:y>0.04534</cdr:y>
    </cdr:from>
    <cdr:to>
      <cdr:x>1</cdr:x>
      <cdr:y>1</cdr:y>
    </cdr:to>
    <cdr:sp macro="" textlink="">
      <cdr:nvSpPr>
        <cdr:cNvPr id="2" name="Rectangle 1">
          <a:extLst xmlns:a="http://schemas.openxmlformats.org/drawingml/2006/main">
            <a:ext uri="{FF2B5EF4-FFF2-40B4-BE49-F238E27FC236}">
              <a16:creationId xmlns:a16="http://schemas.microsoft.com/office/drawing/2014/main" id="{815EECA1-C306-4C0B-C06A-4102A12A084E}"/>
            </a:ext>
          </a:extLst>
        </cdr:cNvPr>
        <cdr:cNvSpPr/>
      </cdr:nvSpPr>
      <cdr:spPr>
        <a:xfrm xmlns:a="http://schemas.openxmlformats.org/drawingml/2006/main">
          <a:off x="304800" y="179049"/>
          <a:ext cx="5042734" cy="377009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l-GR"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4FF82EEF-D49C-4480-A4AD-204C159ABF64}" type="datetimeFigureOut">
              <a:rPr lang="el-GR" smtClean="0"/>
              <a:t>25/7/2024</a:t>
            </a:fld>
            <a:endParaRPr lang="el-GR" dirty="0"/>
          </a:p>
        </p:txBody>
      </p:sp>
      <p:sp>
        <p:nvSpPr>
          <p:cNvPr id="4" name="Θέση εικόνας διαφάνειας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6F9410A0-C8EC-4817-ADE8-E6FF53880394}" type="slidenum">
              <a:rPr lang="el-GR" smtClean="0"/>
              <a:t>‹#›</a:t>
            </a:fld>
            <a:endParaRPr lang="el-GR" dirty="0"/>
          </a:p>
        </p:txBody>
      </p:sp>
    </p:spTree>
    <p:extLst>
      <p:ext uri="{BB962C8B-B14F-4D97-AF65-F5344CB8AC3E}">
        <p14:creationId xmlns:p14="http://schemas.microsoft.com/office/powerpoint/2010/main" val="148954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Σε σχέση τώρα, με το που βρισκόμαστε σήμερα, αναφορικά με την υποβολή των Προγραμμάτων, να σας ενημερώσω ότι έχουν υποβληθεί στον επίσημο διαδικτυακό τόπο της Ευρωπαϊκής Επιτροπής τα Τομεακά Προγράμματα εκτός από το Πρόγραμμα του Περιβάλλοντος και Κλιματικής Αλλαγής, των Μεταφορών και της Αλιείας για τα οποία αναμένεται οι διαπραγματεύσεις με τις υπηρεσίες της ΕΕ να ολοκληρωθούν στις προσεχείς ημέρες. </a:t>
            </a:r>
          </a:p>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Εγκρίθηκε χθες από την Ευρωπαϊκή Επιτροπή το Πρόγραμμα Ανταγωνιστικότητα και αναμένεται άμεσα η έγκριση των Προγραμμάτων της Πολιτικής Προστασίας και της Δίκαιης Αναπτυξιακής Μετάβασης, που εκτιμάται μάλιστα ότι θα είναι το πρώτο Πρόγραμμα στην Ευρώπη που θα εγκριθεί στο πλαίσιο της Δίκαιης Μετάβασης.</a:t>
            </a:r>
          </a:p>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Στη συνέχεια τα Προγράμματα θα ενεργοποιηθούν πλήρως στους επομένους μήνες διοχετεύοντας πόρους στην πραγματική οικονομία σε μία δύσκολη για τη χώρα μας, αλλά και για την Ευρώπη, περίοδο.  </a:t>
            </a:r>
          </a:p>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Όσον αφορά στα περιφερειακά Προγράμματα είμαστε στη φάση ολοκλήρωσης των διαπραγματεύσεων με τις υπηρεσίες της Ευρωπαϊκής Επιτροπής για την άμεση υποβολή τους.</a:t>
            </a:r>
          </a:p>
          <a:p>
            <a:pPr defTabSz="457189" latinLnBrk="0">
              <a:lnSpc>
                <a:spcPct val="117999"/>
              </a:lnSpc>
            </a:pPr>
            <a:endParaRPr lang="el-GR" sz="1200" dirty="0">
              <a:effectLst/>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725846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Σε σχέση τώρα, με το που βρισκόμαστε σήμερα, αναφορικά με την υποβολή των Προγραμμάτων, να σας ενημερώσω ότι έχουν υποβληθεί στον επίσημο διαδικτυακό τόπο της Ευρωπαϊκής Επιτροπής τα Τομεακά Προγράμματα εκτός από το Πρόγραμμα του Περιβάλλοντος και Κλιματικής Αλλαγής, των Μεταφορών και της Αλιείας για τα οποία αναμένεται οι διαπραγματεύσεις με τις υπηρεσίες της ΕΕ να ολοκληρωθούν στις προσεχείς ημέρες. </a:t>
            </a:r>
          </a:p>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Εγκρίθηκε χθες από την Ευρωπαϊκή Επιτροπή το Πρόγραμμα Ανταγωνιστικότητα και αναμένεται άμεσα η έγκριση των Προγραμμάτων της Πολιτικής Προστασίας και της Δίκαιης Αναπτυξιακής Μετάβασης, που εκτιμάται μάλιστα ότι θα είναι το πρώτο Πρόγραμμα στην Ευρώπη που θα εγκριθεί στο πλαίσιο της Δίκαιης Μετάβασης.</a:t>
            </a:r>
          </a:p>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Στη συνέχεια τα Προγράμματα θα ενεργοποιηθούν πλήρως στους επομένους μήνες διοχετεύοντας πόρους στην πραγματική οικονομία σε μία δύσκολη για τη χώρα μας, αλλά και για την Ευρώπη, περίοδο.  </a:t>
            </a:r>
          </a:p>
          <a:p>
            <a:pPr algn="just" defTabSz="457189" latinLnBrk="0">
              <a:lnSpc>
                <a:spcPct val="117999"/>
              </a:lnSpc>
            </a:pPr>
            <a:r>
              <a:rPr lang="el-GR" dirty="0">
                <a:effectLst/>
                <a:latin typeface="Arial" panose="020B0604020202020204" pitchFamily="34" charset="0"/>
                <a:ea typeface="Helvetica Neue"/>
                <a:cs typeface="Arial" panose="020B0604020202020204" pitchFamily="34" charset="0"/>
                <a:sym typeface="Helvetica Neue"/>
              </a:rPr>
              <a:t>Όσον αφορά στα περιφερειακά Προγράμματα είμαστε στη φάση ολοκλήρωσης των διαπραγματεύσεων με τις υπηρεσίες της Ευρωπαϊκής Επιτροπής για την άμεση υποβολή τους.</a:t>
            </a:r>
          </a:p>
          <a:p>
            <a:pPr defTabSz="457189" latinLnBrk="0">
              <a:lnSpc>
                <a:spcPct val="117999"/>
              </a:lnSpc>
            </a:pPr>
            <a:endParaRPr lang="el-GR" sz="1200" dirty="0">
              <a:effectLst/>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780005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Διαφάνεια τίτλου">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Εικόνα 6"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0BCF91D-2343-E585-87E0-6CB8E08A28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9058" y="759070"/>
            <a:ext cx="3027142" cy="1676906"/>
          </a:xfrm>
          <a:prstGeom prst="rect">
            <a:avLst/>
          </a:prstGeom>
        </p:spPr>
      </p:pic>
      <p:pic>
        <p:nvPicPr>
          <p:cNvPr id="8" name="Εικόνα 7" descr="Εικόνα που περιέχει κείμενο, στιγμιότυπο οθόνης, γραμματοσειρά, γραφικά&#10;&#10;Περιγραφή που δημιουργήθηκε αυτόματα">
            <a:extLst>
              <a:ext uri="{FF2B5EF4-FFF2-40B4-BE49-F238E27FC236}">
                <a16:creationId xmlns:a16="http://schemas.microsoft.com/office/drawing/2014/main" id="{F4EF468E-CABF-F6CF-7456-C4F9A9FD9A32}"/>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4760" y="4380633"/>
            <a:ext cx="3749534" cy="867642"/>
          </a:xfrm>
          <a:prstGeom prst="rect">
            <a:avLst/>
          </a:prstGeom>
        </p:spPr>
      </p:pic>
      <p:pic>
        <p:nvPicPr>
          <p:cNvPr id="9" name="Εικόνα 8" descr="Εικόνα που περιέχει κείμενο, γραμματοσειρά, στιγμιότυπο οθόνης, Μπελ ηλεκτρίκ&#10;&#10;Περιγραφή που δημιουργήθηκε αυτόματα">
            <a:extLst>
              <a:ext uri="{FF2B5EF4-FFF2-40B4-BE49-F238E27FC236}">
                <a16:creationId xmlns:a16="http://schemas.microsoft.com/office/drawing/2014/main" id="{B03BC746-B9EB-70D1-C1E6-FE5C305C57F2}"/>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5885" y="4442330"/>
            <a:ext cx="4371218" cy="744248"/>
          </a:xfrm>
          <a:prstGeom prst="rect">
            <a:avLst/>
          </a:prstGeom>
        </p:spPr>
      </p:pic>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44ED4D8B-3017-63BD-78C2-79C1B4D1F5B9}"/>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7717" y="4571507"/>
            <a:ext cx="772864" cy="463326"/>
          </a:xfrm>
          <a:prstGeom prst="rect">
            <a:avLst/>
          </a:prstGeom>
        </p:spPr>
      </p:pic>
    </p:spTree>
    <p:extLst>
      <p:ext uri="{BB962C8B-B14F-4D97-AF65-F5344CB8AC3E}">
        <p14:creationId xmlns:p14="http://schemas.microsoft.com/office/powerpoint/2010/main" val="32444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6AFDC7-F407-3BAC-4E9B-E5A7435DD93B}"/>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BBD320C2-91DD-EE43-C976-B1BF457FC51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776281D1-503D-EE04-95D3-8002A457D74C}"/>
              </a:ext>
            </a:extLst>
          </p:cNvPr>
          <p:cNvSpPr>
            <a:spLocks noGrp="1"/>
          </p:cNvSpPr>
          <p:nvPr>
            <p:ph type="dt" sz="half" idx="10"/>
          </p:nvPr>
        </p:nvSpPr>
        <p:spPr>
          <a:xfrm>
            <a:off x="838200" y="6356350"/>
            <a:ext cx="2743200" cy="365125"/>
          </a:xfrm>
          <a:prstGeom prst="rect">
            <a:avLst/>
          </a:prstGeom>
        </p:spPr>
        <p:txBody>
          <a:bodyPr/>
          <a:lstStyle/>
          <a:p>
            <a:fld id="{4D59FA09-8914-4576-A26D-CE4EF454DEE1}" type="datetime1">
              <a:rPr lang="en-US" smtClean="0"/>
              <a:t>7/25/2024</a:t>
            </a:fld>
            <a:endParaRPr lang="en-US" dirty="0"/>
          </a:p>
        </p:txBody>
      </p:sp>
      <p:sp>
        <p:nvSpPr>
          <p:cNvPr id="5" name="Θέση υποσέλιδου 4">
            <a:extLst>
              <a:ext uri="{FF2B5EF4-FFF2-40B4-BE49-F238E27FC236}">
                <a16:creationId xmlns:a16="http://schemas.microsoft.com/office/drawing/2014/main" id="{948F72BC-B3B4-D8DC-6011-89CFB93C580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Θέση αριθμού διαφάνειας 5">
            <a:extLst>
              <a:ext uri="{FF2B5EF4-FFF2-40B4-BE49-F238E27FC236}">
                <a16:creationId xmlns:a16="http://schemas.microsoft.com/office/drawing/2014/main" id="{C2A2511E-9474-5DC2-B7AD-A0F2575B5967}"/>
              </a:ext>
            </a:extLst>
          </p:cNvPr>
          <p:cNvSpPr>
            <a:spLocks noGrp="1"/>
          </p:cNvSpPr>
          <p:nvPr>
            <p:ph type="sldNum" sz="quarter" idx="12"/>
          </p:nvPr>
        </p:nvSpPr>
        <p:spPr/>
        <p:txBody>
          <a:bodyPr/>
          <a:lstStyle/>
          <a:p>
            <a:fld id="{3705D503-D1B6-4A67-8FF5-CE1B15326FC5}" type="slidenum">
              <a:rPr lang="en-US" smtClean="0"/>
              <a:t>‹#›</a:t>
            </a:fld>
            <a:endParaRPr lang="en-US" dirty="0"/>
          </a:p>
        </p:txBody>
      </p:sp>
    </p:spTree>
    <p:extLst>
      <p:ext uri="{BB962C8B-B14F-4D97-AF65-F5344CB8AC3E}">
        <p14:creationId xmlns:p14="http://schemas.microsoft.com/office/powerpoint/2010/main" val="392937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0B7952-48C8-42B2-C7F8-3FF629859BBC}"/>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ADADA5EA-785D-A0CD-E1B2-3B87263D63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42CD20C-A370-1002-C02D-7F9141941393}"/>
              </a:ext>
            </a:extLst>
          </p:cNvPr>
          <p:cNvSpPr>
            <a:spLocks noGrp="1"/>
          </p:cNvSpPr>
          <p:nvPr>
            <p:ph type="dt" sz="half" idx="10"/>
          </p:nvPr>
        </p:nvSpPr>
        <p:spPr>
          <a:xfrm>
            <a:off x="838200" y="6356350"/>
            <a:ext cx="2743200" cy="365125"/>
          </a:xfrm>
          <a:prstGeom prst="rect">
            <a:avLst/>
          </a:prstGeom>
        </p:spPr>
        <p:txBody>
          <a:bodyPr/>
          <a:lstStyle/>
          <a:p>
            <a:fld id="{13C87EA2-2606-4701-8131-CED81C9BC292}" type="datetime1">
              <a:rPr lang="en-US" smtClean="0"/>
              <a:t>7/25/2024</a:t>
            </a:fld>
            <a:endParaRPr lang="en-US" dirty="0"/>
          </a:p>
        </p:txBody>
      </p:sp>
      <p:sp>
        <p:nvSpPr>
          <p:cNvPr id="5" name="Θέση υποσέλιδου 4">
            <a:extLst>
              <a:ext uri="{FF2B5EF4-FFF2-40B4-BE49-F238E27FC236}">
                <a16:creationId xmlns:a16="http://schemas.microsoft.com/office/drawing/2014/main" id="{AF6000C4-9BA0-38FB-02B9-F424CEABC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Θέση αριθμού διαφάνειας 5">
            <a:extLst>
              <a:ext uri="{FF2B5EF4-FFF2-40B4-BE49-F238E27FC236}">
                <a16:creationId xmlns:a16="http://schemas.microsoft.com/office/drawing/2014/main" id="{A3A624D4-7248-1A34-1855-4F186F8BB755}"/>
              </a:ext>
            </a:extLst>
          </p:cNvPr>
          <p:cNvSpPr>
            <a:spLocks noGrp="1"/>
          </p:cNvSpPr>
          <p:nvPr>
            <p:ph type="sldNum" sz="quarter" idx="12"/>
          </p:nvPr>
        </p:nvSpPr>
        <p:spPr/>
        <p:txBody>
          <a:bodyPr/>
          <a:lstStyle/>
          <a:p>
            <a:fld id="{3705D503-D1B6-4A67-8FF5-CE1B15326FC5}" type="slidenum">
              <a:rPr lang="en-US" smtClean="0"/>
              <a:t>‹#›</a:t>
            </a:fld>
            <a:endParaRPr lang="en-US" dirty="0"/>
          </a:p>
        </p:txBody>
      </p:sp>
    </p:spTree>
    <p:extLst>
      <p:ext uri="{BB962C8B-B14F-4D97-AF65-F5344CB8AC3E}">
        <p14:creationId xmlns:p14="http://schemas.microsoft.com/office/powerpoint/2010/main" val="326252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B8F7B0-2118-51CD-7149-2DF3F77781F5}"/>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F0F71814-39CF-F855-9BED-1279DABC0FF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8DB3E71E-03FF-3A66-AF4E-BDCF50E366B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1F26CA00-A27A-3A9A-DF98-578E6A617D7D}"/>
              </a:ext>
            </a:extLst>
          </p:cNvPr>
          <p:cNvSpPr>
            <a:spLocks noGrp="1"/>
          </p:cNvSpPr>
          <p:nvPr>
            <p:ph type="dt" sz="half" idx="10"/>
          </p:nvPr>
        </p:nvSpPr>
        <p:spPr>
          <a:xfrm>
            <a:off x="838200" y="6356350"/>
            <a:ext cx="2743200" cy="365125"/>
          </a:xfrm>
          <a:prstGeom prst="rect">
            <a:avLst/>
          </a:prstGeom>
        </p:spPr>
        <p:txBody>
          <a:bodyPr/>
          <a:lstStyle/>
          <a:p>
            <a:fld id="{F0C7DED6-0EEF-4A43-A322-2C6438698901}" type="datetime1">
              <a:rPr lang="en-US" smtClean="0"/>
              <a:t>7/25/2024</a:t>
            </a:fld>
            <a:endParaRPr lang="en-US" dirty="0"/>
          </a:p>
        </p:txBody>
      </p:sp>
      <p:sp>
        <p:nvSpPr>
          <p:cNvPr id="6" name="Θέση υποσέλιδου 5">
            <a:extLst>
              <a:ext uri="{FF2B5EF4-FFF2-40B4-BE49-F238E27FC236}">
                <a16:creationId xmlns:a16="http://schemas.microsoft.com/office/drawing/2014/main" id="{61930E32-A33A-0F12-1170-C8DAA76D88A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Θέση αριθμού διαφάνειας 6">
            <a:extLst>
              <a:ext uri="{FF2B5EF4-FFF2-40B4-BE49-F238E27FC236}">
                <a16:creationId xmlns:a16="http://schemas.microsoft.com/office/drawing/2014/main" id="{EEEB2A47-3E77-2F55-7966-228F7204A1F8}"/>
              </a:ext>
            </a:extLst>
          </p:cNvPr>
          <p:cNvSpPr>
            <a:spLocks noGrp="1"/>
          </p:cNvSpPr>
          <p:nvPr>
            <p:ph type="sldNum" sz="quarter" idx="12"/>
          </p:nvPr>
        </p:nvSpPr>
        <p:spPr/>
        <p:txBody>
          <a:bodyPr/>
          <a:lstStyle/>
          <a:p>
            <a:fld id="{3705D503-D1B6-4A67-8FF5-CE1B15326FC5}" type="slidenum">
              <a:rPr lang="en-US" smtClean="0"/>
              <a:t>‹#›</a:t>
            </a:fld>
            <a:endParaRPr lang="en-US" dirty="0"/>
          </a:p>
        </p:txBody>
      </p:sp>
    </p:spTree>
    <p:extLst>
      <p:ext uri="{BB962C8B-B14F-4D97-AF65-F5344CB8AC3E}">
        <p14:creationId xmlns:p14="http://schemas.microsoft.com/office/powerpoint/2010/main" val="195233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F66BEB-23D1-C9D3-DAA4-E0CB8E4A825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F90B06AE-FE93-B8F6-8C56-44ADE7F7E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5039C14-1541-CF15-DADF-9D62DC21022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1FA72C55-B9A6-C883-ADD8-9516755E2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3163840-17FA-9F2C-ED2B-CC48A47A6A0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DB9F0733-1542-2BC6-2BD3-8E127363960D}"/>
              </a:ext>
            </a:extLst>
          </p:cNvPr>
          <p:cNvSpPr>
            <a:spLocks noGrp="1"/>
          </p:cNvSpPr>
          <p:nvPr>
            <p:ph type="dt" sz="half" idx="10"/>
          </p:nvPr>
        </p:nvSpPr>
        <p:spPr>
          <a:xfrm>
            <a:off x="838200" y="6356350"/>
            <a:ext cx="2743200" cy="365125"/>
          </a:xfrm>
          <a:prstGeom prst="rect">
            <a:avLst/>
          </a:prstGeom>
        </p:spPr>
        <p:txBody>
          <a:bodyPr/>
          <a:lstStyle/>
          <a:p>
            <a:fld id="{9AA92384-9B12-4E3C-B38D-9CA14DAFD26C}" type="datetime1">
              <a:rPr lang="en-US" smtClean="0"/>
              <a:t>7/25/2024</a:t>
            </a:fld>
            <a:endParaRPr lang="en-US" dirty="0"/>
          </a:p>
        </p:txBody>
      </p:sp>
      <p:sp>
        <p:nvSpPr>
          <p:cNvPr id="8" name="Θέση υποσέλιδου 7">
            <a:extLst>
              <a:ext uri="{FF2B5EF4-FFF2-40B4-BE49-F238E27FC236}">
                <a16:creationId xmlns:a16="http://schemas.microsoft.com/office/drawing/2014/main" id="{8F9F7F1C-D305-06F3-DF54-3079AB301A4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Θέση αριθμού διαφάνειας 8">
            <a:extLst>
              <a:ext uri="{FF2B5EF4-FFF2-40B4-BE49-F238E27FC236}">
                <a16:creationId xmlns:a16="http://schemas.microsoft.com/office/drawing/2014/main" id="{DDCEC1BD-1595-9396-5E82-D4DE4D59C1C7}"/>
              </a:ext>
            </a:extLst>
          </p:cNvPr>
          <p:cNvSpPr>
            <a:spLocks noGrp="1"/>
          </p:cNvSpPr>
          <p:nvPr>
            <p:ph type="sldNum" sz="quarter" idx="12"/>
          </p:nvPr>
        </p:nvSpPr>
        <p:spPr/>
        <p:txBody>
          <a:bodyPr/>
          <a:lstStyle/>
          <a:p>
            <a:fld id="{3705D503-D1B6-4A67-8FF5-CE1B15326FC5}" type="slidenum">
              <a:rPr lang="en-US" smtClean="0"/>
              <a:t>‹#›</a:t>
            </a:fld>
            <a:endParaRPr lang="en-US" dirty="0"/>
          </a:p>
        </p:txBody>
      </p:sp>
    </p:spTree>
    <p:extLst>
      <p:ext uri="{BB962C8B-B14F-4D97-AF65-F5344CB8AC3E}">
        <p14:creationId xmlns:p14="http://schemas.microsoft.com/office/powerpoint/2010/main" val="829837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096255-DC6A-86EE-0B93-26CCB8A00ACE}"/>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47156C48-2767-D2AB-A9EC-8FE6675292CC}"/>
              </a:ext>
            </a:extLst>
          </p:cNvPr>
          <p:cNvSpPr>
            <a:spLocks noGrp="1"/>
          </p:cNvSpPr>
          <p:nvPr>
            <p:ph type="dt" sz="half" idx="10"/>
          </p:nvPr>
        </p:nvSpPr>
        <p:spPr>
          <a:xfrm>
            <a:off x="838200" y="6356350"/>
            <a:ext cx="2743200" cy="365125"/>
          </a:xfrm>
          <a:prstGeom prst="rect">
            <a:avLst/>
          </a:prstGeom>
        </p:spPr>
        <p:txBody>
          <a:bodyPr/>
          <a:lstStyle/>
          <a:p>
            <a:fld id="{A4B3AA1F-07E0-42A0-A70B-446824553A2B}" type="datetime1">
              <a:rPr lang="en-US" smtClean="0"/>
              <a:t>7/25/2024</a:t>
            </a:fld>
            <a:endParaRPr lang="en-US" dirty="0"/>
          </a:p>
        </p:txBody>
      </p:sp>
      <p:sp>
        <p:nvSpPr>
          <p:cNvPr id="4" name="Θέση υποσέλιδου 3">
            <a:extLst>
              <a:ext uri="{FF2B5EF4-FFF2-40B4-BE49-F238E27FC236}">
                <a16:creationId xmlns:a16="http://schemas.microsoft.com/office/drawing/2014/main" id="{82062E95-4CEC-153E-DF05-16749B81440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Θέση αριθμού διαφάνειας 4">
            <a:extLst>
              <a:ext uri="{FF2B5EF4-FFF2-40B4-BE49-F238E27FC236}">
                <a16:creationId xmlns:a16="http://schemas.microsoft.com/office/drawing/2014/main" id="{3C28F511-BC25-1F4F-8EBD-2DF775A484C3}"/>
              </a:ext>
            </a:extLst>
          </p:cNvPr>
          <p:cNvSpPr>
            <a:spLocks noGrp="1"/>
          </p:cNvSpPr>
          <p:nvPr>
            <p:ph type="sldNum" sz="quarter" idx="12"/>
          </p:nvPr>
        </p:nvSpPr>
        <p:spPr/>
        <p:txBody>
          <a:bodyPr/>
          <a:lstStyle/>
          <a:p>
            <a:fld id="{3705D503-D1B6-4A67-8FF5-CE1B15326FC5}" type="slidenum">
              <a:rPr lang="en-US" smtClean="0"/>
              <a:t>‹#›</a:t>
            </a:fld>
            <a:endParaRPr lang="en-US" dirty="0"/>
          </a:p>
        </p:txBody>
      </p:sp>
    </p:spTree>
    <p:extLst>
      <p:ext uri="{BB962C8B-B14F-4D97-AF65-F5344CB8AC3E}">
        <p14:creationId xmlns:p14="http://schemas.microsoft.com/office/powerpoint/2010/main" val="69983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9E7AFCD-260D-74FC-7381-BDC7A0381A7F}"/>
              </a:ext>
            </a:extLst>
          </p:cNvPr>
          <p:cNvSpPr>
            <a:spLocks noGrp="1"/>
          </p:cNvSpPr>
          <p:nvPr>
            <p:ph type="dt" sz="half" idx="10"/>
          </p:nvPr>
        </p:nvSpPr>
        <p:spPr>
          <a:xfrm>
            <a:off x="838200" y="6356350"/>
            <a:ext cx="2743200" cy="365125"/>
          </a:xfrm>
          <a:prstGeom prst="rect">
            <a:avLst/>
          </a:prstGeom>
        </p:spPr>
        <p:txBody>
          <a:bodyPr/>
          <a:lstStyle/>
          <a:p>
            <a:fld id="{BC2CBED9-7E75-4452-AC25-5C4E295270D9}" type="datetime1">
              <a:rPr lang="en-US" smtClean="0"/>
              <a:t>7/25/2024</a:t>
            </a:fld>
            <a:endParaRPr lang="en-US" dirty="0"/>
          </a:p>
        </p:txBody>
      </p:sp>
      <p:pic>
        <p:nvPicPr>
          <p:cNvPr id="5" name="Εικόνα 4">
            <a:extLst>
              <a:ext uri="{FF2B5EF4-FFF2-40B4-BE49-F238E27FC236}">
                <a16:creationId xmlns:a16="http://schemas.microsoft.com/office/drawing/2014/main" id="{EC8BFE7F-EC65-F2C8-D8CA-A75D1C522879}"/>
              </a:ext>
            </a:extLst>
          </p:cNvPr>
          <p:cNvPicPr>
            <a:picLocks noChangeAspect="1"/>
          </p:cNvPicPr>
          <p:nvPr userDrawn="1"/>
        </p:nvPicPr>
        <p:blipFill>
          <a:blip r:embed="rId2"/>
          <a:stretch>
            <a:fillRect/>
          </a:stretch>
        </p:blipFill>
        <p:spPr>
          <a:xfrm>
            <a:off x="2789548" y="6330334"/>
            <a:ext cx="6839845" cy="431507"/>
          </a:xfrm>
          <a:prstGeom prst="rect">
            <a:avLst/>
          </a:prstGeom>
        </p:spPr>
      </p:pic>
    </p:spTree>
    <p:extLst>
      <p:ext uri="{BB962C8B-B14F-4D97-AF65-F5344CB8AC3E}">
        <p14:creationId xmlns:p14="http://schemas.microsoft.com/office/powerpoint/2010/main" val="320316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FA849DB-AC0F-6A46-8F55-A7A81D4A03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 name="Shape 30"/>
          <p:cNvSpPr>
            <a:spLocks noGrp="1"/>
          </p:cNvSpPr>
          <p:nvPr>
            <p:ph type="title"/>
          </p:nvPr>
        </p:nvSpPr>
        <p:spPr>
          <a:xfrm>
            <a:off x="816911" y="581245"/>
            <a:ext cx="10741025" cy="533181"/>
          </a:xfrm>
          <a:prstGeom prst="rect">
            <a:avLst/>
          </a:prstGeom>
        </p:spPr>
        <p:txBody>
          <a:bodyPr/>
          <a:lstStyle>
            <a:lvl1pPr algn="l">
              <a:defRPr sz="2200" b="1">
                <a:solidFill>
                  <a:srgbClr val="075091"/>
                </a:solidFill>
                <a:latin typeface="Arial" panose="020B0604020202020204" pitchFamily="34" charset="0"/>
                <a:cs typeface="Arial" panose="020B0604020202020204" pitchFamily="34" charset="0"/>
              </a:defRPr>
            </a:lvl1pPr>
          </a:lstStyle>
          <a:p>
            <a:r>
              <a:rPr dirty="0" err="1"/>
              <a:t>Κείμενο</a:t>
            </a:r>
            <a:r>
              <a:rPr dirty="0"/>
              <a:t> </a:t>
            </a:r>
            <a:r>
              <a:rPr dirty="0" err="1"/>
              <a:t>τίτλου</a:t>
            </a:r>
            <a:endParaRPr dirty="0"/>
          </a:p>
        </p:txBody>
      </p:sp>
      <p:sp>
        <p:nvSpPr>
          <p:cNvPr id="9" name="Shape 57">
            <a:extLst>
              <a:ext uri="{FF2B5EF4-FFF2-40B4-BE49-F238E27FC236}">
                <a16:creationId xmlns:a16="http://schemas.microsoft.com/office/drawing/2014/main" id="{9C51273A-6FAD-6C40-A168-F8E011452671}"/>
              </a:ext>
            </a:extLst>
          </p:cNvPr>
          <p:cNvSpPr>
            <a:spLocks noGrp="1"/>
          </p:cNvSpPr>
          <p:nvPr>
            <p:ph type="body" idx="1" hasCustomPrompt="1"/>
          </p:nvPr>
        </p:nvSpPr>
        <p:spPr>
          <a:xfrm>
            <a:off x="823838" y="1274885"/>
            <a:ext cx="10741025" cy="3897191"/>
          </a:xfrm>
          <a:prstGeom prst="rect">
            <a:avLst/>
          </a:prstGeom>
        </p:spPr>
        <p:txBody>
          <a:bodyPr/>
          <a:lstStyle>
            <a:lvl1pPr marL="228600" indent="-228600">
              <a:lnSpc>
                <a:spcPct val="150000"/>
              </a:lnSpc>
              <a:spcBef>
                <a:spcPts val="0"/>
              </a:spcBef>
              <a:spcAft>
                <a:spcPts val="1200"/>
              </a:spcAft>
              <a:buClr>
                <a:srgbClr val="00B0DA"/>
              </a:buClr>
              <a:buFont typeface="Wingdings" panose="05000000000000000000" pitchFamily="2" charset="2"/>
              <a:buChar char="q"/>
              <a:defRPr sz="1600">
                <a:solidFill>
                  <a:schemeClr val="tx1">
                    <a:lumMod val="75000"/>
                    <a:lumOff val="25000"/>
                  </a:schemeClr>
                </a:solidFill>
                <a:latin typeface="Arial" panose="020B0604020202020204" pitchFamily="34" charset="0"/>
                <a:cs typeface="Arial" panose="020B0604020202020204" pitchFamily="34" charset="0"/>
              </a:defRPr>
            </a:lvl1pPr>
            <a:lvl2pPr marL="660404" indent="-342900">
              <a:lnSpc>
                <a:spcPct val="150000"/>
              </a:lnSpc>
              <a:spcBef>
                <a:spcPts val="0"/>
              </a:spcBef>
              <a:spcAft>
                <a:spcPts val="1200"/>
              </a:spcAft>
              <a:buFont typeface="Arial" panose="020B0604020202020204" pitchFamily="34" charset="0"/>
              <a:buChar char="•"/>
              <a:defRPr sz="1200">
                <a:latin typeface="Arial" panose="020B0604020202020204" pitchFamily="34" charset="0"/>
                <a:cs typeface="Arial" panose="020B0604020202020204" pitchFamily="34" charset="0"/>
              </a:defRPr>
            </a:lvl2pPr>
            <a:lvl3pPr marL="635008" indent="0">
              <a:buNone/>
              <a:defRPr>
                <a:latin typeface="Arial" panose="020B0604020202020204" pitchFamily="34" charset="0"/>
                <a:cs typeface="Arial" panose="020B0604020202020204" pitchFamily="34" charset="0"/>
              </a:defRPr>
            </a:lvl3pPr>
            <a:lvl4pPr marL="952512" indent="0">
              <a:buNone/>
              <a:defRPr>
                <a:latin typeface="Arial" panose="020B0604020202020204" pitchFamily="34" charset="0"/>
                <a:cs typeface="Arial" panose="020B0604020202020204" pitchFamily="34" charset="0"/>
              </a:defRPr>
            </a:lvl4pPr>
            <a:lvl5pPr marL="1270016" indent="0">
              <a:buNone/>
              <a:defRPr>
                <a:latin typeface="Arial" panose="020B0604020202020204" pitchFamily="34" charset="0"/>
                <a:cs typeface="Arial" panose="020B0604020202020204" pitchFamily="34" charset="0"/>
              </a:defRPr>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ut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a:p>
            <a:pPr lvl="1"/>
            <a:r>
              <a:rPr lang="en-US" dirty="0" err="1"/>
              <a:t>Hhhhdhhhsd</a:t>
            </a:r>
            <a:endParaRPr lang="en-US" dirty="0"/>
          </a:p>
          <a:p>
            <a:pPr lvl="0"/>
            <a:r>
              <a:rPr lang="en-US" dirty="0" err="1"/>
              <a:t>kglllfddffd</a:t>
            </a:r>
            <a:endParaRPr lang="en-US" dirty="0"/>
          </a:p>
          <a:p>
            <a:pPr lvl="1"/>
            <a:endParaRPr lang="en-US" sz="1200" dirty="0"/>
          </a:p>
          <a:p>
            <a:pPr lvl="1"/>
            <a:endParaRPr lang="el-GR" dirty="0"/>
          </a:p>
          <a:p>
            <a:endParaRPr dirty="0"/>
          </a:p>
        </p:txBody>
      </p:sp>
    </p:spTree>
    <p:extLst>
      <p:ext uri="{BB962C8B-B14F-4D97-AF65-F5344CB8AC3E}">
        <p14:creationId xmlns:p14="http://schemas.microsoft.com/office/powerpoint/2010/main" val="292850963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Διαφάνεια τίτλου">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Εικόνα 6"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0BCF91D-2343-E585-87E0-6CB8E08A28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9058" y="759070"/>
            <a:ext cx="3027142" cy="1676906"/>
          </a:xfrm>
          <a:prstGeom prst="rect">
            <a:avLst/>
          </a:prstGeom>
        </p:spPr>
      </p:pic>
      <p:sp>
        <p:nvSpPr>
          <p:cNvPr id="3" name="Θέση κειμένου 2">
            <a:extLst>
              <a:ext uri="{FF2B5EF4-FFF2-40B4-BE49-F238E27FC236}">
                <a16:creationId xmlns:a16="http://schemas.microsoft.com/office/drawing/2014/main" id="{EF13FDBB-0D37-C12C-65EB-AA5DB24A66FD}"/>
              </a:ext>
            </a:extLst>
          </p:cNvPr>
          <p:cNvSpPr>
            <a:spLocks noGrp="1"/>
          </p:cNvSpPr>
          <p:nvPr>
            <p:ph type="body" sz="quarter" idx="10"/>
          </p:nvPr>
        </p:nvSpPr>
        <p:spPr>
          <a:xfrm>
            <a:off x="3933825" y="3830817"/>
            <a:ext cx="4873625" cy="1189037"/>
          </a:xfrm>
        </p:spPr>
        <p:txBody>
          <a:bodyPr/>
          <a:lstStyle>
            <a:lvl1pPr marL="0" indent="0" algn="ctr">
              <a:buNone/>
              <a:defRPr b="0"/>
            </a:lvl1pPr>
          </a:lstStyle>
          <a:p>
            <a:pPr lvl="0"/>
            <a:r>
              <a:rPr lang="el-GR" dirty="0"/>
              <a:t>Στυλ κειμένου υποδείγματος</a:t>
            </a:r>
          </a:p>
        </p:txBody>
      </p:sp>
    </p:spTree>
    <p:extLst>
      <p:ext uri="{BB962C8B-B14F-4D97-AF65-F5344CB8AC3E}">
        <p14:creationId xmlns:p14="http://schemas.microsoft.com/office/powerpoint/2010/main" val="305011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41D78E3C-4F58-A33A-ADFB-0FE1E2031968}"/>
              </a:ext>
            </a:extLst>
          </p:cNvPr>
          <p:cNvSpPr>
            <a:spLocks noGrp="1"/>
          </p:cNvSpPr>
          <p:nvPr>
            <p:ph type="body" idx="1"/>
          </p:nvPr>
        </p:nvSpPr>
        <p:spPr>
          <a:xfrm>
            <a:off x="353683" y="1304956"/>
            <a:ext cx="11106797" cy="4872007"/>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6" name="Θέση αριθμού διαφάνειας 5">
            <a:extLst>
              <a:ext uri="{FF2B5EF4-FFF2-40B4-BE49-F238E27FC236}">
                <a16:creationId xmlns:a16="http://schemas.microsoft.com/office/drawing/2014/main" id="{0DBA58C7-45BE-C6B7-B3E9-BC9AB07F44FA}"/>
              </a:ext>
            </a:extLst>
          </p:cNvPr>
          <p:cNvSpPr>
            <a:spLocks noGrp="1"/>
          </p:cNvSpPr>
          <p:nvPr>
            <p:ph type="sldNum" sz="quarter" idx="4"/>
          </p:nvPr>
        </p:nvSpPr>
        <p:spPr>
          <a:xfrm>
            <a:off x="9136809" y="6274849"/>
            <a:ext cx="2743200" cy="365125"/>
          </a:xfrm>
          <a:prstGeom prst="rect">
            <a:avLst/>
          </a:prstGeom>
        </p:spPr>
        <p:txBody>
          <a:bodyPr vert="horz" lIns="91440" tIns="45720" rIns="91440" bIns="45720" rtlCol="0" anchor="ctr"/>
          <a:lstStyle>
            <a:lvl1pPr algn="r">
              <a:defRPr sz="1100">
                <a:solidFill>
                  <a:schemeClr val="tx1">
                    <a:tint val="75000"/>
                  </a:schemeClr>
                </a:solidFill>
                <a:latin typeface="Trebuchet MS" panose="020B0603020202020204" pitchFamily="34" charset="0"/>
              </a:defRPr>
            </a:lvl1pPr>
          </a:lstStyle>
          <a:p>
            <a:fld id="{3705D503-D1B6-4A67-8FF5-CE1B15326FC5}" type="slidenum">
              <a:rPr lang="en-US" smtClean="0"/>
              <a:pPr/>
              <a:t>‹#›</a:t>
            </a:fld>
            <a:endParaRPr lang="en-US" dirty="0"/>
          </a:p>
        </p:txBody>
      </p:sp>
      <p:pic>
        <p:nvPicPr>
          <p:cNvPr id="7" name="Εικόνα 6" descr="Εικόνα που περιέχει στιγμιότυπο οθόνης, νερό, σχεδίαση&#10;&#10;Περιγραφή που δημιουργήθηκε αυτόματα">
            <a:extLst>
              <a:ext uri="{FF2B5EF4-FFF2-40B4-BE49-F238E27FC236}">
                <a16:creationId xmlns:a16="http://schemas.microsoft.com/office/drawing/2014/main" id="{C420EB6A-4924-678B-E152-9AFF0EB6F36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1" b="90135"/>
          <a:stretch/>
        </p:blipFill>
        <p:spPr>
          <a:xfrm rot="10800000">
            <a:off x="0" y="0"/>
            <a:ext cx="12192000" cy="1086928"/>
          </a:xfrm>
          <a:prstGeom prst="rect">
            <a:avLst/>
          </a:prstGeom>
        </p:spPr>
      </p:pic>
      <p:pic>
        <p:nvPicPr>
          <p:cNvPr id="8" name="Εικόνα 7"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9C43B18F-0330-08DF-8527-07BFA13C12D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265332" y="218026"/>
            <a:ext cx="2757203" cy="616193"/>
          </a:xfrm>
          <a:prstGeom prst="rect">
            <a:avLst/>
          </a:prstGeom>
        </p:spPr>
      </p:pic>
      <p:sp>
        <p:nvSpPr>
          <p:cNvPr id="2" name="Θέση τίτλου 1">
            <a:extLst>
              <a:ext uri="{FF2B5EF4-FFF2-40B4-BE49-F238E27FC236}">
                <a16:creationId xmlns:a16="http://schemas.microsoft.com/office/drawing/2014/main" id="{CA0CECE6-EA08-9314-256A-84EEED2685C5}"/>
              </a:ext>
            </a:extLst>
          </p:cNvPr>
          <p:cNvSpPr>
            <a:spLocks noGrp="1"/>
          </p:cNvSpPr>
          <p:nvPr>
            <p:ph type="title"/>
          </p:nvPr>
        </p:nvSpPr>
        <p:spPr>
          <a:xfrm>
            <a:off x="25069" y="43129"/>
            <a:ext cx="8471950" cy="992039"/>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endParaRPr lang="en-US" dirty="0"/>
          </a:p>
        </p:txBody>
      </p:sp>
      <p:grpSp>
        <p:nvGrpSpPr>
          <p:cNvPr id="9" name="Ομάδα 8">
            <a:extLst>
              <a:ext uri="{FF2B5EF4-FFF2-40B4-BE49-F238E27FC236}">
                <a16:creationId xmlns:a16="http://schemas.microsoft.com/office/drawing/2014/main" id="{04EFC0E1-1177-BF1B-2B19-96E217B2CAF7}"/>
              </a:ext>
            </a:extLst>
          </p:cNvPr>
          <p:cNvGrpSpPr/>
          <p:nvPr userDrawn="1"/>
        </p:nvGrpSpPr>
        <p:grpSpPr>
          <a:xfrm>
            <a:off x="0" y="6264345"/>
            <a:ext cx="12192000" cy="264043"/>
            <a:chOff x="0" y="6264345"/>
            <a:chExt cx="12192000" cy="264043"/>
          </a:xfrm>
        </p:grpSpPr>
        <p:cxnSp>
          <p:nvCxnSpPr>
            <p:cNvPr id="10" name="Ευθεία γραμμή σύνδεσης 9">
              <a:extLst>
                <a:ext uri="{FF2B5EF4-FFF2-40B4-BE49-F238E27FC236}">
                  <a16:creationId xmlns:a16="http://schemas.microsoft.com/office/drawing/2014/main" id="{61931603-2272-C756-E63C-99F783B6B627}"/>
                </a:ext>
              </a:extLst>
            </p:cNvPr>
            <p:cNvCxnSpPr/>
            <p:nvPr userDrawn="1"/>
          </p:nvCxnSpPr>
          <p:spPr>
            <a:xfrm>
              <a:off x="0" y="6264345"/>
              <a:ext cx="12192000" cy="0"/>
            </a:xfrm>
            <a:prstGeom prst="line">
              <a:avLst/>
            </a:prstGeom>
            <a:ln>
              <a:solidFill>
                <a:srgbClr val="16518B"/>
              </a:solidFill>
            </a:ln>
          </p:spPr>
          <p:style>
            <a:lnRef idx="1">
              <a:schemeClr val="accent1"/>
            </a:lnRef>
            <a:fillRef idx="0">
              <a:schemeClr val="accent1"/>
            </a:fillRef>
            <a:effectRef idx="0">
              <a:schemeClr val="accent1"/>
            </a:effectRef>
            <a:fontRef idx="minor">
              <a:schemeClr val="tx1"/>
            </a:fontRef>
          </p:style>
        </p:cxnSp>
        <p:sp>
          <p:nvSpPr>
            <p:cNvPr id="11" name="Οβάλ 10">
              <a:extLst>
                <a:ext uri="{FF2B5EF4-FFF2-40B4-BE49-F238E27FC236}">
                  <a16:creationId xmlns:a16="http://schemas.microsoft.com/office/drawing/2014/main" id="{8129EE68-E359-0B7E-5D7B-B961A211853C}"/>
                </a:ext>
              </a:extLst>
            </p:cNvPr>
            <p:cNvSpPr/>
            <p:nvPr userDrawn="1"/>
          </p:nvSpPr>
          <p:spPr>
            <a:xfrm>
              <a:off x="10744200" y="6337431"/>
              <a:ext cx="182880" cy="190957"/>
            </a:xfrm>
            <a:prstGeom prst="ellipse">
              <a:avLst/>
            </a:prstGeom>
            <a:solidFill>
              <a:srgbClr val="74DBEC"/>
            </a:solidFill>
            <a:ln>
              <a:solidFill>
                <a:srgbClr val="1651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Οβάλ 11">
              <a:extLst>
                <a:ext uri="{FF2B5EF4-FFF2-40B4-BE49-F238E27FC236}">
                  <a16:creationId xmlns:a16="http://schemas.microsoft.com/office/drawing/2014/main" id="{0EEFEDF9-805F-3BC3-E8A3-33DF6CA56539}"/>
                </a:ext>
              </a:extLst>
            </p:cNvPr>
            <p:cNvSpPr/>
            <p:nvPr userDrawn="1"/>
          </p:nvSpPr>
          <p:spPr>
            <a:xfrm>
              <a:off x="11010900" y="6337431"/>
              <a:ext cx="182880" cy="190957"/>
            </a:xfrm>
            <a:prstGeom prst="ellipse">
              <a:avLst/>
            </a:prstGeom>
            <a:noFill/>
            <a:ln>
              <a:solidFill>
                <a:srgbClr val="1651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Οβάλ 12">
              <a:extLst>
                <a:ext uri="{FF2B5EF4-FFF2-40B4-BE49-F238E27FC236}">
                  <a16:creationId xmlns:a16="http://schemas.microsoft.com/office/drawing/2014/main" id="{96F7766D-59EB-5234-F68D-70644CE23B6B}"/>
                </a:ext>
              </a:extLst>
            </p:cNvPr>
            <p:cNvSpPr/>
            <p:nvPr userDrawn="1"/>
          </p:nvSpPr>
          <p:spPr>
            <a:xfrm>
              <a:off x="11277600" y="6337430"/>
              <a:ext cx="182880" cy="190957"/>
            </a:xfrm>
            <a:prstGeom prst="ellipse">
              <a:avLst/>
            </a:prstGeom>
            <a:noFill/>
            <a:ln>
              <a:solidFill>
                <a:srgbClr val="1651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Εικόνα 13" descr="Εικόνα που περιέχει κείμενο, στιγμιότυπο οθόνης, γραμματοσειρά, γραφικά&#10;&#10;Περιγραφή που δημιουργήθηκε αυτόματα">
            <a:extLst>
              <a:ext uri="{FF2B5EF4-FFF2-40B4-BE49-F238E27FC236}">
                <a16:creationId xmlns:a16="http://schemas.microsoft.com/office/drawing/2014/main" id="{78E7441B-9DB6-375D-627D-8020955507E7}"/>
              </a:ext>
            </a:extLst>
          </p:cNvPr>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02826" y="6275235"/>
            <a:ext cx="2647951" cy="612736"/>
          </a:xfrm>
          <a:prstGeom prst="rect">
            <a:avLst/>
          </a:prstGeom>
        </p:spPr>
      </p:pic>
      <p:pic>
        <p:nvPicPr>
          <p:cNvPr id="18" name="Εικόνα 17"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6329E560-B8E6-0433-0B85-9D0A266A052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34597" y="6392043"/>
            <a:ext cx="609054" cy="365123"/>
          </a:xfrm>
          <a:prstGeom prst="rect">
            <a:avLst/>
          </a:prstGeom>
        </p:spPr>
      </p:pic>
    </p:spTree>
    <p:extLst>
      <p:ext uri="{BB962C8B-B14F-4D97-AF65-F5344CB8AC3E}">
        <p14:creationId xmlns:p14="http://schemas.microsoft.com/office/powerpoint/2010/main" val="1084050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32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C5F4"/>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C5F4"/>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C5F4"/>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image" Target="../media/image22.jpeg"/><Relationship Id="rId2" Type="http://schemas.openxmlformats.org/officeDocument/2006/relationships/chart" Target="../charts/chart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22.jpeg"/><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web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18" Type="http://schemas.openxmlformats.org/officeDocument/2006/relationships/image" Target="../media/image50.emf"/><Relationship Id="rId26" Type="http://schemas.openxmlformats.org/officeDocument/2006/relationships/image" Target="../media/image58.png"/><Relationship Id="rId3" Type="http://schemas.openxmlformats.org/officeDocument/2006/relationships/image" Target="../media/image19.pn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18.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24" Type="http://schemas.openxmlformats.org/officeDocument/2006/relationships/image" Target="../media/image56.png"/><Relationship Id="rId5" Type="http://schemas.openxmlformats.org/officeDocument/2006/relationships/image" Target="../media/image37.jpeg"/><Relationship Id="rId15" Type="http://schemas.openxmlformats.org/officeDocument/2006/relationships/image" Target="../media/image47.jpeg"/><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jpe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jpeg"/><Relationship Id="rId30" Type="http://schemas.openxmlformats.org/officeDocument/2006/relationships/image" Target="../media/image62.png"/></Relationships>
</file>

<file path=ppt/slides/_rels/slide28.xml.rels><?xml version="1.0" encoding="UTF-8" standalone="yes"?>
<Relationships xmlns="http://schemas.openxmlformats.org/package/2006/relationships"><Relationship Id="rId26" Type="http://schemas.openxmlformats.org/officeDocument/2006/relationships/image" Target="../media/image86.png"/><Relationship Id="rId21" Type="http://schemas.openxmlformats.org/officeDocument/2006/relationships/image" Target="../media/image81.png"/><Relationship Id="rId42" Type="http://schemas.openxmlformats.org/officeDocument/2006/relationships/image" Target="../media/image102.png"/><Relationship Id="rId47" Type="http://schemas.openxmlformats.org/officeDocument/2006/relationships/image" Target="../media/image107.png"/><Relationship Id="rId63" Type="http://schemas.openxmlformats.org/officeDocument/2006/relationships/image" Target="../media/image123.jpg"/><Relationship Id="rId68" Type="http://schemas.openxmlformats.org/officeDocument/2006/relationships/image" Target="../media/image128.png"/><Relationship Id="rId84" Type="http://schemas.openxmlformats.org/officeDocument/2006/relationships/image" Target="../media/image144.emf"/><Relationship Id="rId89" Type="http://schemas.openxmlformats.org/officeDocument/2006/relationships/image" Target="../media/image149.png"/><Relationship Id="rId112" Type="http://schemas.openxmlformats.org/officeDocument/2006/relationships/image" Target="../media/image172.png"/><Relationship Id="rId16" Type="http://schemas.openxmlformats.org/officeDocument/2006/relationships/image" Target="../media/image76.png"/><Relationship Id="rId107" Type="http://schemas.openxmlformats.org/officeDocument/2006/relationships/image" Target="../media/image167.png"/><Relationship Id="rId11" Type="http://schemas.openxmlformats.org/officeDocument/2006/relationships/image" Target="../media/image71.png"/><Relationship Id="rId32" Type="http://schemas.openxmlformats.org/officeDocument/2006/relationships/image" Target="../media/image92.png"/><Relationship Id="rId37" Type="http://schemas.openxmlformats.org/officeDocument/2006/relationships/image" Target="../media/image97.png"/><Relationship Id="rId53" Type="http://schemas.openxmlformats.org/officeDocument/2006/relationships/image" Target="../media/image113.png"/><Relationship Id="rId58" Type="http://schemas.openxmlformats.org/officeDocument/2006/relationships/image" Target="../media/image118.jpg"/><Relationship Id="rId74" Type="http://schemas.openxmlformats.org/officeDocument/2006/relationships/image" Target="../media/image134.png"/><Relationship Id="rId79" Type="http://schemas.openxmlformats.org/officeDocument/2006/relationships/image" Target="../media/image139.png"/><Relationship Id="rId102" Type="http://schemas.openxmlformats.org/officeDocument/2006/relationships/image" Target="../media/image162.png"/><Relationship Id="rId5" Type="http://schemas.openxmlformats.org/officeDocument/2006/relationships/image" Target="../media/image65.png"/><Relationship Id="rId90" Type="http://schemas.openxmlformats.org/officeDocument/2006/relationships/image" Target="../media/image150.png"/><Relationship Id="rId95" Type="http://schemas.openxmlformats.org/officeDocument/2006/relationships/image" Target="../media/image155.png"/><Relationship Id="rId22" Type="http://schemas.openxmlformats.org/officeDocument/2006/relationships/image" Target="../media/image82.png"/><Relationship Id="rId27" Type="http://schemas.openxmlformats.org/officeDocument/2006/relationships/image" Target="../media/image87.png"/><Relationship Id="rId43" Type="http://schemas.openxmlformats.org/officeDocument/2006/relationships/image" Target="../media/image103.png"/><Relationship Id="rId48" Type="http://schemas.openxmlformats.org/officeDocument/2006/relationships/image" Target="../media/image108.png"/><Relationship Id="rId64" Type="http://schemas.openxmlformats.org/officeDocument/2006/relationships/image" Target="../media/image124.png"/><Relationship Id="rId69" Type="http://schemas.openxmlformats.org/officeDocument/2006/relationships/image" Target="../media/image129.png"/><Relationship Id="rId113" Type="http://schemas.openxmlformats.org/officeDocument/2006/relationships/image" Target="../media/image173.png"/><Relationship Id="rId80" Type="http://schemas.openxmlformats.org/officeDocument/2006/relationships/image" Target="../media/image140.png"/><Relationship Id="rId85" Type="http://schemas.openxmlformats.org/officeDocument/2006/relationships/image" Target="../media/image145.png"/><Relationship Id="rId12" Type="http://schemas.openxmlformats.org/officeDocument/2006/relationships/image" Target="../media/image72.png"/><Relationship Id="rId17" Type="http://schemas.openxmlformats.org/officeDocument/2006/relationships/image" Target="../media/image77.png"/><Relationship Id="rId33" Type="http://schemas.openxmlformats.org/officeDocument/2006/relationships/image" Target="../media/image93.png"/><Relationship Id="rId38" Type="http://schemas.openxmlformats.org/officeDocument/2006/relationships/image" Target="../media/image98.png"/><Relationship Id="rId59" Type="http://schemas.openxmlformats.org/officeDocument/2006/relationships/image" Target="../media/image119.png"/><Relationship Id="rId103" Type="http://schemas.openxmlformats.org/officeDocument/2006/relationships/image" Target="../media/image163.emf"/><Relationship Id="rId108" Type="http://schemas.openxmlformats.org/officeDocument/2006/relationships/image" Target="../media/image168.png"/><Relationship Id="rId54" Type="http://schemas.openxmlformats.org/officeDocument/2006/relationships/image" Target="../media/image114.svg"/><Relationship Id="rId70" Type="http://schemas.openxmlformats.org/officeDocument/2006/relationships/image" Target="../media/image130.png"/><Relationship Id="rId75" Type="http://schemas.openxmlformats.org/officeDocument/2006/relationships/image" Target="../media/image135.png"/><Relationship Id="rId91" Type="http://schemas.openxmlformats.org/officeDocument/2006/relationships/image" Target="../media/image151.png"/><Relationship Id="rId96"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66.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49" Type="http://schemas.openxmlformats.org/officeDocument/2006/relationships/image" Target="../media/image109.png"/><Relationship Id="rId57" Type="http://schemas.openxmlformats.org/officeDocument/2006/relationships/image" Target="../media/image117.png"/><Relationship Id="rId106" Type="http://schemas.openxmlformats.org/officeDocument/2006/relationships/image" Target="../media/image166.png"/><Relationship Id="rId114" Type="http://schemas.openxmlformats.org/officeDocument/2006/relationships/image" Target="../media/image174.png"/><Relationship Id="rId10" Type="http://schemas.openxmlformats.org/officeDocument/2006/relationships/image" Target="../media/image70.png"/><Relationship Id="rId31" Type="http://schemas.openxmlformats.org/officeDocument/2006/relationships/image" Target="../media/image91.png"/><Relationship Id="rId44" Type="http://schemas.openxmlformats.org/officeDocument/2006/relationships/image" Target="../media/image104.jpg"/><Relationship Id="rId52" Type="http://schemas.openxmlformats.org/officeDocument/2006/relationships/image" Target="../media/image112.jpeg"/><Relationship Id="rId60" Type="http://schemas.openxmlformats.org/officeDocument/2006/relationships/image" Target="../media/image120.png"/><Relationship Id="rId65" Type="http://schemas.openxmlformats.org/officeDocument/2006/relationships/image" Target="../media/image125.svg"/><Relationship Id="rId73" Type="http://schemas.openxmlformats.org/officeDocument/2006/relationships/image" Target="../media/image133.png"/><Relationship Id="rId78" Type="http://schemas.openxmlformats.org/officeDocument/2006/relationships/image" Target="../media/image138.png"/><Relationship Id="rId81" Type="http://schemas.openxmlformats.org/officeDocument/2006/relationships/image" Target="../media/image141.png"/><Relationship Id="rId86" Type="http://schemas.openxmlformats.org/officeDocument/2006/relationships/image" Target="../media/image146.png"/><Relationship Id="rId94" Type="http://schemas.openxmlformats.org/officeDocument/2006/relationships/image" Target="../media/image154.emf"/><Relationship Id="rId99" Type="http://schemas.openxmlformats.org/officeDocument/2006/relationships/image" Target="../media/image159.png"/><Relationship Id="rId101" Type="http://schemas.openxmlformats.org/officeDocument/2006/relationships/image" Target="../media/image161.png"/><Relationship Id="rId4" Type="http://schemas.openxmlformats.org/officeDocument/2006/relationships/image" Target="../media/image64.png"/><Relationship Id="rId9" Type="http://schemas.openxmlformats.org/officeDocument/2006/relationships/image" Target="../media/image69.png"/><Relationship Id="rId13" Type="http://schemas.openxmlformats.org/officeDocument/2006/relationships/image" Target="../media/image73.png"/><Relationship Id="rId18" Type="http://schemas.openxmlformats.org/officeDocument/2006/relationships/image" Target="../media/image78.png"/><Relationship Id="rId39" Type="http://schemas.openxmlformats.org/officeDocument/2006/relationships/image" Target="../media/image99.png"/><Relationship Id="rId109" Type="http://schemas.openxmlformats.org/officeDocument/2006/relationships/image" Target="../media/image169.png"/><Relationship Id="rId34" Type="http://schemas.openxmlformats.org/officeDocument/2006/relationships/image" Target="../media/image94.png"/><Relationship Id="rId50" Type="http://schemas.openxmlformats.org/officeDocument/2006/relationships/image" Target="../media/image110.jpg"/><Relationship Id="rId55" Type="http://schemas.openxmlformats.org/officeDocument/2006/relationships/image" Target="../media/image115.jpeg"/><Relationship Id="rId76" Type="http://schemas.openxmlformats.org/officeDocument/2006/relationships/image" Target="../media/image136.png"/><Relationship Id="rId97" Type="http://schemas.openxmlformats.org/officeDocument/2006/relationships/image" Target="../media/image157.png"/><Relationship Id="rId104" Type="http://schemas.openxmlformats.org/officeDocument/2006/relationships/image" Target="../media/image164.png"/><Relationship Id="rId7" Type="http://schemas.openxmlformats.org/officeDocument/2006/relationships/image" Target="../media/image67.png"/><Relationship Id="rId71" Type="http://schemas.openxmlformats.org/officeDocument/2006/relationships/image" Target="../media/image131.png"/><Relationship Id="rId92" Type="http://schemas.openxmlformats.org/officeDocument/2006/relationships/image" Target="../media/image152.emf"/><Relationship Id="rId2" Type="http://schemas.openxmlformats.org/officeDocument/2006/relationships/image" Target="../media/image18.png"/><Relationship Id="rId29" Type="http://schemas.openxmlformats.org/officeDocument/2006/relationships/image" Target="../media/image89.png"/><Relationship Id="rId24" Type="http://schemas.openxmlformats.org/officeDocument/2006/relationships/image" Target="../media/image84.png"/><Relationship Id="rId40" Type="http://schemas.openxmlformats.org/officeDocument/2006/relationships/image" Target="../media/image100.png"/><Relationship Id="rId45" Type="http://schemas.openxmlformats.org/officeDocument/2006/relationships/image" Target="../media/image105.png"/><Relationship Id="rId66" Type="http://schemas.openxmlformats.org/officeDocument/2006/relationships/image" Target="../media/image126.jpeg"/><Relationship Id="rId87" Type="http://schemas.openxmlformats.org/officeDocument/2006/relationships/image" Target="../media/image147.png"/><Relationship Id="rId110" Type="http://schemas.openxmlformats.org/officeDocument/2006/relationships/image" Target="../media/image170.png"/><Relationship Id="rId61" Type="http://schemas.openxmlformats.org/officeDocument/2006/relationships/image" Target="../media/image121.svg"/><Relationship Id="rId82" Type="http://schemas.openxmlformats.org/officeDocument/2006/relationships/image" Target="../media/image142.png"/><Relationship Id="rId19" Type="http://schemas.openxmlformats.org/officeDocument/2006/relationships/image" Target="../media/image79.png"/><Relationship Id="rId14" Type="http://schemas.openxmlformats.org/officeDocument/2006/relationships/image" Target="../media/image74.png"/><Relationship Id="rId30" Type="http://schemas.openxmlformats.org/officeDocument/2006/relationships/image" Target="../media/image90.png"/><Relationship Id="rId35" Type="http://schemas.openxmlformats.org/officeDocument/2006/relationships/image" Target="../media/image95.png"/><Relationship Id="rId56" Type="http://schemas.openxmlformats.org/officeDocument/2006/relationships/image" Target="../media/image116.png"/><Relationship Id="rId77" Type="http://schemas.openxmlformats.org/officeDocument/2006/relationships/image" Target="../media/image137.png"/><Relationship Id="rId100" Type="http://schemas.openxmlformats.org/officeDocument/2006/relationships/image" Target="../media/image160.png"/><Relationship Id="rId105" Type="http://schemas.openxmlformats.org/officeDocument/2006/relationships/image" Target="../media/image165.png"/><Relationship Id="rId8" Type="http://schemas.openxmlformats.org/officeDocument/2006/relationships/image" Target="../media/image68.png"/><Relationship Id="rId51" Type="http://schemas.openxmlformats.org/officeDocument/2006/relationships/image" Target="../media/image111.png"/><Relationship Id="rId72" Type="http://schemas.openxmlformats.org/officeDocument/2006/relationships/image" Target="../media/image132.png"/><Relationship Id="rId93" Type="http://schemas.openxmlformats.org/officeDocument/2006/relationships/image" Target="../media/image153.png"/><Relationship Id="rId98" Type="http://schemas.openxmlformats.org/officeDocument/2006/relationships/image" Target="../media/image158.png"/><Relationship Id="rId3" Type="http://schemas.openxmlformats.org/officeDocument/2006/relationships/image" Target="../media/image19.png"/><Relationship Id="rId25" Type="http://schemas.openxmlformats.org/officeDocument/2006/relationships/image" Target="../media/image85.png"/><Relationship Id="rId46" Type="http://schemas.openxmlformats.org/officeDocument/2006/relationships/image" Target="../media/image106.png"/><Relationship Id="rId67" Type="http://schemas.openxmlformats.org/officeDocument/2006/relationships/image" Target="../media/image127.png"/><Relationship Id="rId20" Type="http://schemas.openxmlformats.org/officeDocument/2006/relationships/image" Target="../media/image80.png"/><Relationship Id="rId41" Type="http://schemas.openxmlformats.org/officeDocument/2006/relationships/image" Target="../media/image101.png"/><Relationship Id="rId62" Type="http://schemas.openxmlformats.org/officeDocument/2006/relationships/image" Target="../media/image122.jpeg"/><Relationship Id="rId83" Type="http://schemas.openxmlformats.org/officeDocument/2006/relationships/image" Target="../media/image143.emf"/><Relationship Id="rId88" Type="http://schemas.openxmlformats.org/officeDocument/2006/relationships/image" Target="../media/image148.png"/><Relationship Id="rId111" Type="http://schemas.openxmlformats.org/officeDocument/2006/relationships/image" Target="../media/image171.png"/></Relationships>
</file>

<file path=ppt/slides/_rels/slide29.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B9090E8C-EF6E-2ACC-274E-810A734A1F00}"/>
              </a:ext>
            </a:extLst>
          </p:cNvPr>
          <p:cNvSpPr>
            <a:spLocks noGrp="1"/>
          </p:cNvSpPr>
          <p:nvPr>
            <p:ph type="body" sz="quarter" idx="10"/>
          </p:nvPr>
        </p:nvSpPr>
        <p:spPr>
          <a:xfrm>
            <a:off x="3044888" y="3429000"/>
            <a:ext cx="6259845" cy="1765738"/>
          </a:xfrm>
        </p:spPr>
        <p:txBody>
          <a:bodyPr>
            <a:normAutofit fontScale="70000" lnSpcReduction="20000"/>
          </a:bodyPr>
          <a:lstStyle/>
          <a:p>
            <a:r>
              <a:rPr lang="el-GR" sz="4000" b="1" dirty="0">
                <a:cs typeface="Arial" panose="020B0604020202020204" pitchFamily="34" charset="0"/>
              </a:rPr>
              <a:t>Συνέντευξη Τύπου</a:t>
            </a:r>
          </a:p>
          <a:p>
            <a:endParaRPr lang="el-GR" b="1" dirty="0">
              <a:solidFill>
                <a:srgbClr val="002060"/>
              </a:solidFill>
              <a:latin typeface="Arial" panose="020B0604020202020204" pitchFamily="34" charset="0"/>
              <a:cs typeface="Arial" panose="020B0604020202020204" pitchFamily="34" charset="0"/>
            </a:endParaRPr>
          </a:p>
          <a:p>
            <a:pPr>
              <a:lnSpc>
                <a:spcPct val="120000"/>
              </a:lnSpc>
              <a:spcBef>
                <a:spcPts val="1200"/>
              </a:spcBef>
            </a:pPr>
            <a:r>
              <a:rPr lang="el-GR" i="1" dirty="0">
                <a:solidFill>
                  <a:srgbClr val="002060"/>
                </a:solidFill>
                <a:cs typeface="Arial" panose="020B0604020202020204" pitchFamily="34" charset="0"/>
              </a:rPr>
              <a:t>«Επενδυτικά εργαλεία για την στήριξη της επιχειρηματικότητας και τη βελτίωση των υποδομών»</a:t>
            </a:r>
          </a:p>
        </p:txBody>
      </p:sp>
      <p:sp>
        <p:nvSpPr>
          <p:cNvPr id="6" name="Θέση κειμένου 4">
            <a:extLst>
              <a:ext uri="{FF2B5EF4-FFF2-40B4-BE49-F238E27FC236}">
                <a16:creationId xmlns:a16="http://schemas.microsoft.com/office/drawing/2014/main" id="{6C21F6B8-598A-AF87-97B6-BBE367F0CF02}"/>
              </a:ext>
            </a:extLst>
          </p:cNvPr>
          <p:cNvSpPr txBox="1">
            <a:spLocks/>
          </p:cNvSpPr>
          <p:nvPr/>
        </p:nvSpPr>
        <p:spPr>
          <a:xfrm>
            <a:off x="3744640" y="5458279"/>
            <a:ext cx="4873625" cy="309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C5F4"/>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C5F4"/>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C5F4"/>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cs typeface="Arial" panose="020B0604020202020204" pitchFamily="34" charset="0"/>
              </a:rPr>
              <a:t>I</a:t>
            </a:r>
            <a:r>
              <a:rPr lang="el-GR" sz="1500" dirty="0">
                <a:cs typeface="Arial" panose="020B0604020202020204" pitchFamily="34" charset="0"/>
              </a:rPr>
              <a:t>ούλιος 2024</a:t>
            </a:r>
            <a:endParaRPr lang="en-US" sz="1500" dirty="0">
              <a:cs typeface="Arial" panose="020B0604020202020204" pitchFamily="34" charset="0"/>
            </a:endParaRPr>
          </a:p>
        </p:txBody>
      </p:sp>
    </p:spTree>
    <p:extLst>
      <p:ext uri="{BB962C8B-B14F-4D97-AF65-F5344CB8AC3E}">
        <p14:creationId xmlns:p14="http://schemas.microsoft.com/office/powerpoint/2010/main" val="3628892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4">
            <a:extLst>
              <a:ext uri="{FF2B5EF4-FFF2-40B4-BE49-F238E27FC236}">
                <a16:creationId xmlns:a16="http://schemas.microsoft.com/office/drawing/2014/main" id="{B9090E8C-EF6E-2ACC-274E-810A734A1F00}"/>
              </a:ext>
            </a:extLst>
          </p:cNvPr>
          <p:cNvSpPr txBox="1">
            <a:spLocks/>
          </p:cNvSpPr>
          <p:nvPr/>
        </p:nvSpPr>
        <p:spPr>
          <a:xfrm>
            <a:off x="3933825" y="3830817"/>
            <a:ext cx="4873625" cy="118903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rgbClr val="27C5F4"/>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C5F4"/>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C5F4"/>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0" i="0" u="none" strike="noStrike" kern="1200" cap="none" spc="0" normalizeH="0" baseline="0" noProof="0" dirty="0">
                <a:ln>
                  <a:noFill/>
                </a:ln>
                <a:solidFill>
                  <a:srgbClr val="27C5F4"/>
                </a:solidFill>
                <a:effectLst/>
                <a:uLnTx/>
                <a:uFillTx/>
                <a:latin typeface="Trebuchet MS" panose="020B0603020202020204" pitchFamily="34" charset="0"/>
                <a:ea typeface="+mn-ea"/>
                <a:cs typeface="+mn-cs"/>
              </a:rPr>
              <a:t> </a:t>
            </a:r>
            <a:r>
              <a:rPr kumimoji="0" lang="el-GR" sz="2400" b="0" i="0" u="none" strike="noStrike" kern="1200" cap="none" spc="0" normalizeH="0" baseline="0" noProof="0" dirty="0">
                <a:ln>
                  <a:noFill/>
                </a:ln>
                <a:solidFill>
                  <a:srgbClr val="27C5F4"/>
                </a:solidFill>
                <a:effectLst/>
                <a:uLnTx/>
                <a:uFillTx/>
                <a:latin typeface="Trebuchet MS" panose="020B0603020202020204" pitchFamily="34" charset="0"/>
                <a:ea typeface="+mn-ea"/>
                <a:cs typeface="+mn-cs"/>
              </a:rPr>
              <a:t>Συμπράξεις Δημοσίου και Ιδιωτικού Τομέα</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400" b="0" i="0" u="none" strike="noStrike" kern="1200" cap="none" spc="0" normalizeH="0" baseline="0" noProof="0" dirty="0">
                <a:ln>
                  <a:noFill/>
                </a:ln>
                <a:solidFill>
                  <a:srgbClr val="27C5F4"/>
                </a:solidFill>
                <a:effectLst/>
                <a:uLnTx/>
                <a:uFillTx/>
                <a:latin typeface="Trebuchet MS" panose="020B0603020202020204" pitchFamily="34" charset="0"/>
                <a:ea typeface="+mn-ea"/>
                <a:cs typeface="+mn-cs"/>
              </a:rPr>
              <a:t>(ΣΔΙΤ)</a:t>
            </a:r>
            <a:endParaRPr kumimoji="0" lang="en-US" sz="2400" b="0" i="0" u="none" strike="noStrike" kern="1200" cap="none" spc="0" normalizeH="0" baseline="0" noProof="0" dirty="0">
              <a:ln>
                <a:noFill/>
              </a:ln>
              <a:solidFill>
                <a:srgbClr val="27C5F4"/>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572480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43955" y="25408"/>
            <a:ext cx="8471950" cy="992039"/>
          </a:xfrm>
        </p:spPr>
        <p:txBody>
          <a:bodyPr>
            <a:normAutofit/>
          </a:bodyPr>
          <a:lstStyle/>
          <a:p>
            <a:r>
              <a:rPr lang="el-GR" sz="2400" dirty="0"/>
              <a:t>Έργα ΣΔΙΤ προς </a:t>
            </a:r>
            <a:r>
              <a:rPr lang="el-GR" sz="2400" dirty="0" err="1"/>
              <a:t>συμβασιοποίηση</a:t>
            </a:r>
            <a:endParaRPr lang="el-GR" sz="2400" dirty="0"/>
          </a:p>
        </p:txBody>
      </p:sp>
      <p:sp>
        <p:nvSpPr>
          <p:cNvPr id="4" name="Θέση αριθμού διαφάνειας 3"/>
          <p:cNvSpPr>
            <a:spLocks noGrp="1"/>
          </p:cNvSpPr>
          <p:nvPr>
            <p:ph type="sldNum" sz="quarter" idx="12"/>
          </p:nvPr>
        </p:nvSpPr>
        <p:spPr>
          <a:xfrm>
            <a:off x="9136809" y="630342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5D503-D1B6-4A67-8FF5-CE1B15326FC5}"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b="0" i="0" u="none" strike="noStrike" kern="1200" cap="none" spc="0" normalizeH="0" baseline="0" noProof="0" dirty="0">
              <a:ln>
                <a:noFill/>
              </a:ln>
              <a:solidFill>
                <a:prstClr val="black">
                  <a:tint val="75000"/>
                </a:prstClr>
              </a:solidFill>
              <a:effectLst/>
              <a:uLnTx/>
              <a:uFillTx/>
              <a:latin typeface="Trebuchet MS" panose="020B0603020202020204" pitchFamily="34" charset="0"/>
              <a:ea typeface="+mn-ea"/>
              <a:cs typeface="+mn-cs"/>
            </a:endParaRPr>
          </a:p>
        </p:txBody>
      </p:sp>
      <p:pic>
        <p:nvPicPr>
          <p:cNvPr id="25" name="Θέση εικόνας 3">
            <a:extLst>
              <a:ext uri="{FF2B5EF4-FFF2-40B4-BE49-F238E27FC236}">
                <a16:creationId xmlns:a16="http://schemas.microsoft.com/office/drawing/2014/main" id="{4E3C5555-B6DD-644B-52EC-E9CC954494CE}"/>
              </a:ext>
            </a:extLst>
          </p:cNvPr>
          <p:cNvPicPr>
            <a:picLocks noChangeAspect="1"/>
          </p:cNvPicPr>
          <p:nvPr/>
        </p:nvPicPr>
        <p:blipFill rotWithShape="1">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8994" b="33625"/>
          <a:stretch/>
        </p:blipFill>
        <p:spPr>
          <a:xfrm flipH="1">
            <a:off x="-1" y="1051526"/>
            <a:ext cx="12191999" cy="304837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7" name="TextBox 6">
            <a:extLst>
              <a:ext uri="{FF2B5EF4-FFF2-40B4-BE49-F238E27FC236}">
                <a16:creationId xmlns:a16="http://schemas.microsoft.com/office/drawing/2014/main" id="{4F5B7AD8-57B4-F631-0995-FB74FE6FA32D}"/>
              </a:ext>
            </a:extLst>
          </p:cNvPr>
          <p:cNvSpPr txBox="1"/>
          <p:nvPr/>
        </p:nvSpPr>
        <p:spPr>
          <a:xfrm>
            <a:off x="1684140" y="1880448"/>
            <a:ext cx="7734729" cy="504433"/>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Πρόοδος έργων ΣΔΙΤ </a:t>
            </a:r>
            <a:r>
              <a:rPr lang="el-GR" sz="2000" b="1" dirty="0">
                <a:solidFill>
                  <a:schemeClr val="accent2"/>
                </a:solidFill>
                <a:latin typeface="Trebuchet MS" panose="020B0603020202020204" pitchFamily="34" charset="0"/>
              </a:rPr>
              <a:t>με προσωρινούς αναδόχους</a:t>
            </a:r>
            <a:endParaRPr kumimoji="0" lang="el-GR" sz="2000" b="1" i="0" strike="noStrike" kern="1200" cap="none" spc="0" normalizeH="0" baseline="0" noProof="0" dirty="0">
              <a:ln>
                <a:noFill/>
              </a:ln>
              <a:solidFill>
                <a:schemeClr val="accent2"/>
              </a:solidFill>
              <a:effectLst/>
              <a:uLnTx/>
              <a:uFillTx/>
              <a:latin typeface="Calibri Light" panose="020F0302020204030204"/>
            </a:endParaRPr>
          </a:p>
        </p:txBody>
      </p:sp>
      <p:grpSp>
        <p:nvGrpSpPr>
          <p:cNvPr id="11" name="Ομάδα 10">
            <a:extLst>
              <a:ext uri="{FF2B5EF4-FFF2-40B4-BE49-F238E27FC236}">
                <a16:creationId xmlns:a16="http://schemas.microsoft.com/office/drawing/2014/main" id="{504A2346-98A9-4762-4E4C-836ED02AAAAB}"/>
              </a:ext>
            </a:extLst>
          </p:cNvPr>
          <p:cNvGrpSpPr/>
          <p:nvPr/>
        </p:nvGrpSpPr>
        <p:grpSpPr>
          <a:xfrm>
            <a:off x="153784" y="4166409"/>
            <a:ext cx="5838575" cy="1818613"/>
            <a:chOff x="-1318" y="3913338"/>
            <a:chExt cx="2027257" cy="1473101"/>
          </a:xfrm>
        </p:grpSpPr>
        <p:sp>
          <p:nvSpPr>
            <p:cNvPr id="12" name="TextBox 11">
              <a:extLst>
                <a:ext uri="{FF2B5EF4-FFF2-40B4-BE49-F238E27FC236}">
                  <a16:creationId xmlns:a16="http://schemas.microsoft.com/office/drawing/2014/main" id="{C5AAF855-139A-7FDB-832F-F59529170217}"/>
                </a:ext>
              </a:extLst>
            </p:cNvPr>
            <p:cNvSpPr txBox="1"/>
            <p:nvPr/>
          </p:nvSpPr>
          <p:spPr>
            <a:xfrm>
              <a:off x="576882" y="3913338"/>
              <a:ext cx="1374774" cy="523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600" normalizeH="0" baseline="0" noProof="0" dirty="0">
                  <a:ln>
                    <a:noFill/>
                  </a:ln>
                  <a:solidFill>
                    <a:prstClr val="white"/>
                  </a:solidFill>
                  <a:effectLst/>
                  <a:uLnTx/>
                  <a:uFillTx/>
                  <a:latin typeface="Trebuchet MS" panose="020B0603020202020204" pitchFamily="34" charset="0"/>
                  <a:ea typeface="Lato black" panose="020F0502020204030204" pitchFamily="34" charset="0"/>
                  <a:cs typeface="Lato black" panose="020F0502020204030204" pitchFamily="34" charset="0"/>
                </a:rPr>
                <a:t>0</a:t>
              </a:r>
              <a:r>
                <a:rPr kumimoji="0" lang="el-GR" sz="3600" b="1" i="0" u="none" strike="noStrike" kern="1200" cap="none" spc="600" normalizeH="0" baseline="0" noProof="0" dirty="0">
                  <a:ln>
                    <a:noFill/>
                  </a:ln>
                  <a:solidFill>
                    <a:prstClr val="white"/>
                  </a:solidFill>
                  <a:effectLst/>
                  <a:uLnTx/>
                  <a:uFillTx/>
                  <a:latin typeface="Trebuchet MS" panose="020B0603020202020204" pitchFamily="34" charset="0"/>
                  <a:ea typeface="Lato black" panose="020F0502020204030204" pitchFamily="34" charset="0"/>
                  <a:cs typeface="Lato black" panose="020F0502020204030204" pitchFamily="34" charset="0"/>
                </a:rPr>
                <a:t>1</a:t>
              </a:r>
            </a:p>
          </p:txBody>
        </p:sp>
        <p:sp>
          <p:nvSpPr>
            <p:cNvPr id="13" name="TextBox 12">
              <a:extLst>
                <a:ext uri="{FF2B5EF4-FFF2-40B4-BE49-F238E27FC236}">
                  <a16:creationId xmlns:a16="http://schemas.microsoft.com/office/drawing/2014/main" id="{AB188A9D-45CB-3BE8-61FD-50921BF4F7CA}"/>
                </a:ext>
              </a:extLst>
            </p:cNvPr>
            <p:cNvSpPr txBox="1"/>
            <p:nvPr/>
          </p:nvSpPr>
          <p:spPr>
            <a:xfrm>
              <a:off x="-1318" y="3921783"/>
              <a:ext cx="2027257" cy="1464656"/>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600"/>
                </a:spcAft>
                <a:buClrTx/>
                <a:buSzTx/>
                <a:buFont typeface="Wingdings" panose="05000000000000000000" pitchFamily="2" charset="2"/>
                <a:buChar char="ü"/>
                <a:tabLst/>
                <a:defRPr/>
              </a:pPr>
              <a:r>
                <a:rPr kumimoji="0" lang="el-GR" sz="1200" b="1" i="0" u="none" strike="noStrike" kern="1200" cap="none" spc="0" normalizeH="0" baseline="0" noProof="0" dirty="0">
                  <a:ln>
                    <a:noFill/>
                  </a:ln>
                  <a:solidFill>
                    <a:schemeClr val="accent2"/>
                  </a:solidFill>
                  <a:effectLst/>
                  <a:uLnTx/>
                  <a:uFillTx/>
                  <a:latin typeface="Trebuchet MS" panose="020B0603020202020204" pitchFamily="34" charset="0"/>
                  <a:ea typeface="+mn-ea"/>
                  <a:cs typeface="+mn-cs"/>
                </a:rPr>
                <a:t>Φοιτητικές Εστίες Πανεπιστημίου Κρήτης </a:t>
              </a:r>
            </a:p>
            <a:p>
              <a:pPr marR="0" lvl="0" algn="l" defTabSz="914400" rtl="0" eaLnBrk="1" fontAlgn="auto" latinLnBrk="0" hangingPunct="1">
                <a:spcBef>
                  <a:spcPts val="0"/>
                </a:spcBef>
                <a:spcAft>
                  <a:spcPts val="600"/>
                </a:spcAft>
                <a:buClrTx/>
                <a:buSzTx/>
                <a:tabLst>
                  <a:tab pos="182563" algn="l"/>
                </a:tabLst>
                <a:defRPr/>
              </a:pPr>
              <a:r>
                <a:rPr kumimoji="0" lang="el-GR" sz="1100" b="0" i="0" u="none" strike="noStrike" kern="1200" cap="none" spc="0" normalizeH="0" baseline="0" noProof="0" dirty="0">
                  <a:ln>
                    <a:noFill/>
                  </a:ln>
                  <a:solidFill>
                    <a:srgbClr val="E7E6E6">
                      <a:lumMod val="25000"/>
                    </a:srgbClr>
                  </a:solidFill>
                  <a:effectLst/>
                  <a:uLnTx/>
                  <a:uFillTx/>
                  <a:latin typeface="Trebuchet MS" panose="020B0603020202020204" pitchFamily="34" charset="0"/>
                  <a:ea typeface="+mn-ea"/>
                  <a:cs typeface="+mn-cs"/>
                </a:rPr>
                <a:t>    Ολοκληρώθηκε η υποβολή του συνόλου των Συμβατικών Εγγράφων από ιδιώτη - 	ανάδοχο.</a:t>
              </a:r>
            </a:p>
            <a:p>
              <a:pPr marR="0" lvl="0" algn="l" defTabSz="914400" rtl="0" eaLnBrk="1" fontAlgn="auto" latinLnBrk="0" hangingPunct="1">
                <a:lnSpc>
                  <a:spcPct val="150000"/>
                </a:lnSpc>
                <a:spcBef>
                  <a:spcPts val="0"/>
                </a:spcBef>
                <a:spcAft>
                  <a:spcPts val="600"/>
                </a:spcAft>
                <a:buClrTx/>
                <a:buSzTx/>
                <a:tabLst>
                  <a:tab pos="182563" algn="l"/>
                </a:tabLst>
                <a:defRPr/>
              </a:pPr>
              <a:endParaRPr kumimoji="0" lang="en-US" sz="1100" b="0" i="0" u="none" strike="noStrike" kern="1200" cap="none" spc="0" normalizeH="0" baseline="0" noProof="0" dirty="0">
                <a:ln>
                  <a:noFill/>
                </a:ln>
                <a:solidFill>
                  <a:srgbClr val="E7E6E6">
                    <a:lumMod val="25000"/>
                  </a:srgbClr>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l-GR" sz="1200" b="1" i="0" u="none" strike="noStrike" kern="1200" cap="none" spc="0" normalizeH="0" baseline="0" noProof="0" dirty="0">
                  <a:ln>
                    <a:noFill/>
                  </a:ln>
                  <a:solidFill>
                    <a:schemeClr val="accent2"/>
                  </a:solidFill>
                  <a:effectLst/>
                  <a:uLnTx/>
                  <a:uFillTx/>
                  <a:latin typeface="Trebuchet MS" panose="020B0603020202020204" pitchFamily="34" charset="0"/>
                  <a:ea typeface="+mn-ea"/>
                  <a:cs typeface="+mn-cs"/>
                </a:rPr>
                <a:t>Φοιτητικές εστίες Πανεπιστημίου Θεσσαλίας</a:t>
              </a:r>
            </a:p>
            <a:p>
              <a:pPr marR="0" lvl="0" algn="l" defTabSz="914400" rtl="0" eaLnBrk="1" fontAlgn="auto" latinLnBrk="0" hangingPunct="1">
                <a:spcBef>
                  <a:spcPts val="0"/>
                </a:spcBef>
                <a:spcAft>
                  <a:spcPts val="0"/>
                </a:spcAft>
                <a:buClrTx/>
                <a:buSzTx/>
                <a:tabLst>
                  <a:tab pos="182563" algn="l"/>
                </a:tabLst>
                <a:defRPr/>
              </a:pPr>
              <a:r>
                <a:rPr lang="el-GR" sz="1100" dirty="0">
                  <a:solidFill>
                    <a:srgbClr val="E7E6E6">
                      <a:lumMod val="25000"/>
                    </a:srgbClr>
                  </a:solidFill>
                  <a:latin typeface="Trebuchet MS" panose="020B0603020202020204" pitchFamily="34" charset="0"/>
                </a:rPr>
                <a:t>    Σε εξέλιξη η διαδικασία της Περιβαλλοντικής Αδειοδότησης και η οριστικοποίηση 	Συμβατικών Εγγράφων από ιδιώτη - ανάδοχο.</a:t>
              </a:r>
              <a:endParaRPr kumimoji="0" lang="el-GR" sz="1100" b="0" i="0" u="none" strike="noStrike" kern="1200" cap="none" spc="0" normalizeH="0" baseline="0" noProof="0" dirty="0">
                <a:ln>
                  <a:noFill/>
                </a:ln>
                <a:solidFill>
                  <a:srgbClr val="E7E6E6">
                    <a:lumMod val="25000"/>
                  </a:srgbClr>
                </a:solidFill>
                <a:effectLst/>
                <a:uLnTx/>
                <a:uFillTx/>
                <a:latin typeface="Trebuchet MS" panose="020B0603020202020204" pitchFamily="34" charset="0"/>
                <a:ea typeface="+mn-ea"/>
                <a:cs typeface="+mn-cs"/>
              </a:endParaRPr>
            </a:p>
          </p:txBody>
        </p:sp>
      </p:grpSp>
      <p:sp>
        <p:nvSpPr>
          <p:cNvPr id="19" name="TextBox 18">
            <a:extLst>
              <a:ext uri="{FF2B5EF4-FFF2-40B4-BE49-F238E27FC236}">
                <a16:creationId xmlns:a16="http://schemas.microsoft.com/office/drawing/2014/main" id="{A2874FE6-7AE2-CC3C-62E2-436BD5D3B2A0}"/>
              </a:ext>
            </a:extLst>
          </p:cNvPr>
          <p:cNvSpPr txBox="1"/>
          <p:nvPr/>
        </p:nvSpPr>
        <p:spPr>
          <a:xfrm>
            <a:off x="6170179" y="4179386"/>
            <a:ext cx="5859895" cy="2077492"/>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l-GR" sz="1200" b="1" i="0" u="none" strike="noStrike" kern="1200" cap="none" spc="0" normalizeH="0" baseline="0" noProof="0" dirty="0">
                <a:ln>
                  <a:noFill/>
                </a:ln>
                <a:solidFill>
                  <a:schemeClr val="accent2"/>
                </a:solidFill>
                <a:effectLst/>
                <a:uLnTx/>
                <a:uFillTx/>
                <a:latin typeface="Trebuchet MS" panose="020B0603020202020204" pitchFamily="34" charset="0"/>
                <a:ea typeface="+mn-ea"/>
                <a:cs typeface="+mn-cs"/>
              </a:rPr>
              <a:t>17 σχολικές υποδομές στην Περιφέρεια Κεντρικής Μακεδονίας</a:t>
            </a:r>
          </a:p>
          <a:p>
            <a:pPr marL="182563" marR="0" lvl="0" defTabSz="914400" rtl="0" eaLnBrk="1" fontAlgn="auto" latinLnBrk="0" hangingPunct="1">
              <a:spcBef>
                <a:spcPts val="0"/>
              </a:spcBef>
              <a:spcAft>
                <a:spcPts val="1200"/>
              </a:spcAft>
              <a:buClrTx/>
              <a:buSzTx/>
              <a:tabLst/>
              <a:defRPr/>
            </a:pPr>
            <a:r>
              <a:rPr lang="el-GR" sz="1100" dirty="0">
                <a:solidFill>
                  <a:srgbClr val="E7E6E6">
                    <a:lumMod val="25000"/>
                  </a:srgbClr>
                </a:solidFill>
                <a:latin typeface="Trebuchet MS" panose="020B0603020202020204" pitchFamily="34" charset="0"/>
              </a:rPr>
              <a:t>Ολοκληρώθηκε η οριστικοποίηση των Συμβατικών Εγγράφων και η αποστολή του φακέλου του έργου στο Ελεγκτικό Συνέδριο προς έγκριση.</a:t>
            </a:r>
            <a:endParaRPr lang="en-US" sz="1100" dirty="0">
              <a:solidFill>
                <a:srgbClr val="E7E6E6">
                  <a:lumMod val="25000"/>
                </a:srgbClr>
              </a:solidFill>
              <a:latin typeface="Trebuchet MS" panose="020B0603020202020204" pitchFamily="34" charset="0"/>
            </a:endParaRPr>
          </a:p>
          <a:p>
            <a:pPr marL="171450" indent="-171450">
              <a:buFont typeface="Wingdings" panose="05000000000000000000" pitchFamily="2" charset="2"/>
              <a:buChar char="ü"/>
              <a:defRPr/>
            </a:pPr>
            <a:endParaRPr lang="el-GR" sz="1100" b="1" dirty="0">
              <a:solidFill>
                <a:srgbClr val="E7E6E6">
                  <a:lumMod val="25000"/>
                </a:srgbClr>
              </a:solidFill>
              <a:latin typeface="Trebuchet MS" panose="020B0603020202020204" pitchFamily="34" charset="0"/>
            </a:endParaRPr>
          </a:p>
          <a:p>
            <a:pPr>
              <a:defRPr/>
            </a:pPr>
            <a:endParaRPr lang="el-GR" sz="1100" b="1" dirty="0">
              <a:solidFill>
                <a:srgbClr val="E7E6E6">
                  <a:lumMod val="25000"/>
                </a:srgbClr>
              </a:solidFill>
              <a:latin typeface="Trebuchet MS" panose="020B0603020202020204" pitchFamily="34" charset="0"/>
            </a:endParaRPr>
          </a:p>
          <a:p>
            <a:pPr marL="171450" indent="-171450">
              <a:buFont typeface="Wingdings" panose="05000000000000000000" pitchFamily="2" charset="2"/>
              <a:buChar char="ü"/>
              <a:defRPr/>
            </a:pPr>
            <a:r>
              <a:rPr lang="el-GR" sz="1200" b="1" dirty="0">
                <a:solidFill>
                  <a:schemeClr val="accent2"/>
                </a:solidFill>
                <a:latin typeface="Trebuchet MS" panose="020B0603020202020204" pitchFamily="34" charset="0"/>
              </a:rPr>
              <a:t>Αναβάθμιση του </a:t>
            </a:r>
            <a:r>
              <a:rPr lang="el-GR" sz="1200" b="1" dirty="0" err="1">
                <a:solidFill>
                  <a:schemeClr val="accent2"/>
                </a:solidFill>
                <a:latin typeface="Trebuchet MS" panose="020B0603020202020204" pitchFamily="34" charset="0"/>
              </a:rPr>
              <a:t>Οδοφωτισμού</a:t>
            </a:r>
            <a:r>
              <a:rPr lang="el-GR" sz="1200" b="1" dirty="0">
                <a:solidFill>
                  <a:schemeClr val="accent2"/>
                </a:solidFill>
                <a:latin typeface="Trebuchet MS" panose="020B0603020202020204" pitchFamily="34" charset="0"/>
              </a:rPr>
              <a:t> στο Εθνικό και Επαρχιακό Δίκτυο της Περιφέρειας Ηπείρου</a:t>
            </a:r>
            <a:endParaRPr lang="en-US" sz="1200" b="1" dirty="0">
              <a:solidFill>
                <a:schemeClr val="accent2"/>
              </a:solidFill>
              <a:latin typeface="Trebuchet MS" panose="020B0603020202020204" pitchFamily="34" charset="0"/>
            </a:endParaRPr>
          </a:p>
          <a:p>
            <a:pPr>
              <a:lnSpc>
                <a:spcPct val="150000"/>
              </a:lnSpc>
              <a:tabLst>
                <a:tab pos="182563" algn="l"/>
              </a:tabLst>
              <a:defRPr/>
            </a:pPr>
            <a:r>
              <a:rPr lang="en-US" sz="1100" b="1" dirty="0">
                <a:solidFill>
                  <a:srgbClr val="E7E6E6">
                    <a:lumMod val="25000"/>
                  </a:srgbClr>
                </a:solidFill>
                <a:latin typeface="Trebuchet MS" panose="020B0603020202020204" pitchFamily="34" charset="0"/>
              </a:rPr>
              <a:t>	</a:t>
            </a:r>
            <a:r>
              <a:rPr lang="el-GR" sz="1100" dirty="0">
                <a:solidFill>
                  <a:srgbClr val="E7E6E6">
                    <a:lumMod val="25000"/>
                  </a:srgbClr>
                </a:solidFill>
                <a:latin typeface="Trebuchet MS" panose="020B0603020202020204" pitchFamily="34" charset="0"/>
              </a:rPr>
              <a:t>Υπογραφή Σύμβασης Σύμπραξης και παρεπόμενων εγγράφων.</a:t>
            </a:r>
          </a:p>
          <a:p>
            <a:pPr marL="182563" marR="0" lvl="0" defTabSz="914400" rtl="0" eaLnBrk="1" fontAlgn="auto" latinLnBrk="0" hangingPunct="1">
              <a:lnSpc>
                <a:spcPct val="150000"/>
              </a:lnSpc>
              <a:spcBef>
                <a:spcPts val="0"/>
              </a:spcBef>
              <a:spcAft>
                <a:spcPts val="0"/>
              </a:spcAft>
              <a:buClrTx/>
              <a:buSzTx/>
              <a:tabLst/>
              <a:defRPr/>
            </a:pPr>
            <a:endParaRPr kumimoji="0" lang="el-GR" sz="1100" b="0" i="0" u="none" strike="noStrike" kern="1200" cap="none" spc="0" normalizeH="0" baseline="0" noProof="0" dirty="0">
              <a:ln>
                <a:noFill/>
              </a:ln>
              <a:solidFill>
                <a:srgbClr val="E7E6E6">
                  <a:lumMod val="25000"/>
                </a:srgbClr>
              </a:solidFill>
              <a:effectLst/>
              <a:uLnTx/>
              <a:uFillTx/>
              <a:latin typeface="Trebuchet MS" panose="020B0603020202020204" pitchFamily="34" charset="0"/>
              <a:ea typeface="+mn-ea"/>
              <a:cs typeface="+mn-cs"/>
            </a:endParaRPr>
          </a:p>
        </p:txBody>
      </p:sp>
      <p:pic>
        <p:nvPicPr>
          <p:cNvPr id="23" name="Εικόνα 22">
            <a:extLst>
              <a:ext uri="{FF2B5EF4-FFF2-40B4-BE49-F238E27FC236}">
                <a16:creationId xmlns:a16="http://schemas.microsoft.com/office/drawing/2014/main" id="{EEA4FB45-12DD-FA33-866A-B148521E8162}"/>
              </a:ext>
            </a:extLst>
          </p:cNvPr>
          <p:cNvPicPr>
            <a:picLocks noChangeAspect="1"/>
          </p:cNvPicPr>
          <p:nvPr/>
        </p:nvPicPr>
        <p:blipFill>
          <a:blip r:embed="rId4"/>
          <a:stretch>
            <a:fillRect/>
          </a:stretch>
        </p:blipFill>
        <p:spPr>
          <a:xfrm>
            <a:off x="2789548" y="6330334"/>
            <a:ext cx="6839845" cy="431507"/>
          </a:xfrm>
          <a:prstGeom prst="rect">
            <a:avLst/>
          </a:prstGeom>
        </p:spPr>
      </p:pic>
      <p:sp>
        <p:nvSpPr>
          <p:cNvPr id="24" name="Ορθογώνιο 23">
            <a:extLst>
              <a:ext uri="{FF2B5EF4-FFF2-40B4-BE49-F238E27FC236}">
                <a16:creationId xmlns:a16="http://schemas.microsoft.com/office/drawing/2014/main" id="{216DC758-EEF4-6910-F833-DD82B836DFB9}"/>
              </a:ext>
            </a:extLst>
          </p:cNvPr>
          <p:cNvSpPr/>
          <p:nvPr/>
        </p:nvSpPr>
        <p:spPr>
          <a:xfrm>
            <a:off x="10590711" y="6290162"/>
            <a:ext cx="989931" cy="426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Ορθογώνιο 9">
            <a:extLst>
              <a:ext uri="{FF2B5EF4-FFF2-40B4-BE49-F238E27FC236}">
                <a16:creationId xmlns:a16="http://schemas.microsoft.com/office/drawing/2014/main" id="{D8C54D86-620C-CFEE-3512-A2A97B9D6086}"/>
              </a:ext>
            </a:extLst>
          </p:cNvPr>
          <p:cNvSpPr/>
          <p:nvPr/>
        </p:nvSpPr>
        <p:spPr>
          <a:xfrm>
            <a:off x="10500321" y="6371677"/>
            <a:ext cx="1019581" cy="348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64252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2"/>
          <p:cNvSpPr>
            <a:spLocks noGrp="1"/>
          </p:cNvSpPr>
          <p:nvPr>
            <p:ph type="title"/>
          </p:nvPr>
        </p:nvSpPr>
        <p:spPr>
          <a:xfrm>
            <a:off x="116509" y="59585"/>
            <a:ext cx="8471950" cy="992039"/>
          </a:xfrm>
        </p:spPr>
        <p:txBody>
          <a:bodyPr>
            <a:noAutofit/>
          </a:bodyPr>
          <a:lstStyle/>
          <a:p>
            <a:r>
              <a:rPr lang="el-GR" sz="2400" b="1" dirty="0">
                <a:solidFill>
                  <a:schemeClr val="bg1"/>
                </a:solidFill>
              </a:rPr>
              <a:t>Έργα σε διαδικασία υποβολής προσφορών</a:t>
            </a:r>
            <a:endParaRPr lang="el-GR" sz="2400" dirty="0"/>
          </a:p>
        </p:txBody>
      </p:sp>
      <p:sp>
        <p:nvSpPr>
          <p:cNvPr id="2" name="Θέση αριθμού διαφάνειας 1"/>
          <p:cNvSpPr>
            <a:spLocks noGrp="1"/>
          </p:cNvSpPr>
          <p:nvPr>
            <p:ph type="sldNum" sz="quarter" idx="12"/>
          </p:nvPr>
        </p:nvSpPr>
        <p:spPr>
          <a:xfrm>
            <a:off x="9136809" y="62843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5D503-D1B6-4A67-8FF5-CE1B15326FC5}"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prstClr val="black">
                  <a:tint val="75000"/>
                </a:prstClr>
              </a:solidFill>
              <a:effectLst/>
              <a:uLnTx/>
              <a:uFillTx/>
              <a:latin typeface="Trebuchet MS" panose="020B0603020202020204" pitchFamily="34" charset="0"/>
              <a:ea typeface="+mn-ea"/>
              <a:cs typeface="+mn-cs"/>
            </a:endParaRPr>
          </a:p>
        </p:txBody>
      </p:sp>
      <p:sp>
        <p:nvSpPr>
          <p:cNvPr id="3" name="Ορθογώνιο 2">
            <a:extLst>
              <a:ext uri="{FF2B5EF4-FFF2-40B4-BE49-F238E27FC236}">
                <a16:creationId xmlns:a16="http://schemas.microsoft.com/office/drawing/2014/main" id="{90FA813D-1224-C202-04F7-DE9F6AB037B2}"/>
              </a:ext>
            </a:extLst>
          </p:cNvPr>
          <p:cNvSpPr/>
          <p:nvPr/>
        </p:nvSpPr>
        <p:spPr>
          <a:xfrm>
            <a:off x="7477633" y="6296438"/>
            <a:ext cx="3999368" cy="456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Εικόνα 8">
            <a:extLst>
              <a:ext uri="{FF2B5EF4-FFF2-40B4-BE49-F238E27FC236}">
                <a16:creationId xmlns:a16="http://schemas.microsoft.com/office/drawing/2014/main" id="{8DEF3712-537B-56EE-74CF-134A819E7CC2}"/>
              </a:ext>
            </a:extLst>
          </p:cNvPr>
          <p:cNvPicPr>
            <a:picLocks noChangeAspect="1"/>
          </p:cNvPicPr>
          <p:nvPr/>
        </p:nvPicPr>
        <p:blipFill>
          <a:blip r:embed="rId2"/>
          <a:stretch>
            <a:fillRect/>
          </a:stretch>
        </p:blipFill>
        <p:spPr>
          <a:xfrm>
            <a:off x="7207055" y="6351785"/>
            <a:ext cx="1176536" cy="406597"/>
          </a:xfrm>
          <a:prstGeom prst="rect">
            <a:avLst/>
          </a:prstGeom>
        </p:spPr>
      </p:pic>
      <p:pic>
        <p:nvPicPr>
          <p:cNvPr id="10" name="Εικόνα 9">
            <a:extLst>
              <a:ext uri="{FF2B5EF4-FFF2-40B4-BE49-F238E27FC236}">
                <a16:creationId xmlns:a16="http://schemas.microsoft.com/office/drawing/2014/main" id="{A7BE492E-B4B2-A53D-7A66-A2ED294C5BD9}"/>
              </a:ext>
            </a:extLst>
          </p:cNvPr>
          <p:cNvPicPr>
            <a:picLocks noChangeAspect="1"/>
          </p:cNvPicPr>
          <p:nvPr/>
        </p:nvPicPr>
        <p:blipFill>
          <a:blip r:embed="rId3"/>
          <a:stretch>
            <a:fillRect/>
          </a:stretch>
        </p:blipFill>
        <p:spPr>
          <a:xfrm>
            <a:off x="8497019" y="6351785"/>
            <a:ext cx="1723619" cy="406597"/>
          </a:xfrm>
          <a:prstGeom prst="rect">
            <a:avLst/>
          </a:prstGeom>
        </p:spPr>
      </p:pic>
      <p:sp>
        <p:nvSpPr>
          <p:cNvPr id="7" name="Οβάλ 6">
            <a:extLst>
              <a:ext uri="{FF2B5EF4-FFF2-40B4-BE49-F238E27FC236}">
                <a16:creationId xmlns:a16="http://schemas.microsoft.com/office/drawing/2014/main" id="{7FFF599A-3F4A-703E-3CBB-BFEFA61D7899}"/>
              </a:ext>
            </a:extLst>
          </p:cNvPr>
          <p:cNvSpPr/>
          <p:nvPr/>
        </p:nvSpPr>
        <p:spPr>
          <a:xfrm>
            <a:off x="827777" y="1877754"/>
            <a:ext cx="2037600" cy="1642791"/>
          </a:xfrm>
          <a:prstGeom prst="ellipse">
            <a:avLst/>
          </a:prstGeom>
          <a:solidFill>
            <a:srgbClr val="007BB8"/>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latin typeface="Trebuchet MS" panose="020B0603020202020204" pitchFamily="34" charset="0"/>
              </a:rPr>
              <a:t>Δίκτυο άρδευσης ΤΟΕΒ Ταυρωπού</a:t>
            </a:r>
            <a:endParaRPr lang="el-GR" sz="1200" b="1" dirty="0">
              <a:solidFill>
                <a:schemeClr val="bg1"/>
              </a:solidFill>
            </a:endParaRPr>
          </a:p>
        </p:txBody>
      </p:sp>
      <p:sp>
        <p:nvSpPr>
          <p:cNvPr id="8" name="Οβάλ 7">
            <a:extLst>
              <a:ext uri="{FF2B5EF4-FFF2-40B4-BE49-F238E27FC236}">
                <a16:creationId xmlns:a16="http://schemas.microsoft.com/office/drawing/2014/main" id="{72913B44-A543-332B-E4D8-536F8184072E}"/>
              </a:ext>
            </a:extLst>
          </p:cNvPr>
          <p:cNvSpPr/>
          <p:nvPr/>
        </p:nvSpPr>
        <p:spPr>
          <a:xfrm>
            <a:off x="6459324" y="1914970"/>
            <a:ext cx="2036618" cy="1641600"/>
          </a:xfrm>
          <a:prstGeom prst="ellipse">
            <a:avLst/>
          </a:prstGeom>
          <a:solidFill>
            <a:srgbClr val="92D05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spcAft>
                <a:spcPts val="600"/>
              </a:spcAft>
              <a:tabLst>
                <a:tab pos="536575" algn="l"/>
              </a:tabLst>
              <a:defRPr/>
            </a:pPr>
            <a:r>
              <a:rPr lang="el-GR" sz="1200" b="1" dirty="0">
                <a:solidFill>
                  <a:srgbClr val="FFFFFF"/>
                </a:solidFill>
                <a:latin typeface="Trebuchet MS" panose="020B0603020202020204" pitchFamily="34" charset="0"/>
              </a:rPr>
              <a:t>Δίκτυο Άρδευσης Ξάνθης</a:t>
            </a:r>
          </a:p>
        </p:txBody>
      </p:sp>
      <p:sp>
        <p:nvSpPr>
          <p:cNvPr id="11" name="Οβάλ 10">
            <a:extLst>
              <a:ext uri="{FF2B5EF4-FFF2-40B4-BE49-F238E27FC236}">
                <a16:creationId xmlns:a16="http://schemas.microsoft.com/office/drawing/2014/main" id="{8A4BEE13-E98F-1A5F-89CE-DC529E270E76}"/>
              </a:ext>
            </a:extLst>
          </p:cNvPr>
          <p:cNvSpPr/>
          <p:nvPr/>
        </p:nvSpPr>
        <p:spPr>
          <a:xfrm>
            <a:off x="783946" y="3884055"/>
            <a:ext cx="2036618" cy="1641600"/>
          </a:xfrm>
          <a:prstGeom prst="ellipse">
            <a:avLst/>
          </a:prstGeom>
          <a:solidFill>
            <a:schemeClr val="accent4">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200" b="1" dirty="0">
                <a:solidFill>
                  <a:srgbClr val="17518C"/>
                </a:solidFill>
                <a:latin typeface="Trebuchet MS" panose="020B0603020202020204" pitchFamily="34" charset="0"/>
              </a:rPr>
              <a:t>Φράγμα </a:t>
            </a:r>
            <a:r>
              <a:rPr lang="el-GR" sz="1200" b="1" dirty="0" err="1">
                <a:solidFill>
                  <a:srgbClr val="17518C"/>
                </a:solidFill>
                <a:latin typeface="Trebuchet MS" panose="020B0603020202020204" pitchFamily="34" charset="0"/>
              </a:rPr>
              <a:t>Μιναγιώτικο</a:t>
            </a:r>
            <a:r>
              <a:rPr lang="el-GR" sz="1200" b="1" dirty="0">
                <a:solidFill>
                  <a:srgbClr val="17518C"/>
                </a:solidFill>
                <a:latin typeface="Trebuchet MS" panose="020B0603020202020204" pitchFamily="34" charset="0"/>
              </a:rPr>
              <a:t> και αρδευτικό δίκτυο</a:t>
            </a:r>
            <a:endParaRPr lang="el-GR" sz="1200" b="1" dirty="0">
              <a:solidFill>
                <a:srgbClr val="17518C"/>
              </a:solidFill>
            </a:endParaRPr>
          </a:p>
        </p:txBody>
      </p:sp>
      <p:sp>
        <p:nvSpPr>
          <p:cNvPr id="12" name="Οβάλ 11">
            <a:extLst>
              <a:ext uri="{FF2B5EF4-FFF2-40B4-BE49-F238E27FC236}">
                <a16:creationId xmlns:a16="http://schemas.microsoft.com/office/drawing/2014/main" id="{E318961C-6FF7-7936-825A-AE1F2E427C0F}"/>
              </a:ext>
            </a:extLst>
          </p:cNvPr>
          <p:cNvSpPr/>
          <p:nvPr/>
        </p:nvSpPr>
        <p:spPr>
          <a:xfrm>
            <a:off x="3644041" y="1885615"/>
            <a:ext cx="2036618" cy="1634930"/>
          </a:xfrm>
          <a:prstGeom prst="ellipse">
            <a:avLst/>
          </a:prstGeom>
          <a:solidFill>
            <a:schemeClr val="accent5">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200" b="1" dirty="0">
                <a:solidFill>
                  <a:srgbClr val="17518C"/>
                </a:solidFill>
                <a:latin typeface="Trebuchet MS" panose="020B0603020202020204" pitchFamily="34" charset="0"/>
              </a:rPr>
              <a:t>Αρδευτικό δίκτυο </a:t>
            </a:r>
            <a:r>
              <a:rPr lang="el-GR" sz="1200" b="1" dirty="0" err="1">
                <a:solidFill>
                  <a:srgbClr val="17518C"/>
                </a:solidFill>
                <a:latin typeface="Trebuchet MS" panose="020B0603020202020204" pitchFamily="34" charset="0"/>
              </a:rPr>
              <a:t>Υπέρειας</a:t>
            </a:r>
            <a:r>
              <a:rPr lang="el-GR" sz="1200" b="1" dirty="0">
                <a:solidFill>
                  <a:srgbClr val="17518C"/>
                </a:solidFill>
                <a:latin typeface="Trebuchet MS" panose="020B0603020202020204" pitchFamily="34" charset="0"/>
              </a:rPr>
              <a:t> Ν. Λάρισας – Ορφανών Ν. Καρδίτσας</a:t>
            </a:r>
            <a:endParaRPr lang="el-GR" sz="1200" b="1" dirty="0">
              <a:solidFill>
                <a:srgbClr val="17518C"/>
              </a:solidFill>
            </a:endParaRPr>
          </a:p>
        </p:txBody>
      </p:sp>
      <p:sp>
        <p:nvSpPr>
          <p:cNvPr id="17" name="Οβάλ 16">
            <a:extLst>
              <a:ext uri="{FF2B5EF4-FFF2-40B4-BE49-F238E27FC236}">
                <a16:creationId xmlns:a16="http://schemas.microsoft.com/office/drawing/2014/main" id="{548DF999-78BE-4D70-9611-2AD7D4D4CAED}"/>
              </a:ext>
            </a:extLst>
          </p:cNvPr>
          <p:cNvSpPr/>
          <p:nvPr/>
        </p:nvSpPr>
        <p:spPr>
          <a:xfrm>
            <a:off x="3621635" y="3884055"/>
            <a:ext cx="2036618" cy="1641600"/>
          </a:xfrm>
          <a:prstGeom prst="ellipse">
            <a:avLst/>
          </a:prstGeom>
          <a:solidFill>
            <a:srgbClr val="92D05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200" b="1" dirty="0">
                <a:solidFill>
                  <a:srgbClr val="FFFFFF"/>
                </a:solidFill>
                <a:latin typeface="Trebuchet MS" panose="020B0603020202020204" pitchFamily="34" charset="0"/>
              </a:rPr>
              <a:t>Λιμνοδεξαμενή </a:t>
            </a:r>
            <a:r>
              <a:rPr lang="en-US" sz="1200" b="1" dirty="0">
                <a:solidFill>
                  <a:srgbClr val="FFFFFF"/>
                </a:solidFill>
                <a:latin typeface="Trebuchet MS" panose="020B0603020202020204" pitchFamily="34" charset="0"/>
              </a:rPr>
              <a:t>X</a:t>
            </a:r>
            <a:r>
              <a:rPr lang="el-GR" sz="1200" b="1" dirty="0">
                <a:solidFill>
                  <a:srgbClr val="FFFFFF"/>
                </a:solidFill>
                <a:latin typeface="Trebuchet MS" panose="020B0603020202020204" pitchFamily="34" charset="0"/>
              </a:rPr>
              <a:t>οχλακίων νομού Λασιθίου - Φράγμα Αγ. Ιωάννη Ιεράπετρας</a:t>
            </a:r>
            <a:endParaRPr lang="el-GR" sz="1200" b="1" dirty="0">
              <a:solidFill>
                <a:srgbClr val="FFFFFF"/>
              </a:solidFill>
            </a:endParaRPr>
          </a:p>
        </p:txBody>
      </p:sp>
      <p:sp>
        <p:nvSpPr>
          <p:cNvPr id="18" name="Οβάλ 17">
            <a:extLst>
              <a:ext uri="{FF2B5EF4-FFF2-40B4-BE49-F238E27FC236}">
                <a16:creationId xmlns:a16="http://schemas.microsoft.com/office/drawing/2014/main" id="{953DE9FA-59C5-DF0A-3160-8EDFDE8258E7}"/>
              </a:ext>
            </a:extLst>
          </p:cNvPr>
          <p:cNvSpPr/>
          <p:nvPr/>
        </p:nvSpPr>
        <p:spPr>
          <a:xfrm>
            <a:off x="9274606" y="1914970"/>
            <a:ext cx="2036618" cy="1641600"/>
          </a:xfrm>
          <a:prstGeom prst="ellipse">
            <a:avLst/>
          </a:prstGeom>
          <a:solidFill>
            <a:schemeClr val="accent4">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200" b="1" dirty="0">
                <a:solidFill>
                  <a:srgbClr val="17518C"/>
                </a:solidFill>
                <a:latin typeface="Trebuchet MS" panose="020B0603020202020204" pitchFamily="34" charset="0"/>
              </a:rPr>
              <a:t>Αρδευτικό δίκτυο Αλμωπαίου</a:t>
            </a:r>
            <a:endParaRPr lang="el-GR" sz="1200" b="1" dirty="0">
              <a:solidFill>
                <a:srgbClr val="17518C"/>
              </a:solidFill>
            </a:endParaRPr>
          </a:p>
        </p:txBody>
      </p:sp>
      <p:sp>
        <p:nvSpPr>
          <p:cNvPr id="20" name="Οβάλ 19">
            <a:extLst>
              <a:ext uri="{FF2B5EF4-FFF2-40B4-BE49-F238E27FC236}">
                <a16:creationId xmlns:a16="http://schemas.microsoft.com/office/drawing/2014/main" id="{D23D58D9-B035-1154-D3DC-76271AD85DFA}"/>
              </a:ext>
            </a:extLst>
          </p:cNvPr>
          <p:cNvSpPr/>
          <p:nvPr/>
        </p:nvSpPr>
        <p:spPr>
          <a:xfrm>
            <a:off x="6459324" y="3884055"/>
            <a:ext cx="2036618" cy="1641600"/>
          </a:xfrm>
          <a:prstGeom prst="ellipse">
            <a:avLst/>
          </a:prstGeom>
          <a:solidFill>
            <a:schemeClr val="accent5">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spcAft>
                <a:spcPts val="600"/>
              </a:spcAft>
              <a:tabLst>
                <a:tab pos="536575" algn="l"/>
              </a:tabLst>
              <a:defRPr/>
            </a:pPr>
            <a:r>
              <a:rPr lang="el-GR" sz="1200" b="1" dirty="0">
                <a:solidFill>
                  <a:srgbClr val="17518C"/>
                </a:solidFill>
                <a:latin typeface="Trebuchet MS" panose="020B0603020202020204" pitchFamily="34" charset="0"/>
              </a:rPr>
              <a:t>Απορρίμματα Δυτικού Τομέα Κεντρικής Μακεδονίας</a:t>
            </a:r>
          </a:p>
        </p:txBody>
      </p:sp>
      <p:sp>
        <p:nvSpPr>
          <p:cNvPr id="21" name="Οβάλ 20">
            <a:extLst>
              <a:ext uri="{FF2B5EF4-FFF2-40B4-BE49-F238E27FC236}">
                <a16:creationId xmlns:a16="http://schemas.microsoft.com/office/drawing/2014/main" id="{12E12210-7098-B439-D3CF-8E6B6522CB2D}"/>
              </a:ext>
            </a:extLst>
          </p:cNvPr>
          <p:cNvSpPr/>
          <p:nvPr/>
        </p:nvSpPr>
        <p:spPr>
          <a:xfrm>
            <a:off x="9274606" y="3884055"/>
            <a:ext cx="2036618" cy="1641600"/>
          </a:xfrm>
          <a:prstGeom prst="ellipse">
            <a:avLst/>
          </a:prstGeom>
          <a:solidFill>
            <a:srgbClr val="007BB8"/>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spcAft>
                <a:spcPts val="600"/>
              </a:spcAft>
              <a:tabLst>
                <a:tab pos="536575" algn="l"/>
              </a:tabLst>
              <a:defRPr/>
            </a:pPr>
            <a:r>
              <a:rPr lang="el-GR" sz="1200" b="1" dirty="0">
                <a:solidFill>
                  <a:schemeClr val="bg1"/>
                </a:solidFill>
                <a:latin typeface="Trebuchet MS" panose="020B0603020202020204" pitchFamily="34" charset="0"/>
              </a:rPr>
              <a:t>Σχολικές Υποδομές Δήμου Χανίων</a:t>
            </a:r>
          </a:p>
        </p:txBody>
      </p:sp>
      <p:sp>
        <p:nvSpPr>
          <p:cNvPr id="22" name="Ορθογώνιο 21">
            <a:extLst>
              <a:ext uri="{FF2B5EF4-FFF2-40B4-BE49-F238E27FC236}">
                <a16:creationId xmlns:a16="http://schemas.microsoft.com/office/drawing/2014/main" id="{FF88FEA5-5D58-3089-2E55-994963296638}"/>
              </a:ext>
            </a:extLst>
          </p:cNvPr>
          <p:cNvSpPr/>
          <p:nvPr/>
        </p:nvSpPr>
        <p:spPr>
          <a:xfrm>
            <a:off x="10457420" y="6377815"/>
            <a:ext cx="1019581" cy="348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75650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Θέση αριθμού διαφάνειας 3">
            <a:extLst>
              <a:ext uri="{FF2B5EF4-FFF2-40B4-BE49-F238E27FC236}">
                <a16:creationId xmlns:a16="http://schemas.microsoft.com/office/drawing/2014/main" id="{86EBBF07-FDA0-198E-AAA7-C05342575A0B}"/>
              </a:ext>
            </a:extLst>
          </p:cNvPr>
          <p:cNvSpPr txBox="1">
            <a:spLocks/>
          </p:cNvSpPr>
          <p:nvPr/>
        </p:nvSpPr>
        <p:spPr>
          <a:xfrm>
            <a:off x="9136809" y="6284374"/>
            <a:ext cx="2743200" cy="365125"/>
          </a:xfrm>
          <a:prstGeom prst="rect">
            <a:avLst/>
          </a:prstGeom>
          <a:solidFill>
            <a:schemeClr val="bg1"/>
          </a:solidFill>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705D503-D1B6-4A67-8FF5-CE1B15326FC5}" type="slidenum">
              <a:rPr lang="en-US" sz="1200" smtClean="0">
                <a:solidFill>
                  <a:prstClr val="black">
                    <a:tint val="75000"/>
                  </a:prstClr>
                </a:solidFill>
                <a:latin typeface="Trebuchet MS" panose="020B0603020202020204" pitchFamily="34" charset="0"/>
              </a:rPr>
              <a:pPr algn="r"/>
              <a:t>13</a:t>
            </a:fld>
            <a:endParaRPr lang="en-US" sz="1400" dirty="0">
              <a:solidFill>
                <a:prstClr val="black">
                  <a:tint val="75000"/>
                </a:prstClr>
              </a:solidFill>
              <a:latin typeface="Trebuchet MS" panose="020B0603020202020204" pitchFamily="34" charset="0"/>
            </a:endParaRPr>
          </a:p>
        </p:txBody>
      </p:sp>
      <p:sp>
        <p:nvSpPr>
          <p:cNvPr id="90" name="TextBox 89">
            <a:extLst>
              <a:ext uri="{FF2B5EF4-FFF2-40B4-BE49-F238E27FC236}">
                <a16:creationId xmlns:a16="http://schemas.microsoft.com/office/drawing/2014/main" id="{4DB09142-C9F7-B3BD-FD55-D3B82D82FE9B}"/>
              </a:ext>
            </a:extLst>
          </p:cNvPr>
          <p:cNvSpPr txBox="1"/>
          <p:nvPr/>
        </p:nvSpPr>
        <p:spPr>
          <a:xfrm>
            <a:off x="114411" y="231448"/>
            <a:ext cx="8639139" cy="461665"/>
          </a:xfrm>
          <a:prstGeom prst="rect">
            <a:avLst/>
          </a:prstGeom>
          <a:noFill/>
        </p:spPr>
        <p:txBody>
          <a:bodyPr wrap="square" rtlCol="0">
            <a:spAutoFit/>
          </a:bodyPr>
          <a:lstStyle/>
          <a:p>
            <a:r>
              <a:rPr lang="el-GR" sz="2400" b="1" dirty="0">
                <a:solidFill>
                  <a:schemeClr val="bg1"/>
                </a:solidFill>
                <a:latin typeface="Trebuchet MS" panose="020B0603020202020204" pitchFamily="34" charset="0"/>
                <a:ea typeface="+mj-ea"/>
                <a:cs typeface="+mj-cs"/>
              </a:rPr>
              <a:t>Έναρξη Διαγωνιστικής Διαδικασίας</a:t>
            </a:r>
          </a:p>
        </p:txBody>
      </p:sp>
      <p:sp>
        <p:nvSpPr>
          <p:cNvPr id="5" name="TextBox 4">
            <a:extLst>
              <a:ext uri="{FF2B5EF4-FFF2-40B4-BE49-F238E27FC236}">
                <a16:creationId xmlns:a16="http://schemas.microsoft.com/office/drawing/2014/main" id="{A032C9FC-F157-CC01-4A1F-B520B2A53029}"/>
              </a:ext>
            </a:extLst>
          </p:cNvPr>
          <p:cNvSpPr txBox="1"/>
          <p:nvPr/>
        </p:nvSpPr>
        <p:spPr>
          <a:xfrm>
            <a:off x="8753550" y="883105"/>
            <a:ext cx="3438450" cy="1292662"/>
          </a:xfrm>
          <a:prstGeom prst="rect">
            <a:avLst/>
          </a:prstGeom>
          <a:noFill/>
        </p:spPr>
        <p:txBody>
          <a:bodyPr wrap="square" rtlCol="0">
            <a:spAutoFit/>
          </a:bodyPr>
          <a:lstStyle/>
          <a:p>
            <a:pPr algn="ctr"/>
            <a:endParaRPr lang="el-GR" sz="1400" b="1" dirty="0"/>
          </a:p>
          <a:p>
            <a:pPr algn="ctr"/>
            <a:r>
              <a:rPr lang="el-GR" sz="1600" b="1" dirty="0">
                <a:solidFill>
                  <a:srgbClr val="00B0F0"/>
                </a:solidFill>
              </a:rPr>
              <a:t>Δημοσιεύθηκε η πρόσκληση εκδήλωσης ενδιαφέροντος για </a:t>
            </a:r>
            <a:r>
              <a:rPr lang="el-GR" sz="1600" b="1" kern="0" dirty="0">
                <a:solidFill>
                  <a:srgbClr val="00B0F0"/>
                </a:solidFill>
                <a:effectLst/>
                <a:latin typeface="Calibri" panose="020F0502020204030204" pitchFamily="34" charset="0"/>
                <a:ea typeface="Calibri" panose="020F0502020204030204" pitchFamily="34" charset="0"/>
              </a:rPr>
              <a:t>την υλοποίηση του νέου Κυβερνητικού Πάρκου «Ανδρέας </a:t>
            </a:r>
            <a:r>
              <a:rPr lang="el-GR" sz="1600" b="1" kern="0" dirty="0" err="1">
                <a:solidFill>
                  <a:srgbClr val="00B0F0"/>
                </a:solidFill>
                <a:effectLst/>
                <a:latin typeface="Calibri" panose="020F0502020204030204" pitchFamily="34" charset="0"/>
                <a:ea typeface="Calibri" panose="020F0502020204030204" pitchFamily="34" charset="0"/>
              </a:rPr>
              <a:t>Λεντάκης</a:t>
            </a:r>
            <a:r>
              <a:rPr lang="el-GR" sz="1600" b="1" kern="0" dirty="0">
                <a:solidFill>
                  <a:srgbClr val="00B0F0"/>
                </a:solidFill>
                <a:effectLst/>
                <a:latin typeface="Calibri" panose="020F0502020204030204" pitchFamily="34" charset="0"/>
                <a:ea typeface="Calibri" panose="020F0502020204030204" pitchFamily="34" charset="0"/>
              </a:rPr>
              <a:t>»</a:t>
            </a:r>
          </a:p>
        </p:txBody>
      </p:sp>
      <p:sp>
        <p:nvSpPr>
          <p:cNvPr id="6" name="TextBox 5">
            <a:extLst>
              <a:ext uri="{FF2B5EF4-FFF2-40B4-BE49-F238E27FC236}">
                <a16:creationId xmlns:a16="http://schemas.microsoft.com/office/drawing/2014/main" id="{12132B45-1C53-F4BA-A8C2-D6634C9CA82B}"/>
              </a:ext>
            </a:extLst>
          </p:cNvPr>
          <p:cNvSpPr txBox="1"/>
          <p:nvPr/>
        </p:nvSpPr>
        <p:spPr>
          <a:xfrm>
            <a:off x="8821361" y="2228942"/>
            <a:ext cx="3163734" cy="2888996"/>
          </a:xfrm>
          <a:prstGeom prst="rect">
            <a:avLst/>
          </a:prstGeom>
          <a:noFill/>
        </p:spPr>
        <p:txBody>
          <a:bodyPr wrap="square" rtlCol="0">
            <a:spAutoFit/>
          </a:bodyPr>
          <a:lstStyle/>
          <a:p>
            <a:pPr marL="171450" indent="-171450">
              <a:lnSpc>
                <a:spcPts val="2000"/>
              </a:lnSpc>
              <a:buFont typeface="Wingdings" panose="05000000000000000000" pitchFamily="2" charset="2"/>
              <a:buChar char="§"/>
            </a:pPr>
            <a:r>
              <a:rPr lang="en-US" sz="1200" kern="0" dirty="0">
                <a:effectLst/>
                <a:latin typeface="Trebuchet MS" panose="020B0603020202020204" pitchFamily="34" charset="0"/>
                <a:ea typeface="Calibri" panose="020F0502020204030204" pitchFamily="34" charset="0"/>
              </a:rPr>
              <a:t>To </a:t>
            </a:r>
            <a:r>
              <a:rPr lang="el-GR" sz="1200" kern="0" dirty="0">
                <a:effectLst/>
                <a:latin typeface="Trebuchet MS" panose="020B0603020202020204" pitchFamily="34" charset="0"/>
                <a:ea typeface="Calibri" panose="020F0502020204030204" pitchFamily="34" charset="0"/>
              </a:rPr>
              <a:t>αντικείμενο του έργου ΣΔΙΤ αφορά στη μελέτη, κατασκευή, χρηματοδότηση, μακροπρόθεσμη λειτουργία, τη διαχείριση εγκαταστάσεων και τη βαριά συντήρηση ενός νέου διοικητικού συγκροτήματος κτιρίων γραφείων συμπεριλαμβανομένης της ανάπτυξης ενός μεγάλου αστικού πάρκου που θα λειτουργήσει ως «πνεύμονας πρασίνου» στην ευρύτερη περιοχή του Δήμου Δάφνης – Υμηττού.</a:t>
            </a:r>
            <a:endParaRPr lang="el-GR" sz="1200" dirty="0"/>
          </a:p>
        </p:txBody>
      </p:sp>
      <p:sp>
        <p:nvSpPr>
          <p:cNvPr id="7" name="TextBox 6">
            <a:extLst>
              <a:ext uri="{FF2B5EF4-FFF2-40B4-BE49-F238E27FC236}">
                <a16:creationId xmlns:a16="http://schemas.microsoft.com/office/drawing/2014/main" id="{E9691690-8457-DDB2-7470-5BE89E086008}"/>
              </a:ext>
            </a:extLst>
          </p:cNvPr>
          <p:cNvSpPr txBox="1"/>
          <p:nvPr/>
        </p:nvSpPr>
        <p:spPr>
          <a:xfrm>
            <a:off x="8806246" y="4885253"/>
            <a:ext cx="3404325" cy="1345946"/>
          </a:xfrm>
          <a:prstGeom prst="rect">
            <a:avLst/>
          </a:prstGeom>
          <a:noFill/>
        </p:spPr>
        <p:txBody>
          <a:bodyPr wrap="square" rtlCol="0">
            <a:spAutoFit/>
          </a:bodyPr>
          <a:lstStyle/>
          <a:p>
            <a:pPr marL="171450" indent="-171450">
              <a:lnSpc>
                <a:spcPts val="2000"/>
              </a:lnSpc>
              <a:buFont typeface="Wingdings" panose="05000000000000000000" pitchFamily="2" charset="2"/>
              <a:buChar char="§"/>
            </a:pPr>
            <a:endParaRPr lang="el-GR" sz="1200" dirty="0">
              <a:latin typeface="Trebuchet MS" panose="020B0603020202020204" pitchFamily="34" charset="0"/>
            </a:endParaRPr>
          </a:p>
          <a:p>
            <a:pPr marL="171450" indent="-171450">
              <a:lnSpc>
                <a:spcPts val="2000"/>
              </a:lnSpc>
              <a:buFont typeface="Wingdings" panose="05000000000000000000" pitchFamily="2" charset="2"/>
              <a:buChar char="§"/>
            </a:pPr>
            <a:r>
              <a:rPr lang="el-GR" sz="1200" dirty="0">
                <a:latin typeface="Trebuchet MS" panose="020B0603020202020204" pitchFamily="34" charset="0"/>
              </a:rPr>
              <a:t>Το Κυβερνητικό Πάρκο προβλέπεται να φιλοξενεί 9 υπουργεία σε νέα και υφιστάμενα κτίρια καθώς και πολιτιστικές και ψυχαγωγικές εγκαταστάσεις.</a:t>
            </a:r>
          </a:p>
        </p:txBody>
      </p:sp>
      <p:pic>
        <p:nvPicPr>
          <p:cNvPr id="8" name="Εικόνα 6">
            <a:extLst>
              <a:ext uri="{FF2B5EF4-FFF2-40B4-BE49-F238E27FC236}">
                <a16:creationId xmlns:a16="http://schemas.microsoft.com/office/drawing/2014/main" id="{A29E3DD3-59C2-65C8-CA0C-07B03BCA3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 y="1080499"/>
            <a:ext cx="8753549" cy="518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Ορθογώνιο 10">
            <a:extLst>
              <a:ext uri="{FF2B5EF4-FFF2-40B4-BE49-F238E27FC236}">
                <a16:creationId xmlns:a16="http://schemas.microsoft.com/office/drawing/2014/main" id="{C1978D30-06BB-812A-A21B-B49D5D8AEFDC}"/>
              </a:ext>
            </a:extLst>
          </p:cNvPr>
          <p:cNvSpPr/>
          <p:nvPr/>
        </p:nvSpPr>
        <p:spPr>
          <a:xfrm>
            <a:off x="10403228" y="6301894"/>
            <a:ext cx="1019581" cy="348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0875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βάλ 5">
            <a:extLst>
              <a:ext uri="{FF2B5EF4-FFF2-40B4-BE49-F238E27FC236}">
                <a16:creationId xmlns:a16="http://schemas.microsoft.com/office/drawing/2014/main" id="{E6F7E915-5B23-80B5-0634-4DDCF13850F2}"/>
              </a:ext>
            </a:extLst>
          </p:cNvPr>
          <p:cNvSpPr/>
          <p:nvPr/>
        </p:nvSpPr>
        <p:spPr>
          <a:xfrm>
            <a:off x="4198782" y="1652198"/>
            <a:ext cx="3946848" cy="4236098"/>
          </a:xfrm>
          <a:prstGeom prst="ellipse">
            <a:avLst/>
          </a:prstGeom>
          <a:solidFill>
            <a:schemeClr val="bg1">
              <a:lumMod val="85000"/>
            </a:schemeClr>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a:extLst>
              <a:ext uri="{FF2B5EF4-FFF2-40B4-BE49-F238E27FC236}">
                <a16:creationId xmlns:a16="http://schemas.microsoft.com/office/drawing/2014/main" id="{EE45CF63-2623-B522-B8AA-CCB6152620C3}"/>
              </a:ext>
            </a:extLst>
          </p:cNvPr>
          <p:cNvSpPr/>
          <p:nvPr/>
        </p:nvSpPr>
        <p:spPr>
          <a:xfrm>
            <a:off x="0" y="1089673"/>
            <a:ext cx="6176865" cy="5186436"/>
          </a:xfrm>
          <a:prstGeom prst="rect">
            <a:avLst/>
          </a:prstGeom>
          <a:blipFill>
            <a:blip r:embed="rId2"/>
            <a:stretch>
              <a:fillRect l="-1165" t="-36081" r="1165" b="-2978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βάλ 2">
            <a:extLst>
              <a:ext uri="{FF2B5EF4-FFF2-40B4-BE49-F238E27FC236}">
                <a16:creationId xmlns:a16="http://schemas.microsoft.com/office/drawing/2014/main" id="{56CDDBE7-4F0E-3863-235F-211B6E5539D8}"/>
              </a:ext>
            </a:extLst>
          </p:cNvPr>
          <p:cNvSpPr/>
          <p:nvPr/>
        </p:nvSpPr>
        <p:spPr>
          <a:xfrm>
            <a:off x="4749282" y="2466177"/>
            <a:ext cx="2659224" cy="2631233"/>
          </a:xfrm>
          <a:prstGeom prst="ellipse">
            <a:avLst/>
          </a:prstGeom>
          <a:solidFill>
            <a:srgbClr val="44546A"/>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Ευθεία γραμμή σύνδεσης 6">
            <a:extLst>
              <a:ext uri="{FF2B5EF4-FFF2-40B4-BE49-F238E27FC236}">
                <a16:creationId xmlns:a16="http://schemas.microsoft.com/office/drawing/2014/main" id="{9608B62E-0BA0-B240-3F9C-32959ED96937}"/>
              </a:ext>
            </a:extLst>
          </p:cNvPr>
          <p:cNvCxnSpPr>
            <a:cxnSpLocks/>
            <a:stCxn id="3" idx="7"/>
            <a:endCxn id="6" idx="7"/>
          </p:cNvCxnSpPr>
          <p:nvPr/>
        </p:nvCxnSpPr>
        <p:spPr>
          <a:xfrm flipV="1">
            <a:off x="7019072" y="2272560"/>
            <a:ext cx="548555" cy="578952"/>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a:extLst>
              <a:ext uri="{FF2B5EF4-FFF2-40B4-BE49-F238E27FC236}">
                <a16:creationId xmlns:a16="http://schemas.microsoft.com/office/drawing/2014/main" id="{E437F32D-BBE6-35CB-C06E-A1C27122A9BA}"/>
              </a:ext>
            </a:extLst>
          </p:cNvPr>
          <p:cNvCxnSpPr>
            <a:cxnSpLocks/>
            <a:stCxn id="3" idx="6"/>
            <a:endCxn id="6" idx="6"/>
          </p:cNvCxnSpPr>
          <p:nvPr/>
        </p:nvCxnSpPr>
        <p:spPr>
          <a:xfrm flipV="1">
            <a:off x="7408506" y="3770247"/>
            <a:ext cx="737124" cy="1154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9784A4AA-2F4D-CAFD-9499-5506DB0B1094}"/>
              </a:ext>
            </a:extLst>
          </p:cNvPr>
          <p:cNvCxnSpPr>
            <a:cxnSpLocks/>
            <a:stCxn id="3" idx="5"/>
            <a:endCxn id="6" idx="5"/>
          </p:cNvCxnSpPr>
          <p:nvPr/>
        </p:nvCxnSpPr>
        <p:spPr>
          <a:xfrm>
            <a:off x="7019072" y="4712075"/>
            <a:ext cx="548555" cy="555859"/>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9BA409F-0361-ADE3-5841-937FA65A18BE}"/>
              </a:ext>
            </a:extLst>
          </p:cNvPr>
          <p:cNvSpPr txBox="1"/>
          <p:nvPr/>
        </p:nvSpPr>
        <p:spPr>
          <a:xfrm>
            <a:off x="5071188" y="3296193"/>
            <a:ext cx="2015412" cy="923330"/>
          </a:xfrm>
          <a:prstGeom prst="rect">
            <a:avLst/>
          </a:prstGeom>
          <a:noFill/>
        </p:spPr>
        <p:txBody>
          <a:bodyPr wrap="square" rtlCol="0">
            <a:spAutoFit/>
          </a:bodyPr>
          <a:lstStyle/>
          <a:p>
            <a:pPr algn="ctr"/>
            <a:r>
              <a:rPr lang="el-GR" sz="1800" dirty="0">
                <a:solidFill>
                  <a:srgbClr val="00B0F0"/>
                </a:solidFill>
                <a:effectLst>
                  <a:outerShdw blurRad="38100" dist="38100" dir="2700000" algn="tl">
                    <a:srgbClr val="C0C0C0"/>
                  </a:outerShdw>
                </a:effectLst>
                <a:latin typeface="Trebuchet MS" panose="020B0603020202020204" pitchFamily="34" charset="0"/>
              </a:rPr>
              <a:t>ΠΡΟΟΔΟΣ ΔΙΑΓΩΝΙΣΜΩΝ ΕΡΓΩΝ ΣΔΙΤ</a:t>
            </a:r>
            <a:endParaRPr lang="el-GR" dirty="0">
              <a:solidFill>
                <a:srgbClr val="00B0F0"/>
              </a:solidFill>
              <a:latin typeface="Trebuchet MS" panose="020B0603020202020204" pitchFamily="34" charset="0"/>
            </a:endParaRPr>
          </a:p>
        </p:txBody>
      </p:sp>
      <p:sp>
        <p:nvSpPr>
          <p:cNvPr id="20" name="TextBox 19">
            <a:extLst>
              <a:ext uri="{FF2B5EF4-FFF2-40B4-BE49-F238E27FC236}">
                <a16:creationId xmlns:a16="http://schemas.microsoft.com/office/drawing/2014/main" id="{57F26330-3223-8754-4BD5-B119FFB3BC1F}"/>
              </a:ext>
            </a:extLst>
          </p:cNvPr>
          <p:cNvSpPr txBox="1">
            <a:spLocks noChangeArrowheads="1"/>
          </p:cNvSpPr>
          <p:nvPr/>
        </p:nvSpPr>
        <p:spPr bwMode="auto">
          <a:xfrm>
            <a:off x="7086599" y="1246162"/>
            <a:ext cx="2486025" cy="584775"/>
          </a:xfrm>
          <a:prstGeom prst="rect">
            <a:avLst/>
          </a:prstGeom>
          <a:noFill/>
          <a:ln w="9525">
            <a:noFill/>
            <a:miter lim="800000"/>
            <a:headEnd/>
            <a:tailEnd/>
          </a:ln>
        </p:spPr>
        <p:txBody>
          <a:bodyPr wrap="square">
            <a:spAutoFit/>
          </a:bodyPr>
          <a:lstStyle/>
          <a:p>
            <a:pPr algn="ctr" defTabSz="457200"/>
            <a:r>
              <a:rPr lang="el-GR" sz="1600" b="1" dirty="0">
                <a:solidFill>
                  <a:srgbClr val="00B0F0"/>
                </a:solidFill>
                <a:latin typeface="Trebuchet MS" panose="020B0603020202020204" pitchFamily="34" charset="0"/>
                <a:cs typeface="Arial" charset="0"/>
              </a:rPr>
              <a:t>Οδικός Άξονας Θεσσαλονίκη - Έδεσσα</a:t>
            </a:r>
            <a:endParaRPr lang="en-US" sz="1600" b="1" dirty="0">
              <a:solidFill>
                <a:srgbClr val="00B0F0"/>
              </a:solidFill>
              <a:latin typeface="Trebuchet MS" panose="020B0603020202020204" pitchFamily="34" charset="0"/>
              <a:cs typeface="Arial" charset="0"/>
            </a:endParaRPr>
          </a:p>
        </p:txBody>
      </p:sp>
      <p:sp>
        <p:nvSpPr>
          <p:cNvPr id="21" name="TextBox 8">
            <a:extLst>
              <a:ext uri="{FF2B5EF4-FFF2-40B4-BE49-F238E27FC236}">
                <a16:creationId xmlns:a16="http://schemas.microsoft.com/office/drawing/2014/main" id="{150DD037-E67C-1960-99E0-533CA7B91C5E}"/>
              </a:ext>
            </a:extLst>
          </p:cNvPr>
          <p:cNvSpPr txBox="1">
            <a:spLocks noChangeArrowheads="1"/>
          </p:cNvSpPr>
          <p:nvPr/>
        </p:nvSpPr>
        <p:spPr bwMode="auto">
          <a:xfrm>
            <a:off x="8553501" y="2508204"/>
            <a:ext cx="2016919" cy="584775"/>
          </a:xfrm>
          <a:prstGeom prst="rect">
            <a:avLst/>
          </a:prstGeom>
          <a:noFill/>
          <a:ln w="9525">
            <a:noFill/>
            <a:miter lim="800000"/>
            <a:headEnd/>
            <a:tailEnd/>
          </a:ln>
        </p:spPr>
        <p:txBody>
          <a:bodyPr wrap="square">
            <a:spAutoFit/>
          </a:bodyPr>
          <a:lstStyle>
            <a:defPPr>
              <a:defRPr lang="el-GR"/>
            </a:defPPr>
            <a:lvl1pPr algn="ctr" defTabSz="457200">
              <a:defRPr sz="1600" b="1">
                <a:solidFill>
                  <a:srgbClr val="002060"/>
                </a:solidFill>
                <a:effectLst>
                  <a:outerShdw blurRad="38100" dist="38100" dir="2700000" algn="tl">
                    <a:srgbClr val="000000">
                      <a:alpha val="43137"/>
                    </a:srgbClr>
                  </a:outerShdw>
                </a:effectLst>
                <a:cs typeface="Arial" charset="0"/>
              </a:defRPr>
            </a:lvl1pPr>
          </a:lstStyle>
          <a:p>
            <a:r>
              <a:rPr lang="el-GR" dirty="0">
                <a:solidFill>
                  <a:srgbClr val="00B0F0"/>
                </a:solidFill>
                <a:effectLst/>
                <a:latin typeface="Trebuchet MS" panose="020B0603020202020204" pitchFamily="34" charset="0"/>
              </a:rPr>
              <a:t>Οδικός Άξονας Δράμα – Αμφίπολη</a:t>
            </a:r>
            <a:endParaRPr lang="en-US" dirty="0">
              <a:solidFill>
                <a:srgbClr val="00B0F0"/>
              </a:solidFill>
              <a:effectLst/>
              <a:latin typeface="Trebuchet MS" panose="020B0603020202020204" pitchFamily="34" charset="0"/>
            </a:endParaRPr>
          </a:p>
        </p:txBody>
      </p:sp>
      <p:sp>
        <p:nvSpPr>
          <p:cNvPr id="22" name="TextBox 8">
            <a:extLst>
              <a:ext uri="{FF2B5EF4-FFF2-40B4-BE49-F238E27FC236}">
                <a16:creationId xmlns:a16="http://schemas.microsoft.com/office/drawing/2014/main" id="{F20A9618-54C5-9583-08A6-CFFEA2AD0E67}"/>
              </a:ext>
            </a:extLst>
          </p:cNvPr>
          <p:cNvSpPr txBox="1">
            <a:spLocks noChangeArrowheads="1"/>
          </p:cNvSpPr>
          <p:nvPr/>
        </p:nvSpPr>
        <p:spPr bwMode="auto">
          <a:xfrm>
            <a:off x="8409834" y="4155176"/>
            <a:ext cx="2160587" cy="584775"/>
          </a:xfrm>
          <a:prstGeom prst="rect">
            <a:avLst/>
          </a:prstGeom>
          <a:noFill/>
          <a:ln w="9525">
            <a:noFill/>
            <a:miter lim="800000"/>
            <a:headEnd/>
            <a:tailEnd/>
          </a:ln>
        </p:spPr>
        <p:txBody>
          <a:bodyPr>
            <a:spAutoFit/>
          </a:bodyPr>
          <a:lstStyle>
            <a:defPPr>
              <a:defRPr lang="el-GR"/>
            </a:defPPr>
            <a:lvl1pPr algn="ctr" defTabSz="457200">
              <a:defRPr sz="1600" b="1">
                <a:solidFill>
                  <a:srgbClr val="002060"/>
                </a:solidFill>
                <a:effectLst>
                  <a:outerShdw blurRad="38100" dist="38100" dir="2700000" algn="tl">
                    <a:srgbClr val="000000">
                      <a:alpha val="43137"/>
                    </a:srgbClr>
                  </a:outerShdw>
                </a:effectLst>
                <a:cs typeface="Arial" charset="0"/>
              </a:defRPr>
            </a:lvl1pPr>
          </a:lstStyle>
          <a:p>
            <a:r>
              <a:rPr lang="el-GR" dirty="0">
                <a:solidFill>
                  <a:srgbClr val="00B0F0"/>
                </a:solidFill>
                <a:effectLst/>
                <a:latin typeface="Trebuchet MS" panose="020B0603020202020204" pitchFamily="34" charset="0"/>
              </a:rPr>
              <a:t>Σχολικές Υποδομές Δήμου Κοζάνης</a:t>
            </a:r>
            <a:endParaRPr lang="en-US" dirty="0">
              <a:solidFill>
                <a:srgbClr val="00B0F0"/>
              </a:solidFill>
              <a:effectLst/>
              <a:latin typeface="Trebuchet MS" panose="020B0603020202020204" pitchFamily="34" charset="0"/>
            </a:endParaRPr>
          </a:p>
        </p:txBody>
      </p:sp>
      <p:sp>
        <p:nvSpPr>
          <p:cNvPr id="23" name="TextBox 8">
            <a:extLst>
              <a:ext uri="{FF2B5EF4-FFF2-40B4-BE49-F238E27FC236}">
                <a16:creationId xmlns:a16="http://schemas.microsoft.com/office/drawing/2014/main" id="{CFCE2E01-9100-189E-5EC3-EADF1A48E2A8}"/>
              </a:ext>
            </a:extLst>
          </p:cNvPr>
          <p:cNvSpPr txBox="1">
            <a:spLocks noChangeArrowheads="1"/>
          </p:cNvSpPr>
          <p:nvPr/>
        </p:nvSpPr>
        <p:spPr bwMode="auto">
          <a:xfrm>
            <a:off x="7218110" y="5676130"/>
            <a:ext cx="2948355" cy="584775"/>
          </a:xfrm>
          <a:prstGeom prst="rect">
            <a:avLst/>
          </a:prstGeom>
          <a:noFill/>
          <a:ln w="9525">
            <a:noFill/>
            <a:miter lim="800000"/>
            <a:headEnd/>
            <a:tailEnd/>
          </a:ln>
        </p:spPr>
        <p:txBody>
          <a:bodyPr wrap="square">
            <a:spAutoFit/>
          </a:bodyPr>
          <a:lstStyle>
            <a:defPPr>
              <a:defRPr lang="el-GR"/>
            </a:defPPr>
            <a:lvl1pPr algn="ctr" defTabSz="457200">
              <a:defRPr sz="1600" b="1">
                <a:solidFill>
                  <a:srgbClr val="002060"/>
                </a:solidFill>
                <a:effectLst>
                  <a:outerShdw blurRad="38100" dist="38100" dir="2700000" algn="tl">
                    <a:srgbClr val="000000">
                      <a:alpha val="43137"/>
                    </a:srgbClr>
                  </a:outerShdw>
                </a:effectLst>
                <a:cs typeface="Arial" charset="0"/>
              </a:defRPr>
            </a:lvl1pPr>
          </a:lstStyle>
          <a:p>
            <a:r>
              <a:rPr lang="el-GR" dirty="0">
                <a:solidFill>
                  <a:srgbClr val="00B0F0"/>
                </a:solidFill>
                <a:effectLst/>
                <a:latin typeface="Trebuchet MS" panose="020B0603020202020204" pitchFamily="34" charset="0"/>
              </a:rPr>
              <a:t>Φοιτητικές Εστίες Δημοκριτείου Πανεπιστημίου</a:t>
            </a:r>
            <a:endParaRPr lang="en-US" dirty="0">
              <a:solidFill>
                <a:srgbClr val="00B0F0"/>
              </a:solidFill>
              <a:effectLst/>
              <a:latin typeface="Trebuchet MS" panose="020B0603020202020204" pitchFamily="34" charset="0"/>
            </a:endParaRPr>
          </a:p>
        </p:txBody>
      </p:sp>
      <p:sp>
        <p:nvSpPr>
          <p:cNvPr id="5" name="TextBox 4">
            <a:extLst>
              <a:ext uri="{FF2B5EF4-FFF2-40B4-BE49-F238E27FC236}">
                <a16:creationId xmlns:a16="http://schemas.microsoft.com/office/drawing/2014/main" id="{2397B95D-771D-642E-0684-0424D61078EC}"/>
              </a:ext>
            </a:extLst>
          </p:cNvPr>
          <p:cNvSpPr txBox="1"/>
          <p:nvPr/>
        </p:nvSpPr>
        <p:spPr>
          <a:xfrm>
            <a:off x="174568" y="251091"/>
            <a:ext cx="6101542" cy="461665"/>
          </a:xfrm>
          <a:prstGeom prst="rect">
            <a:avLst/>
          </a:prstGeom>
          <a:noFill/>
        </p:spPr>
        <p:txBody>
          <a:bodyPr wrap="square">
            <a:spAutoFit/>
          </a:bodyPr>
          <a:lstStyle/>
          <a:p>
            <a:r>
              <a:rPr lang="el-GR" sz="2400" b="1" dirty="0">
                <a:solidFill>
                  <a:schemeClr val="bg1"/>
                </a:solidFill>
                <a:latin typeface="Trebuchet MS" panose="020B0603020202020204" pitchFamily="34" charset="0"/>
                <a:ea typeface="+mj-ea"/>
                <a:cs typeface="+mj-cs"/>
              </a:rPr>
              <a:t>Έργα ΣΔΙΤ σε εξέλιξη</a:t>
            </a:r>
          </a:p>
        </p:txBody>
      </p:sp>
      <p:sp>
        <p:nvSpPr>
          <p:cNvPr id="10" name="Ορθογώνιο 9">
            <a:extLst>
              <a:ext uri="{FF2B5EF4-FFF2-40B4-BE49-F238E27FC236}">
                <a16:creationId xmlns:a16="http://schemas.microsoft.com/office/drawing/2014/main" id="{6E748A0F-83AC-71C3-6F26-13C6BB2BCB70}"/>
              </a:ext>
            </a:extLst>
          </p:cNvPr>
          <p:cNvSpPr/>
          <p:nvPr/>
        </p:nvSpPr>
        <p:spPr>
          <a:xfrm>
            <a:off x="10312452" y="6276109"/>
            <a:ext cx="1275215" cy="472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Θέση αριθμού διαφάνειας 1"/>
          <p:cNvSpPr txBox="1">
            <a:spLocks/>
          </p:cNvSpPr>
          <p:nvPr/>
        </p:nvSpPr>
        <p:spPr>
          <a:xfrm>
            <a:off x="9136809" y="6274849"/>
            <a:ext cx="27432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705D503-D1B6-4A67-8FF5-CE1B15326FC5}" type="slidenum">
              <a:rPr lang="en-US" sz="1200" smtClean="0">
                <a:solidFill>
                  <a:prstClr val="black">
                    <a:tint val="75000"/>
                  </a:prstClr>
                </a:solidFill>
                <a:latin typeface="Trebuchet MS" panose="020B0603020202020204" pitchFamily="34" charset="0"/>
              </a:rPr>
              <a:pPr algn="r">
                <a:defRPr/>
              </a:pPr>
              <a:t>14</a:t>
            </a:fld>
            <a:endParaRPr lang="en-US" sz="1100" dirty="0">
              <a:solidFill>
                <a:prstClr val="black">
                  <a:tint val="75000"/>
                </a:prstClr>
              </a:solidFill>
              <a:latin typeface="Trebuchet MS" panose="020B0603020202020204" pitchFamily="34" charset="0"/>
            </a:endParaRPr>
          </a:p>
        </p:txBody>
      </p:sp>
    </p:spTree>
    <p:extLst>
      <p:ext uri="{BB962C8B-B14F-4D97-AF65-F5344CB8AC3E}">
        <p14:creationId xmlns:p14="http://schemas.microsoft.com/office/powerpoint/2010/main" val="147003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B9090E8C-EF6E-2ACC-274E-810A734A1F00}"/>
              </a:ext>
            </a:extLst>
          </p:cNvPr>
          <p:cNvSpPr>
            <a:spLocks noGrp="1"/>
          </p:cNvSpPr>
          <p:nvPr>
            <p:ph type="body" sz="quarter" idx="10"/>
          </p:nvPr>
        </p:nvSpPr>
        <p:spPr>
          <a:xfrm>
            <a:off x="3933825" y="3830817"/>
            <a:ext cx="4640159" cy="1189037"/>
          </a:xfrm>
        </p:spPr>
        <p:txBody>
          <a:bodyPr>
            <a:normAutofit/>
          </a:bodyPr>
          <a:lstStyle/>
          <a:p>
            <a:r>
              <a:rPr lang="en-US" dirty="0"/>
              <a:t> </a:t>
            </a:r>
            <a:r>
              <a:rPr lang="el-GR" sz="2400" dirty="0"/>
              <a:t>Ελληνική Αναπτυξιακή Τράπεζα</a:t>
            </a:r>
            <a:endParaRPr lang="en-US" sz="2400" dirty="0"/>
          </a:p>
          <a:p>
            <a:r>
              <a:rPr lang="el-GR" sz="2400" dirty="0"/>
              <a:t>(ΕΑΤ)</a:t>
            </a:r>
            <a:endParaRPr lang="en-US" sz="2400" dirty="0"/>
          </a:p>
        </p:txBody>
      </p:sp>
    </p:spTree>
    <p:extLst>
      <p:ext uri="{BB962C8B-B14F-4D97-AF65-F5344CB8AC3E}">
        <p14:creationId xmlns:p14="http://schemas.microsoft.com/office/powerpoint/2010/main" val="1038608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a:t>Προγράμματα </a:t>
            </a:r>
            <a:r>
              <a:rPr lang="en-US" sz="2400" dirty="0"/>
              <a:t>Q2 </a:t>
            </a:r>
            <a:r>
              <a:rPr lang="el-GR" sz="2400" dirty="0"/>
              <a:t>202</a:t>
            </a:r>
            <a:r>
              <a:rPr lang="en-US" sz="2400" dirty="0"/>
              <a:t>4</a:t>
            </a:r>
            <a:endParaRPr lang="el-GR" sz="2400" dirty="0"/>
          </a:p>
        </p:txBody>
      </p:sp>
      <p:sp>
        <p:nvSpPr>
          <p:cNvPr id="4" name="Slide Number Placeholder 3"/>
          <p:cNvSpPr>
            <a:spLocks noGrp="1"/>
          </p:cNvSpPr>
          <p:nvPr>
            <p:ph type="sldNum" sz="quarter" idx="12"/>
          </p:nvPr>
        </p:nvSpPr>
        <p:spPr/>
        <p:txBody>
          <a:bodyPr/>
          <a:lstStyle/>
          <a:p>
            <a:fld id="{3705D503-D1B6-4A67-8FF5-CE1B15326FC5}" type="slidenum">
              <a:rPr lang="en-US" sz="1200"/>
              <a:t>16</a:t>
            </a:fld>
            <a:endParaRPr lang="en-US" sz="1200" dirty="0"/>
          </a:p>
        </p:txBody>
      </p:sp>
      <p:sp>
        <p:nvSpPr>
          <p:cNvPr id="15" name="Ορθογώνιο 14">
            <a:extLst>
              <a:ext uri="{FF2B5EF4-FFF2-40B4-BE49-F238E27FC236}">
                <a16:creationId xmlns:a16="http://schemas.microsoft.com/office/drawing/2014/main" id="{53859690-9215-B552-8794-98BB3C8DD9D2}"/>
              </a:ext>
            </a:extLst>
          </p:cNvPr>
          <p:cNvSpPr/>
          <p:nvPr/>
        </p:nvSpPr>
        <p:spPr>
          <a:xfrm>
            <a:off x="10541342" y="6322459"/>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2700"/>
          </a:p>
        </p:txBody>
      </p:sp>
      <p:graphicFrame>
        <p:nvGraphicFramePr>
          <p:cNvPr id="17" name="Πίνακας 16">
            <a:extLst>
              <a:ext uri="{FF2B5EF4-FFF2-40B4-BE49-F238E27FC236}">
                <a16:creationId xmlns:a16="http://schemas.microsoft.com/office/drawing/2014/main" id="{81C0B89A-8155-ABE6-C450-B72142443A6B}"/>
              </a:ext>
            </a:extLst>
          </p:cNvPr>
          <p:cNvGraphicFramePr>
            <a:graphicFrameLocks noGrp="1"/>
          </p:cNvGraphicFramePr>
          <p:nvPr>
            <p:extLst>
              <p:ext uri="{D42A27DB-BD31-4B8C-83A1-F6EECF244321}">
                <p14:modId xmlns:p14="http://schemas.microsoft.com/office/powerpoint/2010/main" val="3494540037"/>
              </p:ext>
            </p:extLst>
          </p:nvPr>
        </p:nvGraphicFramePr>
        <p:xfrm>
          <a:off x="672006" y="1200150"/>
          <a:ext cx="10847988" cy="4897646"/>
        </p:xfrm>
        <a:graphic>
          <a:graphicData uri="http://schemas.openxmlformats.org/drawingml/2006/table">
            <a:tbl>
              <a:tblPr>
                <a:tableStyleId>{BC89EF96-8CEA-46FF-86C4-4CE0E7609802}</a:tableStyleId>
              </a:tblPr>
              <a:tblGrid>
                <a:gridCol w="7624269">
                  <a:extLst>
                    <a:ext uri="{9D8B030D-6E8A-4147-A177-3AD203B41FA5}">
                      <a16:colId xmlns:a16="http://schemas.microsoft.com/office/drawing/2014/main" val="1749230523"/>
                    </a:ext>
                  </a:extLst>
                </a:gridCol>
                <a:gridCol w="3223719">
                  <a:extLst>
                    <a:ext uri="{9D8B030D-6E8A-4147-A177-3AD203B41FA5}">
                      <a16:colId xmlns:a16="http://schemas.microsoft.com/office/drawing/2014/main" val="3988827893"/>
                    </a:ext>
                  </a:extLst>
                </a:gridCol>
              </a:tblGrid>
              <a:tr h="674132">
                <a:tc>
                  <a:txBody>
                    <a:bodyPr/>
                    <a:lstStyle/>
                    <a:p>
                      <a:pPr marL="0" algn="ctr" defTabSz="914400" rtl="0" eaLnBrk="1" fontAlgn="ctr" latinLnBrk="0" hangingPunct="1"/>
                      <a:r>
                        <a:rPr lang="el-GR" sz="1800" b="1" u="none" strike="noStrike" cap="none" spc="0" dirty="0">
                          <a:ln w="0"/>
                          <a:solidFill>
                            <a:srgbClr val="002060"/>
                          </a:solidFill>
                          <a:effectLst/>
                          <a:latin typeface="Trebuchet MS" panose="020B0603020202020204" pitchFamily="34" charset="0"/>
                        </a:rPr>
                        <a:t>Προγράμματα για την αντιμετώπιση των προκλήσεων των </a:t>
                      </a:r>
                      <a:r>
                        <a:rPr lang="el-GR" sz="1800" b="1" u="none" strike="noStrike" cap="none" spc="0" dirty="0" err="1">
                          <a:ln w="0"/>
                          <a:solidFill>
                            <a:srgbClr val="002060"/>
                          </a:solidFill>
                          <a:effectLst/>
                          <a:latin typeface="Trebuchet MS" panose="020B0603020202020204" pitchFamily="34" charset="0"/>
                        </a:rPr>
                        <a:t>ΜμΕ</a:t>
                      </a:r>
                      <a:r>
                        <a:rPr lang="el-GR" sz="1800" b="1" u="none" strike="noStrike" cap="none" spc="0" dirty="0">
                          <a:ln w="0"/>
                          <a:solidFill>
                            <a:srgbClr val="002060"/>
                          </a:solidFill>
                          <a:effectLst/>
                          <a:latin typeface="Trebuchet MS" panose="020B0603020202020204" pitchFamily="34" charset="0"/>
                        </a:rPr>
                        <a:t> </a:t>
                      </a:r>
                      <a:endParaRPr lang="en-US" sz="1800" b="1" u="none" strike="noStrike" cap="none" spc="0" dirty="0">
                        <a:ln w="0"/>
                        <a:solidFill>
                          <a:srgbClr val="002060"/>
                        </a:solidFill>
                        <a:effectLst/>
                        <a:latin typeface="Trebuchet MS" panose="020B0603020202020204" pitchFamily="34" charset="0"/>
                      </a:endParaRPr>
                    </a:p>
                    <a:p>
                      <a:pPr marL="0" algn="ctr" defTabSz="914400" rtl="0" eaLnBrk="1" fontAlgn="ctr" latinLnBrk="0" hangingPunct="1"/>
                      <a:r>
                        <a:rPr lang="el-GR" sz="1800" b="1" u="none" strike="noStrike" cap="none" spc="0" dirty="0">
                          <a:ln w="0"/>
                          <a:solidFill>
                            <a:srgbClr val="002060"/>
                          </a:solidFill>
                          <a:effectLst/>
                          <a:latin typeface="Trebuchet MS" panose="020B0603020202020204" pitchFamily="34" charset="0"/>
                        </a:rPr>
                        <a:t>και των ιδιωτών</a:t>
                      </a:r>
                      <a:endParaRPr lang="el-GR" sz="1800" b="1" i="0" u="none" strike="noStrike" kern="1200" cap="none" spc="0" dirty="0">
                        <a:ln w="0"/>
                        <a:solidFill>
                          <a:srgbClr val="002060"/>
                        </a:solidFill>
                        <a:effectLst/>
                        <a:latin typeface="Trebuchet MS" panose="020B0603020202020204" pitchFamily="34" charset="0"/>
                        <a:ea typeface="+mn-ea"/>
                        <a:cs typeface="+mn-cs"/>
                      </a:endParaRPr>
                    </a:p>
                  </a:txBody>
                  <a:tcPr marL="6350" marR="6350" marT="6350" marB="0" anchor="ctr">
                    <a:solidFill>
                      <a:schemeClr val="accent1">
                        <a:lumMod val="20000"/>
                        <a:lumOff val="80000"/>
                      </a:schemeClr>
                    </a:solidFill>
                  </a:tcPr>
                </a:tc>
                <a:tc>
                  <a:txBody>
                    <a:bodyPr/>
                    <a:lstStyle/>
                    <a:p>
                      <a:pPr algn="ctr" fontAlgn="ctr"/>
                      <a:r>
                        <a:rPr lang="el-GR" sz="1800" b="1" u="none" strike="noStrike" cap="none" spc="0" dirty="0">
                          <a:ln w="0"/>
                          <a:solidFill>
                            <a:srgbClr val="002060"/>
                          </a:solidFill>
                          <a:effectLst/>
                          <a:latin typeface="Trebuchet MS" panose="020B0603020202020204" pitchFamily="34" charset="0"/>
                        </a:rPr>
                        <a:t>Π/Υ Δανείων</a:t>
                      </a:r>
                      <a:r>
                        <a:rPr lang="en-US" sz="1800" b="1" u="none" strike="noStrike" cap="none" spc="0" dirty="0">
                          <a:ln w="0"/>
                          <a:solidFill>
                            <a:srgbClr val="002060"/>
                          </a:solidFill>
                          <a:effectLst/>
                          <a:latin typeface="Trebuchet MS" panose="020B0603020202020204" pitchFamily="34" charset="0"/>
                        </a:rPr>
                        <a:t> (</a:t>
                      </a:r>
                      <a:r>
                        <a:rPr lang="en-US" sz="1800" b="1" u="none" strike="noStrike" cap="none" spc="0" dirty="0">
                          <a:ln w="0"/>
                          <a:solidFill>
                            <a:srgbClr val="002060"/>
                          </a:solidFill>
                          <a:effectLst/>
                          <a:latin typeface="Calibri" panose="020F0502020204030204" pitchFamily="34" charset="0"/>
                          <a:cs typeface="Calibri" panose="020F0502020204030204" pitchFamily="34" charset="0"/>
                        </a:rPr>
                        <a:t>€)</a:t>
                      </a:r>
                      <a:endParaRPr lang="el-GR" sz="1800" b="1" u="none" strike="noStrike" cap="none" spc="0" dirty="0">
                        <a:ln w="0"/>
                        <a:solidFill>
                          <a:srgbClr val="002060"/>
                        </a:solidFill>
                        <a:effectLst/>
                        <a:latin typeface="Trebuchet MS" panose="020B060302020202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492729600"/>
                  </a:ext>
                </a:extLst>
              </a:tr>
              <a:tr h="406044">
                <a:tc>
                  <a:txBody>
                    <a:bodyPr/>
                    <a:lstStyle/>
                    <a:p>
                      <a:pPr algn="ctr" fontAlgn="b"/>
                      <a:r>
                        <a:rPr lang="el-GR" sz="1600" b="1" u="none" strike="noStrike" cap="none" spc="0" dirty="0">
                          <a:ln w="0"/>
                          <a:solidFill>
                            <a:srgbClr val="002060"/>
                          </a:solidFill>
                          <a:effectLst/>
                          <a:latin typeface="Trebuchet MS" panose="020B0603020202020204" pitchFamily="34" charset="0"/>
                        </a:rPr>
                        <a:t>Ταμείο Επιχειρηματικότητας ΙΙΙ – Ταμείο Εγγυήσεων</a:t>
                      </a:r>
                      <a:endParaRPr lang="el-GR" sz="1600" b="1" i="0" u="none" strike="noStrike" cap="none" spc="0" dirty="0">
                        <a:ln w="0"/>
                        <a:solidFill>
                          <a:srgbClr val="002060"/>
                        </a:solidFill>
                        <a:effectLst/>
                        <a:latin typeface="Trebuchet MS" panose="020B0603020202020204" pitchFamily="34" charset="0"/>
                      </a:endParaRPr>
                    </a:p>
                  </a:txBody>
                  <a:tcPr marL="6350" marR="6350" marT="6350" marB="0" anchor="ctr"/>
                </a:tc>
                <a:tc>
                  <a:txBody>
                    <a:bodyPr/>
                    <a:lstStyle/>
                    <a:p>
                      <a:pPr algn="ctr" fontAlgn="b"/>
                      <a:r>
                        <a:rPr lang="el-GR" sz="2000" b="1" u="none" strike="noStrike" cap="none" spc="0" dirty="0">
                          <a:ln w="0"/>
                          <a:solidFill>
                            <a:srgbClr val="00B0F0"/>
                          </a:solidFill>
                          <a:effectLst/>
                          <a:latin typeface="Trebuchet MS" panose="020B0603020202020204" pitchFamily="34" charset="0"/>
                        </a:rPr>
                        <a:t>1,79 δισ.</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1276908001"/>
                  </a:ext>
                </a:extLst>
              </a:tr>
              <a:tr h="42761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l-GR" sz="1600" b="1" u="none" strike="noStrike" cap="none" spc="0" dirty="0">
                          <a:ln w="0"/>
                          <a:solidFill>
                            <a:srgbClr val="002060"/>
                          </a:solidFill>
                          <a:effectLst/>
                          <a:latin typeface="Trebuchet MS" panose="020B0603020202020204" pitchFamily="34" charset="0"/>
                        </a:rPr>
                        <a:t>Ταμείο Επιχειρηματικότητας ΙΙΙ – Ταμείο Δανείων</a:t>
                      </a:r>
                      <a:endParaRPr lang="el-GR" sz="1600" b="1" i="0" u="none" strike="noStrike" cap="none" spc="0" dirty="0">
                        <a:ln w="0"/>
                        <a:solidFill>
                          <a:srgbClr val="002060"/>
                        </a:solidFill>
                        <a:effectLst/>
                        <a:latin typeface="Trebuchet MS" panose="020B0603020202020204" pitchFamily="34" charset="0"/>
                      </a:endParaRPr>
                    </a:p>
                  </a:txBody>
                  <a:tcPr marL="6350" marR="6350" marT="6350" marB="0" anchor="ctr"/>
                </a:tc>
                <a:tc>
                  <a:txBody>
                    <a:bodyPr/>
                    <a:lstStyle/>
                    <a:p>
                      <a:pPr algn="ctr" fontAlgn="b"/>
                      <a:r>
                        <a:rPr lang="el-GR" sz="2000" b="1" i="0" u="none" strike="noStrike" cap="none" spc="0" dirty="0">
                          <a:ln w="0"/>
                          <a:solidFill>
                            <a:srgbClr val="00B0F0"/>
                          </a:solidFill>
                          <a:effectLst/>
                          <a:latin typeface="Trebuchet MS" panose="020B0603020202020204" pitchFamily="34" charset="0"/>
                        </a:rPr>
                        <a:t>460 εκ.</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3501451722"/>
                  </a:ext>
                </a:extLst>
              </a:tr>
              <a:tr h="40309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l-GR" sz="1600" b="1" u="none" strike="noStrike" cap="none" spc="0" dirty="0">
                          <a:ln w="0"/>
                          <a:solidFill>
                            <a:srgbClr val="002060"/>
                          </a:solidFill>
                          <a:effectLst/>
                          <a:latin typeface="Trebuchet MS" panose="020B0603020202020204" pitchFamily="34" charset="0"/>
                        </a:rPr>
                        <a:t>Ταμείο Μικρών Δανείων Αγροτικής Επιχειρηματικότητας</a:t>
                      </a:r>
                      <a:endParaRPr lang="el-GR" sz="1600" b="1" i="0" u="none" strike="noStrike" cap="none" spc="0" dirty="0">
                        <a:ln w="0"/>
                        <a:solidFill>
                          <a:srgbClr val="002060"/>
                        </a:solidFill>
                        <a:effectLst/>
                        <a:latin typeface="Trebuchet MS" panose="020B0603020202020204" pitchFamily="34" charset="0"/>
                      </a:endParaRPr>
                    </a:p>
                  </a:txBody>
                  <a:tcPr marL="6350" marR="6350" marT="6350" marB="0" anchor="ctr"/>
                </a:tc>
                <a:tc>
                  <a:txBody>
                    <a:bodyPr/>
                    <a:lstStyle/>
                    <a:p>
                      <a:pPr algn="ctr" fontAlgn="b"/>
                      <a:r>
                        <a:rPr lang="el-GR" sz="2000" b="1" i="0" u="none" strike="noStrike" cap="none" spc="0" dirty="0">
                          <a:ln w="0"/>
                          <a:solidFill>
                            <a:srgbClr val="00B0F0"/>
                          </a:solidFill>
                          <a:effectLst/>
                          <a:latin typeface="Trebuchet MS" panose="020B0603020202020204" pitchFamily="34" charset="0"/>
                        </a:rPr>
                        <a:t>107 εκ.</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2798818951"/>
                  </a:ext>
                </a:extLst>
              </a:tr>
              <a:tr h="376942">
                <a:tc>
                  <a:txBody>
                    <a:bodyPr/>
                    <a:lstStyle/>
                    <a:p>
                      <a:pPr algn="ctr" fontAlgn="b"/>
                      <a:r>
                        <a:rPr lang="el-GR" sz="1600" b="1" u="none" strike="noStrike" cap="none" spc="0" dirty="0">
                          <a:ln w="0"/>
                          <a:solidFill>
                            <a:srgbClr val="002060"/>
                          </a:solidFill>
                          <a:effectLst/>
                          <a:latin typeface="Trebuchet MS" panose="020B0603020202020204" pitchFamily="34" charset="0"/>
                        </a:rPr>
                        <a:t>Πρόγραμμα «Σπίτι μου» της Δ.ΥΠ.Α</a:t>
                      </a:r>
                      <a:endParaRPr lang="el-GR" sz="1600" b="1" i="0" u="none" strike="noStrike" cap="none" spc="0" dirty="0">
                        <a:ln w="0"/>
                        <a:solidFill>
                          <a:srgbClr val="FF0000"/>
                        </a:solidFill>
                        <a:effectLst/>
                        <a:latin typeface="Trebuchet MS" panose="020B0603020202020204" pitchFamily="34" charset="0"/>
                      </a:endParaRPr>
                    </a:p>
                  </a:txBody>
                  <a:tcPr marL="6350" marR="6350" marT="6350" marB="0" anchor="ctr"/>
                </a:tc>
                <a:tc>
                  <a:txBody>
                    <a:bodyPr/>
                    <a:lstStyle/>
                    <a:p>
                      <a:pPr algn="ctr" fontAlgn="b"/>
                      <a:r>
                        <a:rPr lang="el-GR" sz="2000" b="1" u="none" strike="noStrike" cap="none" spc="0" dirty="0">
                          <a:ln w="0"/>
                          <a:solidFill>
                            <a:srgbClr val="00B0F0"/>
                          </a:solidFill>
                          <a:effectLst/>
                          <a:latin typeface="Trebuchet MS" panose="020B0603020202020204" pitchFamily="34" charset="0"/>
                        </a:rPr>
                        <a:t>1 δισ.</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1420010136"/>
                  </a:ext>
                </a:extLst>
              </a:tr>
              <a:tr h="955170">
                <a:tc>
                  <a:txBody>
                    <a:bodyPr/>
                    <a:lstStyle/>
                    <a:p>
                      <a:pPr algn="ctr" fontAlgn="b"/>
                      <a:r>
                        <a:rPr lang="en-US" sz="1600" b="1" i="0" u="none" strike="noStrike" cap="none" spc="0" dirty="0">
                          <a:ln w="0"/>
                          <a:solidFill>
                            <a:srgbClr val="002060"/>
                          </a:solidFill>
                          <a:effectLst/>
                          <a:latin typeface="Trebuchet MS" panose="020B0603020202020204" pitchFamily="34" charset="0"/>
                        </a:rPr>
                        <a:t>Business Growth Fund</a:t>
                      </a:r>
                    </a:p>
                    <a:p>
                      <a:pPr marL="2571750" lvl="5" indent="-285750" algn="l" fontAlgn="b">
                        <a:buFont typeface="Wingdings" panose="05000000000000000000" pitchFamily="2" charset="2"/>
                        <a:buChar char="ü"/>
                      </a:pPr>
                      <a:r>
                        <a:rPr lang="el-GR" sz="1600" b="0" i="0" u="none" strike="noStrike" cap="none" spc="0" dirty="0">
                          <a:ln w="0"/>
                          <a:solidFill>
                            <a:srgbClr val="002060"/>
                          </a:solidFill>
                          <a:effectLst/>
                          <a:latin typeface="Trebuchet MS" panose="020B0603020202020204" pitchFamily="34" charset="0"/>
                        </a:rPr>
                        <a:t>Δάνεια Ρευστότητας Επιχειρήσεων</a:t>
                      </a:r>
                    </a:p>
                    <a:p>
                      <a:pPr marL="2571750" lvl="5" indent="-285750" algn="l" fontAlgn="b">
                        <a:buFont typeface="Wingdings" panose="05000000000000000000" pitchFamily="2" charset="2"/>
                        <a:buChar char="ü"/>
                      </a:pPr>
                      <a:r>
                        <a:rPr lang="el-GR" sz="1600" b="0" i="0" u="none" strike="noStrike" cap="none" spc="0" dirty="0">
                          <a:ln w="0"/>
                          <a:solidFill>
                            <a:srgbClr val="002060"/>
                          </a:solidFill>
                          <a:effectLst/>
                          <a:latin typeface="Trebuchet MS" panose="020B0603020202020204" pitchFamily="34" charset="0"/>
                        </a:rPr>
                        <a:t>Πράσινα Συγχρηματοδοτούμενα Δάνεια</a:t>
                      </a:r>
                    </a:p>
                    <a:p>
                      <a:pPr marL="2571750" lvl="5" indent="-285750" algn="l" fontAlgn="b">
                        <a:buFont typeface="Wingdings" panose="05000000000000000000" pitchFamily="2" charset="2"/>
                        <a:buChar char="ü"/>
                      </a:pPr>
                      <a:r>
                        <a:rPr lang="el-GR" sz="1600" b="0" i="0" u="none" strike="noStrike" cap="none" spc="0" dirty="0">
                          <a:ln w="0"/>
                          <a:solidFill>
                            <a:srgbClr val="002060"/>
                          </a:solidFill>
                          <a:effectLst/>
                          <a:latin typeface="Trebuchet MS" panose="020B0603020202020204" pitchFamily="34" charset="0"/>
                        </a:rPr>
                        <a:t>Δάνεια Ψηφιακής Αναβάθμισης</a:t>
                      </a:r>
                    </a:p>
                  </a:txBody>
                  <a:tcPr marL="6350" marR="6350" marT="6350" marB="0" anchor="ctr"/>
                </a:tc>
                <a:tc>
                  <a:txBody>
                    <a:bodyPr/>
                    <a:lstStyle/>
                    <a:p>
                      <a:pPr algn="ctr" fontAlgn="b"/>
                      <a:r>
                        <a:rPr lang="el-GR" sz="2000" b="1" i="0" u="none" strike="noStrike" cap="none" spc="0" dirty="0">
                          <a:ln w="0"/>
                          <a:solidFill>
                            <a:srgbClr val="00B0F0"/>
                          </a:solidFill>
                          <a:effectLst/>
                          <a:latin typeface="Trebuchet MS" panose="020B0603020202020204" pitchFamily="34" charset="0"/>
                        </a:rPr>
                        <a:t>1,3 δισ.</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2778478420"/>
                  </a:ext>
                </a:extLst>
              </a:tr>
              <a:tr h="356802">
                <a:tc>
                  <a:txBody>
                    <a:bodyPr/>
                    <a:lstStyle/>
                    <a:p>
                      <a:pPr algn="ctr" fontAlgn="b"/>
                      <a:r>
                        <a:rPr lang="el-GR" sz="1600" b="1" u="none" strike="noStrike" cap="none" spc="0" dirty="0">
                          <a:ln w="0"/>
                          <a:solidFill>
                            <a:srgbClr val="002060"/>
                          </a:solidFill>
                          <a:effectLst/>
                          <a:latin typeface="Trebuchet MS" panose="020B0603020202020204" pitchFamily="34" charset="0"/>
                        </a:rPr>
                        <a:t>Ταμείο Εγγυοδοσίας Καινοτομίας</a:t>
                      </a:r>
                      <a:endParaRPr lang="el-GR" sz="1600" b="1" i="0" u="none" strike="noStrike" cap="none" spc="0" dirty="0">
                        <a:ln w="0"/>
                        <a:solidFill>
                          <a:srgbClr val="002060"/>
                        </a:solidFill>
                        <a:effectLst/>
                        <a:latin typeface="Trebuchet MS" panose="020B0603020202020204" pitchFamily="34" charset="0"/>
                      </a:endParaRPr>
                    </a:p>
                  </a:txBody>
                  <a:tcPr marL="6350" marR="6350" marT="6350" marB="0" anchor="ctr"/>
                </a:tc>
                <a:tc>
                  <a:txBody>
                    <a:bodyPr/>
                    <a:lstStyle/>
                    <a:p>
                      <a:pPr algn="ctr" fontAlgn="b"/>
                      <a:r>
                        <a:rPr lang="en-US" sz="2000" b="1" u="none" strike="noStrike" cap="none" spc="0" dirty="0">
                          <a:ln w="0"/>
                          <a:solidFill>
                            <a:srgbClr val="00B0F0"/>
                          </a:solidFill>
                          <a:effectLst/>
                          <a:latin typeface="Trebuchet MS" panose="020B0603020202020204" pitchFamily="34" charset="0"/>
                        </a:rPr>
                        <a:t>140</a:t>
                      </a:r>
                      <a:r>
                        <a:rPr lang="el-GR" sz="2000" b="1" u="none" strike="noStrike" cap="none" spc="0" dirty="0">
                          <a:ln w="0"/>
                          <a:solidFill>
                            <a:srgbClr val="00B0F0"/>
                          </a:solidFill>
                          <a:effectLst/>
                          <a:latin typeface="Trebuchet MS" panose="020B0603020202020204" pitchFamily="34" charset="0"/>
                        </a:rPr>
                        <a:t> εκ.</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1073562535"/>
                  </a:ext>
                </a:extLst>
              </a:tr>
              <a:tr h="394415">
                <a:tc>
                  <a:txBody>
                    <a:bodyPr/>
                    <a:lstStyle/>
                    <a:p>
                      <a:pPr algn="ctr" fontAlgn="b"/>
                      <a:r>
                        <a:rPr lang="el-GR" sz="1600" b="1" u="none" strike="noStrike" cap="none" spc="0" dirty="0">
                          <a:ln w="0"/>
                          <a:solidFill>
                            <a:srgbClr val="002060"/>
                          </a:solidFill>
                          <a:effectLst/>
                          <a:latin typeface="Trebuchet MS" panose="020B0603020202020204" pitchFamily="34" charset="0"/>
                        </a:rPr>
                        <a:t>Ταμείο Εγγυοδοσίας ΕΑΤ-ΤΜΕΔΕ</a:t>
                      </a:r>
                      <a:endParaRPr lang="el-GR" sz="1600" b="1" i="0" u="none" strike="noStrike" cap="none" spc="0" dirty="0">
                        <a:ln w="0"/>
                        <a:solidFill>
                          <a:srgbClr val="FF0000"/>
                        </a:solidFill>
                        <a:effectLst/>
                        <a:latin typeface="Trebuchet MS" panose="020B0603020202020204" pitchFamily="34" charset="0"/>
                      </a:endParaRPr>
                    </a:p>
                  </a:txBody>
                  <a:tcPr marL="6350" marR="6350" marT="6350" marB="0" anchor="ctr"/>
                </a:tc>
                <a:tc>
                  <a:txBody>
                    <a:bodyPr/>
                    <a:lstStyle/>
                    <a:p>
                      <a:pPr algn="ctr" fontAlgn="b"/>
                      <a:r>
                        <a:rPr lang="el-GR" sz="2000" b="1" u="none" strike="noStrike" cap="none" spc="0" dirty="0">
                          <a:ln w="0"/>
                          <a:solidFill>
                            <a:srgbClr val="00B0F0"/>
                          </a:solidFill>
                          <a:effectLst/>
                          <a:latin typeface="Trebuchet MS" panose="020B0603020202020204" pitchFamily="34" charset="0"/>
                        </a:rPr>
                        <a:t>67,5 εκ.</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4078686003"/>
                  </a:ext>
                </a:extLst>
              </a:tr>
              <a:tr h="382866">
                <a:tc>
                  <a:txBody>
                    <a:bodyPr/>
                    <a:lstStyle/>
                    <a:p>
                      <a:pPr algn="ctr" fontAlgn="b"/>
                      <a:r>
                        <a:rPr lang="el-GR" sz="1600" b="1" u="none" strike="noStrike" cap="none" spc="0" dirty="0">
                          <a:ln w="0"/>
                          <a:solidFill>
                            <a:srgbClr val="002060"/>
                          </a:solidFill>
                          <a:effectLst/>
                          <a:latin typeface="Trebuchet MS" panose="020B0603020202020204" pitchFamily="34" charset="0"/>
                        </a:rPr>
                        <a:t>Ταμείο Οπτικοακουστικών Μέσων</a:t>
                      </a:r>
                      <a:endParaRPr lang="el-GR" sz="1600" b="1" i="0" u="none" strike="noStrike" cap="none" spc="0" dirty="0">
                        <a:ln w="0"/>
                        <a:solidFill>
                          <a:srgbClr val="002060"/>
                        </a:solidFill>
                        <a:effectLst/>
                        <a:latin typeface="Trebuchet MS" panose="020B0603020202020204" pitchFamily="34" charset="0"/>
                      </a:endParaRPr>
                    </a:p>
                  </a:txBody>
                  <a:tcPr marL="6350" marR="6350" marT="6350" marB="0" anchor="ctr"/>
                </a:tc>
                <a:tc>
                  <a:txBody>
                    <a:bodyPr/>
                    <a:lstStyle/>
                    <a:p>
                      <a:pPr algn="ctr" fontAlgn="b"/>
                      <a:r>
                        <a:rPr lang="el-GR" sz="2000" b="1" i="0" u="none" strike="noStrike" cap="none" spc="0" dirty="0">
                          <a:ln w="0"/>
                          <a:solidFill>
                            <a:srgbClr val="00B0F0"/>
                          </a:solidFill>
                          <a:effectLst/>
                          <a:latin typeface="Trebuchet MS" panose="020B0603020202020204" pitchFamily="34" charset="0"/>
                        </a:rPr>
                        <a:t>62,5</a:t>
                      </a:r>
                      <a:r>
                        <a:rPr lang="el-GR" sz="2000" b="1" i="0" u="none" strike="noStrike" cap="none" spc="0" baseline="0" dirty="0">
                          <a:ln w="0"/>
                          <a:solidFill>
                            <a:srgbClr val="00B0F0"/>
                          </a:solidFill>
                          <a:effectLst/>
                          <a:latin typeface="Trebuchet MS" panose="020B0603020202020204" pitchFamily="34" charset="0"/>
                        </a:rPr>
                        <a:t> εκ.</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2772885445"/>
                  </a:ext>
                </a:extLst>
              </a:tr>
              <a:tr h="480674">
                <a:tc>
                  <a:txBody>
                    <a:bodyPr/>
                    <a:lstStyle/>
                    <a:p>
                      <a:pPr algn="ctr" fontAlgn="b"/>
                      <a:r>
                        <a:rPr lang="el-GR" sz="1600" b="1" u="none" strike="noStrike" cap="none" spc="0" dirty="0">
                          <a:ln w="0"/>
                          <a:solidFill>
                            <a:srgbClr val="002060"/>
                          </a:solidFill>
                          <a:effectLst/>
                          <a:latin typeface="Trebuchet MS" panose="020B0603020202020204" pitchFamily="34" charset="0"/>
                        </a:rPr>
                        <a:t>Ταμείο Εγγυοδοσίας </a:t>
                      </a:r>
                      <a:r>
                        <a:rPr lang="en-US" sz="1600" b="1" u="none" strike="noStrike" cap="none" spc="0" dirty="0">
                          <a:ln w="0"/>
                          <a:solidFill>
                            <a:srgbClr val="002060"/>
                          </a:solidFill>
                          <a:effectLst/>
                          <a:latin typeface="Trebuchet MS" panose="020B0603020202020204" pitchFamily="34" charset="0"/>
                        </a:rPr>
                        <a:t>Development Law Financial Instrument</a:t>
                      </a:r>
                      <a:r>
                        <a:rPr lang="el-GR" sz="1600" b="1" u="none" strike="noStrike" cap="none" spc="0" dirty="0">
                          <a:ln w="0"/>
                          <a:solidFill>
                            <a:srgbClr val="002060"/>
                          </a:solidFill>
                          <a:effectLst/>
                          <a:latin typeface="Trebuchet MS" panose="020B0603020202020204" pitchFamily="34" charset="0"/>
                        </a:rPr>
                        <a:t> </a:t>
                      </a:r>
                      <a:r>
                        <a:rPr lang="en-US" sz="1600" b="1" u="none" strike="noStrike" cap="none" spc="0" dirty="0">
                          <a:ln w="0"/>
                          <a:solidFill>
                            <a:srgbClr val="002060"/>
                          </a:solidFill>
                          <a:effectLst/>
                          <a:latin typeface="Trebuchet MS" panose="020B0603020202020204" pitchFamily="34" charset="0"/>
                        </a:rPr>
                        <a:t>Guarantee Fund (DELFI)</a:t>
                      </a:r>
                      <a:endParaRPr lang="en-US" sz="1600" b="1" i="0" u="none" strike="noStrike" cap="none" spc="0" dirty="0">
                        <a:ln w="0"/>
                        <a:solidFill>
                          <a:srgbClr val="002060"/>
                        </a:solidFill>
                        <a:effectLst/>
                        <a:latin typeface="Trebuchet MS" panose="020B0603020202020204" pitchFamily="34" charset="0"/>
                      </a:endParaRPr>
                    </a:p>
                  </a:txBody>
                  <a:tcPr marL="6350" marR="6350" marT="6350" marB="0" anchor="ctr"/>
                </a:tc>
                <a:tc>
                  <a:txBody>
                    <a:bodyPr/>
                    <a:lstStyle/>
                    <a:p>
                      <a:pPr algn="ctr" fontAlgn="b"/>
                      <a:r>
                        <a:rPr lang="en-US" sz="2000" b="1" u="none" strike="noStrike" cap="none" spc="0" dirty="0">
                          <a:ln w="0"/>
                          <a:solidFill>
                            <a:srgbClr val="00B0F0"/>
                          </a:solidFill>
                          <a:effectLst/>
                          <a:latin typeface="Trebuchet MS" panose="020B0603020202020204" pitchFamily="34" charset="0"/>
                        </a:rPr>
                        <a:t>500</a:t>
                      </a:r>
                      <a:r>
                        <a:rPr lang="el-GR" sz="2000" b="1" u="none" strike="noStrike" cap="none" spc="0" dirty="0">
                          <a:ln w="0"/>
                          <a:solidFill>
                            <a:srgbClr val="00B0F0"/>
                          </a:solidFill>
                          <a:effectLst/>
                          <a:latin typeface="Trebuchet MS" panose="020B0603020202020204" pitchFamily="34" charset="0"/>
                        </a:rPr>
                        <a:t> εκ.</a:t>
                      </a:r>
                      <a:endParaRPr lang="en-US" sz="2000" b="1" i="0" u="none" strike="noStrike" cap="none" spc="0" dirty="0">
                        <a:ln w="0"/>
                        <a:solidFill>
                          <a:srgbClr val="00B0F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721584588"/>
                  </a:ext>
                </a:extLst>
              </a:tr>
            </a:tbl>
          </a:graphicData>
        </a:graphic>
      </p:graphicFrame>
    </p:spTree>
    <p:extLst>
      <p:ext uri="{BB962C8B-B14F-4D97-AF65-F5344CB8AC3E}">
        <p14:creationId xmlns:p14="http://schemas.microsoft.com/office/powerpoint/2010/main" val="398355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A32B22-03AE-5F5B-44E4-5565A0901487}"/>
              </a:ext>
            </a:extLst>
          </p:cNvPr>
          <p:cNvSpPr>
            <a:spLocks noGrp="1"/>
          </p:cNvSpPr>
          <p:nvPr>
            <p:ph type="title"/>
          </p:nvPr>
        </p:nvSpPr>
        <p:spPr/>
        <p:txBody>
          <a:bodyPr>
            <a:normAutofit/>
          </a:bodyPr>
          <a:lstStyle/>
          <a:p>
            <a:r>
              <a:rPr lang="el-GR" sz="2400" dirty="0"/>
              <a:t>Ταμείο Επιχειρηματικότητας ΙΙΙ (1/</a:t>
            </a:r>
            <a:r>
              <a:rPr lang="en-US" sz="2400" dirty="0"/>
              <a:t>4</a:t>
            </a:r>
            <a:r>
              <a:rPr lang="el-GR" sz="2400" dirty="0"/>
              <a:t>)</a:t>
            </a:r>
            <a:endParaRPr lang="en-US" sz="2400" dirty="0"/>
          </a:p>
        </p:txBody>
      </p:sp>
      <p:sp>
        <p:nvSpPr>
          <p:cNvPr id="4" name="Θέση αριθμού διαφάνειας 3">
            <a:extLst>
              <a:ext uri="{FF2B5EF4-FFF2-40B4-BE49-F238E27FC236}">
                <a16:creationId xmlns:a16="http://schemas.microsoft.com/office/drawing/2014/main" id="{E8959FD1-150E-36D0-2C7B-A6302FB49F29}"/>
              </a:ext>
            </a:extLst>
          </p:cNvPr>
          <p:cNvSpPr>
            <a:spLocks noGrp="1"/>
          </p:cNvSpPr>
          <p:nvPr>
            <p:ph type="sldNum" sz="quarter" idx="12"/>
          </p:nvPr>
        </p:nvSpPr>
        <p:spPr/>
        <p:txBody>
          <a:bodyPr/>
          <a:lstStyle/>
          <a:p>
            <a:fld id="{3705D503-D1B6-4A67-8FF5-CE1B15326FC5}" type="slidenum">
              <a:rPr lang="en-US" sz="1200" smtClean="0"/>
              <a:t>17</a:t>
            </a:fld>
            <a:endParaRPr lang="en-US" sz="1400" dirty="0"/>
          </a:p>
        </p:txBody>
      </p:sp>
      <p:graphicFrame>
        <p:nvGraphicFramePr>
          <p:cNvPr id="5" name="Diagram 17">
            <a:extLst>
              <a:ext uri="{FF2B5EF4-FFF2-40B4-BE49-F238E27FC236}">
                <a16:creationId xmlns:a16="http://schemas.microsoft.com/office/drawing/2014/main" id="{50F06262-8007-9CD0-4C58-6AB5D520B671}"/>
              </a:ext>
            </a:extLst>
          </p:cNvPr>
          <p:cNvGraphicFramePr/>
          <p:nvPr/>
        </p:nvGraphicFramePr>
        <p:xfrm>
          <a:off x="6409765" y="1274093"/>
          <a:ext cx="5470245" cy="4920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6C5E982-C8CA-E8CE-66B1-B427BE277E30}"/>
              </a:ext>
            </a:extLst>
          </p:cNvPr>
          <p:cNvSpPr txBox="1"/>
          <p:nvPr/>
        </p:nvSpPr>
        <p:spPr>
          <a:xfrm>
            <a:off x="473136" y="1610693"/>
            <a:ext cx="5936629" cy="4247317"/>
          </a:xfrm>
          <a:prstGeom prst="rect">
            <a:avLst/>
          </a:prstGeom>
          <a:noFill/>
          <a:ln w="28575">
            <a:noFill/>
            <a:prstDash val="lgDash"/>
          </a:ln>
        </p:spPr>
        <p:txBody>
          <a:bodyPr wrap="square">
            <a:spAutoFit/>
          </a:bodyPr>
          <a:lstStyle>
            <a:defPPr>
              <a:defRPr lang="uk-UA"/>
            </a:defPPr>
            <a:lvl1pPr marL="266713" defTabSz="914445">
              <a:lnSpc>
                <a:spcPct val="150000"/>
              </a:lnSpc>
              <a:spcBef>
                <a:spcPts val="300"/>
              </a:spcBef>
              <a:tabLst>
                <a:tab pos="177809" algn="l"/>
              </a:tabLst>
              <a:defRPr sz="2400">
                <a:solidFill>
                  <a:srgbClr val="232E80"/>
                </a:solidFill>
                <a:latin typeface="Trebuchet MS" panose="020B0603020202020204" pitchFamily="34" charset="0"/>
                <a:cs typeface="Calibri" panose="020F0502020204030204" pitchFamily="34" charset="0"/>
              </a:defRPr>
            </a:lvl1pPr>
          </a:lstStyle>
          <a:p>
            <a:pPr marL="348195" indent="-285750">
              <a:lnSpc>
                <a:spcPct val="100000"/>
              </a:lnSpc>
              <a:buFont typeface="Wingdings" panose="05000000000000000000" pitchFamily="2" charset="2"/>
              <a:buChar char="q"/>
            </a:pPr>
            <a:r>
              <a:rPr lang="el-GR" sz="1600" b="1" dirty="0"/>
              <a:t>2,25</a:t>
            </a:r>
            <a:r>
              <a:rPr lang="el-GR" sz="1600" dirty="0"/>
              <a:t> </a:t>
            </a:r>
            <a:r>
              <a:rPr lang="el-GR" sz="1600" b="1" dirty="0" err="1"/>
              <a:t>δισ</a:t>
            </a:r>
            <a:r>
              <a:rPr lang="en-US" sz="1600" b="1" dirty="0"/>
              <a:t>.</a:t>
            </a:r>
            <a:r>
              <a:rPr lang="el-GR" sz="1600" b="1" dirty="0"/>
              <a:t>€</a:t>
            </a:r>
            <a:r>
              <a:rPr lang="el-GR" sz="1600" dirty="0"/>
              <a:t> νέα δάνεια μέσω του Προγράμματος «Ανταγωνιστικότητα»</a:t>
            </a:r>
          </a:p>
          <a:p>
            <a:pPr marL="62445">
              <a:lnSpc>
                <a:spcPct val="100000"/>
              </a:lnSpc>
            </a:pPr>
            <a:endParaRPr lang="el-GR" sz="1600" b="1" dirty="0"/>
          </a:p>
          <a:p>
            <a:pPr marL="348195" indent="-285750">
              <a:lnSpc>
                <a:spcPct val="100000"/>
              </a:lnSpc>
              <a:buFont typeface="Wingdings" panose="05000000000000000000" pitchFamily="2" charset="2"/>
              <a:buChar char="q"/>
            </a:pPr>
            <a:r>
              <a:rPr lang="el-GR" sz="1600" b="1" dirty="0"/>
              <a:t>Διευκόλυνση πρόσβασης</a:t>
            </a:r>
            <a:r>
              <a:rPr lang="el-GR" sz="1600" dirty="0"/>
              <a:t> στη χρηματοδότηση</a:t>
            </a:r>
          </a:p>
          <a:p>
            <a:pPr marL="62445">
              <a:lnSpc>
                <a:spcPct val="100000"/>
              </a:lnSpc>
            </a:pPr>
            <a:endParaRPr lang="el-GR" sz="1600" dirty="0"/>
          </a:p>
          <a:p>
            <a:pPr marL="348195" indent="-285750">
              <a:lnSpc>
                <a:spcPct val="100000"/>
              </a:lnSpc>
              <a:buFont typeface="Wingdings" panose="05000000000000000000" pitchFamily="2" charset="2"/>
              <a:buChar char="q"/>
            </a:pPr>
            <a:r>
              <a:rPr lang="el-GR" sz="1600" dirty="0"/>
              <a:t>Στόχευση σε </a:t>
            </a:r>
            <a:r>
              <a:rPr lang="el-GR" sz="1600" b="1" dirty="0"/>
              <a:t>πολύ μικρές και μικρές επιχειρήσεις</a:t>
            </a:r>
          </a:p>
          <a:p>
            <a:pPr marL="348195" indent="-285750">
              <a:lnSpc>
                <a:spcPct val="100000"/>
              </a:lnSpc>
              <a:buFont typeface="Wingdings" panose="05000000000000000000" pitchFamily="2" charset="2"/>
              <a:buChar char="q"/>
            </a:pPr>
            <a:endParaRPr lang="el-GR" sz="1600" b="1" dirty="0"/>
          </a:p>
          <a:p>
            <a:pPr marL="348195" indent="-285750">
              <a:lnSpc>
                <a:spcPct val="100000"/>
              </a:lnSpc>
              <a:buFont typeface="Wingdings" panose="05000000000000000000" pitchFamily="2" charset="2"/>
              <a:buChar char="q"/>
            </a:pPr>
            <a:r>
              <a:rPr lang="el-GR" sz="1600" b="1" dirty="0"/>
              <a:t>Ενθάρρυνση</a:t>
            </a:r>
            <a:r>
              <a:rPr lang="el-GR" sz="1600" dirty="0"/>
              <a:t> των επενδύσεων</a:t>
            </a:r>
          </a:p>
          <a:p>
            <a:pPr marL="348195" indent="-285750">
              <a:lnSpc>
                <a:spcPct val="100000"/>
              </a:lnSpc>
              <a:buFont typeface="Wingdings" panose="05000000000000000000" pitchFamily="2" charset="2"/>
              <a:buChar char="q"/>
            </a:pPr>
            <a:endParaRPr lang="el-GR" sz="1600" b="1" dirty="0"/>
          </a:p>
          <a:p>
            <a:pPr marL="348195" indent="-285750">
              <a:lnSpc>
                <a:spcPct val="100000"/>
              </a:lnSpc>
              <a:buFont typeface="Wingdings" panose="05000000000000000000" pitchFamily="2" charset="2"/>
              <a:buChar char="q"/>
            </a:pPr>
            <a:r>
              <a:rPr lang="el-GR" sz="1600" b="1" dirty="0"/>
              <a:t>Πρόσθετη επιδότηση επιτοκίου </a:t>
            </a:r>
            <a:r>
              <a:rPr lang="el-GR" sz="1600" dirty="0"/>
              <a:t>για </a:t>
            </a:r>
            <a:r>
              <a:rPr lang="el-GR" sz="1600" b="1" dirty="0"/>
              <a:t>μείωση κόστους </a:t>
            </a:r>
            <a:r>
              <a:rPr lang="el-GR" sz="1600" dirty="0"/>
              <a:t>χρηματοδότησης</a:t>
            </a:r>
          </a:p>
          <a:p>
            <a:pPr marL="348195" indent="-285750">
              <a:lnSpc>
                <a:spcPct val="100000"/>
              </a:lnSpc>
              <a:buFont typeface="Wingdings" panose="05000000000000000000" pitchFamily="2" charset="2"/>
              <a:buChar char="q"/>
            </a:pPr>
            <a:endParaRPr lang="el-GR" sz="1600" b="1" dirty="0"/>
          </a:p>
          <a:p>
            <a:pPr marL="348195" indent="-285750">
              <a:lnSpc>
                <a:spcPct val="100000"/>
              </a:lnSpc>
              <a:buFont typeface="Wingdings" panose="05000000000000000000" pitchFamily="2" charset="2"/>
              <a:buChar char="q"/>
            </a:pPr>
            <a:r>
              <a:rPr lang="el-GR" sz="1600" b="1" dirty="0"/>
              <a:t>Μείωση</a:t>
            </a:r>
            <a:r>
              <a:rPr lang="el-GR" sz="1600" dirty="0"/>
              <a:t> εξασφαλίσεων</a:t>
            </a:r>
          </a:p>
          <a:p>
            <a:pPr marL="348195" indent="-285750">
              <a:lnSpc>
                <a:spcPct val="100000"/>
              </a:lnSpc>
              <a:buFont typeface="Wingdings" panose="05000000000000000000" pitchFamily="2" charset="2"/>
              <a:buChar char="q"/>
            </a:pPr>
            <a:endParaRPr lang="el-GR" sz="1600" b="1" dirty="0"/>
          </a:p>
          <a:p>
            <a:pPr marL="348195" indent="-285750">
              <a:lnSpc>
                <a:spcPct val="100000"/>
              </a:lnSpc>
              <a:buFont typeface="Wingdings" panose="05000000000000000000" pitchFamily="2" charset="2"/>
              <a:buChar char="q"/>
            </a:pPr>
            <a:r>
              <a:rPr lang="el-GR" sz="1600" b="1" dirty="0"/>
              <a:t>Μηδενική</a:t>
            </a:r>
            <a:r>
              <a:rPr lang="el-GR" sz="1600" dirty="0"/>
              <a:t> προμήθεια εγγύησης</a:t>
            </a:r>
          </a:p>
        </p:txBody>
      </p:sp>
      <p:sp>
        <p:nvSpPr>
          <p:cNvPr id="7" name="Ορθογώνιο 6">
            <a:extLst>
              <a:ext uri="{FF2B5EF4-FFF2-40B4-BE49-F238E27FC236}">
                <a16:creationId xmlns:a16="http://schemas.microsoft.com/office/drawing/2014/main" id="{53859690-9215-B552-8794-98BB3C8DD9D2}"/>
              </a:ext>
            </a:extLst>
          </p:cNvPr>
          <p:cNvSpPr/>
          <p:nvPr/>
        </p:nvSpPr>
        <p:spPr>
          <a:xfrm>
            <a:off x="10541342" y="6322459"/>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2700"/>
          </a:p>
        </p:txBody>
      </p:sp>
      <p:sp>
        <p:nvSpPr>
          <p:cNvPr id="3" name="Στρογγυλεμένο ορθογώνιο 2"/>
          <p:cNvSpPr/>
          <p:nvPr/>
        </p:nvSpPr>
        <p:spPr>
          <a:xfrm>
            <a:off x="181155" y="1362974"/>
            <a:ext cx="5926347" cy="4658264"/>
          </a:xfrm>
          <a:prstGeom prst="roundRect">
            <a:avLst/>
          </a:prstGeom>
          <a:noFill/>
          <a:ln w="28575">
            <a:solidFill>
              <a:srgbClr val="3C968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29412" y="6349044"/>
            <a:ext cx="2224144" cy="421093"/>
          </a:xfrm>
          <a:prstGeom prst="rect">
            <a:avLst/>
          </a:prstGeom>
        </p:spPr>
      </p:pic>
    </p:spTree>
    <p:extLst>
      <p:ext uri="{BB962C8B-B14F-4D97-AF65-F5344CB8AC3E}">
        <p14:creationId xmlns:p14="http://schemas.microsoft.com/office/powerpoint/2010/main" val="493607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B59435D-8EF2-3CE1-77C9-C202688C098F}"/>
              </a:ext>
            </a:extLst>
          </p:cNvPr>
          <p:cNvSpPr txBox="1"/>
          <p:nvPr/>
        </p:nvSpPr>
        <p:spPr>
          <a:xfrm>
            <a:off x="6338395" y="1167869"/>
            <a:ext cx="5202000" cy="830997"/>
          </a:xfrm>
          <a:prstGeom prst="rect">
            <a:avLst/>
          </a:prstGeom>
          <a:solidFill>
            <a:srgbClr val="5195D3"/>
          </a:solidFill>
        </p:spPr>
        <p:txBody>
          <a:bodyPr wrap="square">
            <a:spAutoFit/>
          </a:bodyPr>
          <a:lstStyle>
            <a:defPPr>
              <a:defRPr lang="uk-UA"/>
            </a:defPPr>
            <a:lvl1pPr algn="ctr">
              <a:defRPr kumimoji="0" sz="2400" b="0" i="0" u="none" strike="noStrike" cap="none" spc="0" normalizeH="0" baseline="0">
                <a:ln>
                  <a:noFill/>
                </a:ln>
                <a:solidFill>
                  <a:srgbClr val="272733"/>
                </a:solidFill>
                <a:effectLst/>
                <a:uLnTx/>
                <a:uFillTx/>
                <a:latin typeface="Calibri" panose="020F0502020204030204" pitchFamily="34" charset="0"/>
                <a:cs typeface="Calibri" panose="020F0502020204030204" pitchFamily="34" charset="0"/>
              </a:defRPr>
            </a:lvl1pPr>
          </a:lstStyle>
          <a:p>
            <a:pPr defTabSz="609660">
              <a:defRPr/>
            </a:pPr>
            <a:endParaRPr lang="en-US" sz="1600" kern="0" dirty="0">
              <a:solidFill>
                <a:schemeClr val="bg1"/>
              </a:solidFill>
            </a:endParaRPr>
          </a:p>
          <a:p>
            <a:pPr defTabSz="609660">
              <a:defRPr/>
            </a:pPr>
            <a:endParaRPr lang="en-US" sz="1600" kern="0" dirty="0">
              <a:solidFill>
                <a:schemeClr val="bg1"/>
              </a:solidFill>
            </a:endParaRPr>
          </a:p>
          <a:p>
            <a:pPr defTabSz="609660">
              <a:defRPr/>
            </a:pPr>
            <a:r>
              <a:rPr lang="en-US" sz="1600" kern="0" dirty="0">
                <a:solidFill>
                  <a:schemeClr val="bg1"/>
                </a:solidFill>
              </a:rPr>
              <a:t>     </a:t>
            </a:r>
            <a:r>
              <a:rPr lang="el-GR" sz="1600" b="1" kern="0" dirty="0">
                <a:solidFill>
                  <a:schemeClr val="bg1"/>
                </a:solidFill>
              </a:rPr>
              <a:t>Δάνεια Επενδυτικού Σκοπού και Κεφαλαίου Κίνησης</a:t>
            </a:r>
            <a:endParaRPr lang="en-US" sz="1600" b="1" kern="0" dirty="0">
              <a:solidFill>
                <a:schemeClr val="bg1"/>
              </a:solidFill>
            </a:endParaRPr>
          </a:p>
        </p:txBody>
      </p:sp>
      <p:sp>
        <p:nvSpPr>
          <p:cNvPr id="10" name="TextBox 9">
            <a:extLst>
              <a:ext uri="{FF2B5EF4-FFF2-40B4-BE49-F238E27FC236}">
                <a16:creationId xmlns:a16="http://schemas.microsoft.com/office/drawing/2014/main" id="{5449B82C-A2C3-F6ED-6B08-A25738BB16EF}"/>
              </a:ext>
            </a:extLst>
          </p:cNvPr>
          <p:cNvSpPr txBox="1"/>
          <p:nvPr/>
        </p:nvSpPr>
        <p:spPr>
          <a:xfrm>
            <a:off x="431371" y="1167869"/>
            <a:ext cx="5201678" cy="830997"/>
          </a:xfrm>
          <a:prstGeom prst="rect">
            <a:avLst/>
          </a:prstGeom>
          <a:solidFill>
            <a:srgbClr val="4FB9A0"/>
          </a:solidFill>
        </p:spPr>
        <p:txBody>
          <a:bodyPr wrap="square">
            <a:spAutoFit/>
          </a:bodyPr>
          <a:lstStyle>
            <a:defPPr>
              <a:defRPr lang="uk-UA"/>
            </a:defPPr>
            <a:lvl1pPr algn="ctr">
              <a:defRPr kumimoji="0" sz="2400" b="0" i="0" u="none" strike="noStrike" cap="none" spc="0" normalizeH="0" baseline="0">
                <a:ln>
                  <a:noFill/>
                </a:ln>
                <a:solidFill>
                  <a:srgbClr val="272733"/>
                </a:solidFill>
                <a:effectLst/>
                <a:uLnTx/>
                <a:uFillTx/>
                <a:latin typeface="Calibri" panose="020F0502020204030204" pitchFamily="34" charset="0"/>
                <a:cs typeface="Calibri" panose="020F0502020204030204" pitchFamily="34" charset="0"/>
              </a:defRPr>
            </a:lvl1pPr>
          </a:lstStyle>
          <a:p>
            <a:pPr defTabSz="609660">
              <a:defRPr/>
            </a:pPr>
            <a:endParaRPr lang="en-US" sz="1600" kern="0" dirty="0">
              <a:solidFill>
                <a:schemeClr val="bg1"/>
              </a:solidFill>
            </a:endParaRPr>
          </a:p>
          <a:p>
            <a:pPr defTabSz="609660">
              <a:defRPr/>
            </a:pPr>
            <a:endParaRPr lang="en-US" sz="1600" kern="0" dirty="0">
              <a:solidFill>
                <a:schemeClr val="bg1"/>
              </a:solidFill>
            </a:endParaRPr>
          </a:p>
          <a:p>
            <a:pPr defTabSz="609660">
              <a:defRPr/>
            </a:pPr>
            <a:r>
              <a:rPr lang="el-GR" sz="1600" b="1" kern="0" dirty="0">
                <a:solidFill>
                  <a:schemeClr val="bg1"/>
                </a:solidFill>
              </a:rPr>
              <a:t>Δάνεια Επενδυτικού Σκοπού και Κεφαλαίου Κίνησης</a:t>
            </a:r>
          </a:p>
        </p:txBody>
      </p:sp>
      <p:sp>
        <p:nvSpPr>
          <p:cNvPr id="2" name="Τίτλος 1">
            <a:extLst>
              <a:ext uri="{FF2B5EF4-FFF2-40B4-BE49-F238E27FC236}">
                <a16:creationId xmlns:a16="http://schemas.microsoft.com/office/drawing/2014/main" id="{FD77D8E4-2CF3-32E7-3C01-834F88EDF491}"/>
              </a:ext>
            </a:extLst>
          </p:cNvPr>
          <p:cNvSpPr>
            <a:spLocks noGrp="1"/>
          </p:cNvSpPr>
          <p:nvPr>
            <p:ph type="title"/>
          </p:nvPr>
        </p:nvSpPr>
        <p:spPr/>
        <p:txBody>
          <a:bodyPr>
            <a:normAutofit/>
          </a:bodyPr>
          <a:lstStyle/>
          <a:p>
            <a:r>
              <a:rPr lang="el-GR" sz="2400" dirty="0"/>
              <a:t>Ταμείο Επιχειρηματικότητας ΙΙΙ (2/</a:t>
            </a:r>
            <a:r>
              <a:rPr lang="en-US" sz="2400" dirty="0"/>
              <a:t>4</a:t>
            </a:r>
            <a:r>
              <a:rPr lang="el-GR" sz="2400" dirty="0"/>
              <a:t>)</a:t>
            </a:r>
            <a:endParaRPr lang="en-US" sz="2400" dirty="0"/>
          </a:p>
        </p:txBody>
      </p:sp>
      <p:sp>
        <p:nvSpPr>
          <p:cNvPr id="4" name="Θέση αριθμού διαφάνειας 3">
            <a:extLst>
              <a:ext uri="{FF2B5EF4-FFF2-40B4-BE49-F238E27FC236}">
                <a16:creationId xmlns:a16="http://schemas.microsoft.com/office/drawing/2014/main" id="{D6211B9F-4E7D-0CC1-F37B-5D9874958E50}"/>
              </a:ext>
            </a:extLst>
          </p:cNvPr>
          <p:cNvSpPr>
            <a:spLocks noGrp="1"/>
          </p:cNvSpPr>
          <p:nvPr>
            <p:ph type="sldNum" sz="quarter" idx="12"/>
          </p:nvPr>
        </p:nvSpPr>
        <p:spPr/>
        <p:txBody>
          <a:bodyPr/>
          <a:lstStyle/>
          <a:p>
            <a:fld id="{3705D503-D1B6-4A67-8FF5-CE1B15326FC5}" type="slidenum">
              <a:rPr lang="en-US" sz="1200" smtClean="0"/>
              <a:t>18</a:t>
            </a:fld>
            <a:endParaRPr lang="en-US" sz="1400" dirty="0"/>
          </a:p>
        </p:txBody>
      </p:sp>
      <p:sp>
        <p:nvSpPr>
          <p:cNvPr id="3" name="Θέση κειμένου 2">
            <a:extLst>
              <a:ext uri="{FF2B5EF4-FFF2-40B4-BE49-F238E27FC236}">
                <a16:creationId xmlns:a16="http://schemas.microsoft.com/office/drawing/2014/main" id="{8973446E-6FAF-B3DA-2627-2C349D415951}"/>
              </a:ext>
            </a:extLst>
          </p:cNvPr>
          <p:cNvSpPr txBox="1">
            <a:spLocks/>
          </p:cNvSpPr>
          <p:nvPr/>
        </p:nvSpPr>
        <p:spPr>
          <a:xfrm>
            <a:off x="431371" y="1194540"/>
            <a:ext cx="5422234" cy="38882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27C5F4"/>
                </a:solidFill>
                <a:latin typeface="Trebuchet MS" panose="020B06030202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27C5F4"/>
                </a:solidFill>
                <a:latin typeface="Trebuchet MS" panose="020B06030202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27C5F4"/>
                </a:solidFill>
                <a:latin typeface="Trebuchet MS" panose="020B06030202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27C5F4"/>
                </a:solidFill>
                <a:latin typeface="Trebuchet MS" panose="020B06030202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27C5F4"/>
                </a:solidFill>
                <a:latin typeface="Trebuchet MS" panose="020B0603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buFont typeface="Arial" panose="020B0604020202020204" pitchFamily="34" charset="0"/>
              <a:buNone/>
            </a:pPr>
            <a:r>
              <a:rPr lang="el-GR" sz="2000" b="1" dirty="0">
                <a:solidFill>
                  <a:srgbClr val="232E80"/>
                </a:solidFill>
                <a:latin typeface="Calibri" panose="020F0502020204030204"/>
              </a:rPr>
              <a:t>Ταμείο Δανείων</a:t>
            </a:r>
          </a:p>
        </p:txBody>
      </p:sp>
      <p:sp>
        <p:nvSpPr>
          <p:cNvPr id="5" name="Θέση κειμένου 3">
            <a:extLst>
              <a:ext uri="{FF2B5EF4-FFF2-40B4-BE49-F238E27FC236}">
                <a16:creationId xmlns:a16="http://schemas.microsoft.com/office/drawing/2014/main" id="{82A63C7E-DC3D-E224-184B-3909031979EE}"/>
              </a:ext>
            </a:extLst>
          </p:cNvPr>
          <p:cNvSpPr txBox="1">
            <a:spLocks/>
          </p:cNvSpPr>
          <p:nvPr/>
        </p:nvSpPr>
        <p:spPr>
          <a:xfrm>
            <a:off x="6338396" y="1194540"/>
            <a:ext cx="5346702" cy="388828"/>
          </a:xfrm>
          <a:prstGeom prst="rect">
            <a:avLst/>
          </a:prstGeom>
        </p:spPr>
        <p:txBody>
          <a:bodyPr/>
          <a:ls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l-GR" sz="2000" b="1" dirty="0">
                <a:solidFill>
                  <a:srgbClr val="232E80"/>
                </a:solidFill>
                <a:latin typeface="Calibri" panose="020F0502020204030204"/>
              </a:rPr>
              <a:t>Ταμείο Εγγυήσεων</a:t>
            </a:r>
            <a:endParaRPr lang="en-US" sz="2000" b="1" dirty="0">
              <a:solidFill>
                <a:srgbClr val="232E80"/>
              </a:solidFill>
              <a:latin typeface="Calibri" panose="020F0502020204030204"/>
            </a:endParaRPr>
          </a:p>
        </p:txBody>
      </p:sp>
      <p:sp>
        <p:nvSpPr>
          <p:cNvPr id="9" name="TextBox 8">
            <a:extLst>
              <a:ext uri="{FF2B5EF4-FFF2-40B4-BE49-F238E27FC236}">
                <a16:creationId xmlns:a16="http://schemas.microsoft.com/office/drawing/2014/main" id="{92AF008C-321D-A0DB-6A69-B4826BB3F18D}"/>
              </a:ext>
            </a:extLst>
          </p:cNvPr>
          <p:cNvSpPr txBox="1"/>
          <p:nvPr/>
        </p:nvSpPr>
        <p:spPr>
          <a:xfrm>
            <a:off x="431369" y="2078220"/>
            <a:ext cx="5201680" cy="4048544"/>
          </a:xfrm>
          <a:prstGeom prst="rect">
            <a:avLst/>
          </a:prstGeom>
          <a:solidFill>
            <a:schemeClr val="tx2">
              <a:lumMod val="10000"/>
              <a:lumOff val="90000"/>
            </a:schemeClr>
          </a:solidFill>
          <a:ln w="19050">
            <a:solidFill>
              <a:srgbClr val="0070C0"/>
            </a:solidFill>
          </a:ln>
        </p:spPr>
        <p:txBody>
          <a:bodyPr wrap="square">
            <a:spAutoFit/>
          </a:bodyPr>
          <a:lstStyle>
            <a:defPPr>
              <a:defRPr lang="uk-UA"/>
            </a:defPPr>
            <a:lvl1pPr marL="266713" defTabSz="914445">
              <a:lnSpc>
                <a:spcPct val="150000"/>
              </a:lnSpc>
              <a:spcBef>
                <a:spcPts val="300"/>
              </a:spcBef>
              <a:tabLst>
                <a:tab pos="177809" algn="l"/>
              </a:tabLst>
              <a:defRPr sz="2400">
                <a:solidFill>
                  <a:srgbClr val="232E80"/>
                </a:solidFill>
                <a:latin typeface="Trebuchet MS" panose="020B0603020202020204" pitchFamily="34" charset="0"/>
                <a:cs typeface="Calibri" panose="020F0502020204030204" pitchFamily="34" charset="0"/>
              </a:defRPr>
            </a:lvl1pPr>
          </a:lstStyle>
          <a:p>
            <a:pPr algn="ctr"/>
            <a:r>
              <a:rPr lang="el-GR" sz="1467" b="1" dirty="0">
                <a:solidFill>
                  <a:srgbClr val="281F76"/>
                </a:solidFill>
              </a:rPr>
              <a:t>Χαρτοφυλάκιο Δανείων  ~ 460 εκ.€ </a:t>
            </a:r>
            <a:endParaRPr lang="el-GR" sz="1467" dirty="0">
              <a:solidFill>
                <a:srgbClr val="281F76"/>
              </a:solidFill>
            </a:endParaRPr>
          </a:p>
          <a:p>
            <a:pPr marL="463568" indent="-285750">
              <a:buFont typeface="Wingdings" panose="05000000000000000000" pitchFamily="2" charset="2"/>
              <a:buChar char="q"/>
            </a:pPr>
            <a:r>
              <a:rPr lang="el-GR" sz="1467" dirty="0">
                <a:solidFill>
                  <a:srgbClr val="281F76"/>
                </a:solidFill>
              </a:rPr>
              <a:t>Ύψος Δανείου: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Επενδυτικά: </a:t>
            </a:r>
            <a:r>
              <a:rPr lang="el-GR" sz="1467" b="1" dirty="0">
                <a:solidFill>
                  <a:srgbClr val="281F76"/>
                </a:solidFill>
                <a:latin typeface="Trebuchet MS" panose="020B0603020202020204" pitchFamily="34" charset="0"/>
              </a:rPr>
              <a:t>20.000€ έως 8 εκ.€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Κεφάλαιο Κίνησης: </a:t>
            </a:r>
            <a:r>
              <a:rPr lang="el-GR" sz="1467" b="1" dirty="0">
                <a:solidFill>
                  <a:srgbClr val="281F76"/>
                </a:solidFill>
                <a:latin typeface="Trebuchet MS" panose="020B0603020202020204" pitchFamily="34" charset="0"/>
              </a:rPr>
              <a:t>10.000€ έως 500.000€ </a:t>
            </a:r>
          </a:p>
          <a:p>
            <a:pPr marL="463568" indent="-285750">
              <a:buFont typeface="Wingdings" panose="05000000000000000000" pitchFamily="2" charset="2"/>
              <a:buChar char="q"/>
            </a:pPr>
            <a:r>
              <a:rPr lang="el-GR" sz="1467" dirty="0">
                <a:solidFill>
                  <a:srgbClr val="281F76"/>
                </a:solidFill>
              </a:rPr>
              <a:t>Άτοκη Χρηματοδότηση: </a:t>
            </a:r>
            <a:r>
              <a:rPr lang="el-GR" sz="1467" b="1" dirty="0">
                <a:solidFill>
                  <a:srgbClr val="281F76"/>
                </a:solidFill>
              </a:rPr>
              <a:t>40%</a:t>
            </a:r>
            <a:r>
              <a:rPr lang="el-GR" sz="1467" dirty="0">
                <a:solidFill>
                  <a:srgbClr val="281F76"/>
                </a:solidFill>
              </a:rPr>
              <a:t> </a:t>
            </a:r>
          </a:p>
          <a:p>
            <a:pPr marL="463568" indent="-285750">
              <a:buFont typeface="Wingdings" panose="05000000000000000000" pitchFamily="2" charset="2"/>
              <a:buChar char="q"/>
            </a:pPr>
            <a:r>
              <a:rPr lang="el-GR" sz="1467" dirty="0">
                <a:solidFill>
                  <a:srgbClr val="281F76"/>
                </a:solidFill>
              </a:rPr>
              <a:t>Επιδότηση Επιτοκίου: 3% στο 40% των ΕΧΟ για 2 έτη </a:t>
            </a:r>
          </a:p>
          <a:p>
            <a:pPr marL="463568" indent="-285750">
              <a:buFont typeface="Wingdings" panose="05000000000000000000" pitchFamily="2" charset="2"/>
              <a:buChar char="q"/>
            </a:pPr>
            <a:r>
              <a:rPr lang="el-GR" sz="1467" dirty="0">
                <a:solidFill>
                  <a:srgbClr val="281F76"/>
                </a:solidFill>
              </a:rPr>
              <a:t>Διάρκεια Δανείου: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Επενδυτικά: από </a:t>
            </a:r>
            <a:r>
              <a:rPr lang="el-GR" sz="1467" b="1" dirty="0">
                <a:solidFill>
                  <a:srgbClr val="281F76"/>
                </a:solidFill>
                <a:latin typeface="Trebuchet MS" panose="020B0603020202020204" pitchFamily="34" charset="0"/>
              </a:rPr>
              <a:t>5 έως 12</a:t>
            </a:r>
            <a:r>
              <a:rPr lang="el-GR" sz="1467" dirty="0">
                <a:solidFill>
                  <a:srgbClr val="281F76"/>
                </a:solidFill>
                <a:latin typeface="Trebuchet MS" panose="020B0603020202020204" pitchFamily="34" charset="0"/>
              </a:rPr>
              <a:t> έτη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Κεφάλαιο Κίνησης: από </a:t>
            </a:r>
            <a:r>
              <a:rPr lang="el-GR" sz="1467" b="1" dirty="0">
                <a:solidFill>
                  <a:srgbClr val="281F76"/>
                </a:solidFill>
                <a:latin typeface="Trebuchet MS" panose="020B0603020202020204" pitchFamily="34" charset="0"/>
              </a:rPr>
              <a:t>2 έως 5 </a:t>
            </a:r>
            <a:r>
              <a:rPr lang="el-GR" sz="1467" dirty="0">
                <a:solidFill>
                  <a:srgbClr val="281F76"/>
                </a:solidFill>
                <a:latin typeface="Trebuchet MS" panose="020B0603020202020204" pitchFamily="34" charset="0"/>
              </a:rPr>
              <a:t>έτη</a:t>
            </a:r>
          </a:p>
          <a:p>
            <a:pPr marL="463568" indent="-285750">
              <a:buFont typeface="Wingdings" panose="05000000000000000000" pitchFamily="2" charset="2"/>
              <a:buChar char="q"/>
            </a:pPr>
            <a:r>
              <a:rPr lang="el-GR" sz="1467" dirty="0">
                <a:solidFill>
                  <a:srgbClr val="281F76"/>
                </a:solidFill>
              </a:rPr>
              <a:t>Περίοδος Χάριτος: από 12 - 24 μήνες </a:t>
            </a:r>
          </a:p>
          <a:p>
            <a:pPr marL="463568" indent="-285750">
              <a:buFont typeface="Wingdings" panose="05000000000000000000" pitchFamily="2" charset="2"/>
              <a:buChar char="q"/>
            </a:pPr>
            <a:r>
              <a:rPr lang="el-GR" sz="1467" dirty="0">
                <a:solidFill>
                  <a:srgbClr val="281F76"/>
                </a:solidFill>
              </a:rPr>
              <a:t>Εμπράγματες Εξασφαλίσεις </a:t>
            </a:r>
            <a:r>
              <a:rPr lang="el-GR" sz="1467" dirty="0">
                <a:solidFill>
                  <a:srgbClr val="281F76"/>
                </a:solidFill>
                <a:latin typeface="Trebuchet MS" panose="020B0603020202020204" pitchFamily="34" charset="0"/>
              </a:rPr>
              <a:t>έως 100% του δανείου</a:t>
            </a:r>
          </a:p>
          <a:p>
            <a:pPr marL="685834" lvl="1" indent="-228611">
              <a:buFont typeface="Arial" panose="020B0604020202020204" pitchFamily="34" charset="0"/>
              <a:buChar char="•"/>
            </a:pPr>
            <a:endParaRPr lang="en-US" sz="1467" dirty="0">
              <a:solidFill>
                <a:srgbClr val="281F76"/>
              </a:solidFill>
              <a:latin typeface="Trebuchet MS" panose="020B0603020202020204" pitchFamily="34" charset="0"/>
            </a:endParaRPr>
          </a:p>
          <a:p>
            <a:pPr marL="685834" lvl="1" indent="-228611">
              <a:buFont typeface="Arial" panose="020B0604020202020204" pitchFamily="34" charset="0"/>
              <a:buChar char="•"/>
            </a:pPr>
            <a:endParaRPr lang="en-US" sz="1467" dirty="0">
              <a:solidFill>
                <a:srgbClr val="281F76"/>
              </a:solidFill>
              <a:latin typeface="Trebuchet MS" panose="020B0603020202020204" pitchFamily="34" charset="0"/>
            </a:endParaRPr>
          </a:p>
        </p:txBody>
      </p:sp>
      <p:sp>
        <p:nvSpPr>
          <p:cNvPr id="12" name="TextBox 11">
            <a:extLst>
              <a:ext uri="{FF2B5EF4-FFF2-40B4-BE49-F238E27FC236}">
                <a16:creationId xmlns:a16="http://schemas.microsoft.com/office/drawing/2014/main" id="{4BCC1057-43C8-399F-1679-846319548C90}"/>
              </a:ext>
            </a:extLst>
          </p:cNvPr>
          <p:cNvSpPr txBox="1"/>
          <p:nvPr/>
        </p:nvSpPr>
        <p:spPr>
          <a:xfrm>
            <a:off x="6338395" y="2078218"/>
            <a:ext cx="5202000" cy="4048545"/>
          </a:xfrm>
          <a:prstGeom prst="rect">
            <a:avLst/>
          </a:prstGeom>
          <a:solidFill>
            <a:srgbClr val="E1EDEF"/>
          </a:solidFill>
          <a:ln w="19050">
            <a:solidFill>
              <a:srgbClr val="3C9681"/>
            </a:solidFill>
          </a:ln>
        </p:spPr>
        <p:txBody>
          <a:bodyPr wrap="square">
            <a:noAutofit/>
          </a:bodyPr>
          <a:lstStyle>
            <a:defPPr>
              <a:defRPr lang="uk-UA"/>
            </a:defPPr>
            <a:lvl1pPr marL="266713" defTabSz="914445">
              <a:lnSpc>
                <a:spcPct val="150000"/>
              </a:lnSpc>
              <a:spcBef>
                <a:spcPts val="300"/>
              </a:spcBef>
              <a:tabLst>
                <a:tab pos="177809" algn="l"/>
              </a:tabLst>
              <a:defRPr sz="2400">
                <a:solidFill>
                  <a:srgbClr val="232E80"/>
                </a:solidFill>
                <a:latin typeface="Trebuchet MS" panose="020B0603020202020204" pitchFamily="34" charset="0"/>
                <a:cs typeface="Calibri" panose="020F0502020204030204" pitchFamily="34" charset="0"/>
              </a:defRPr>
            </a:lvl1pPr>
            <a:lvl2pPr lvl="1"/>
          </a:lstStyle>
          <a:p>
            <a:pPr algn="ctr"/>
            <a:r>
              <a:rPr lang="el-GR" sz="1467" b="1" dirty="0">
                <a:solidFill>
                  <a:srgbClr val="281F76"/>
                </a:solidFill>
              </a:rPr>
              <a:t>Χαρτοφυλάκιο Δανείων  ~ 1,79 δισ.€ </a:t>
            </a:r>
            <a:endParaRPr lang="en-US" sz="1467" b="1" dirty="0">
              <a:solidFill>
                <a:srgbClr val="281F76"/>
              </a:solidFill>
            </a:endParaRPr>
          </a:p>
          <a:p>
            <a:endParaRPr lang="en-US" sz="400" dirty="0">
              <a:solidFill>
                <a:srgbClr val="281F76"/>
              </a:solidFill>
            </a:endParaRPr>
          </a:p>
          <a:p>
            <a:pPr marL="463568" indent="-285750">
              <a:lnSpc>
                <a:spcPct val="100000"/>
              </a:lnSpc>
              <a:buFont typeface="Wingdings" panose="05000000000000000000" pitchFamily="2" charset="2"/>
              <a:buChar char="q"/>
            </a:pPr>
            <a:r>
              <a:rPr lang="el-GR" sz="1467" dirty="0">
                <a:solidFill>
                  <a:srgbClr val="281F76"/>
                </a:solidFill>
              </a:rPr>
              <a:t>Ύψος Δανείου</a:t>
            </a:r>
            <a:r>
              <a:rPr lang="en-US" sz="1467" dirty="0">
                <a:solidFill>
                  <a:srgbClr val="281F76"/>
                </a:solidFill>
              </a:rPr>
              <a:t>:</a:t>
            </a:r>
            <a:r>
              <a:rPr lang="el-GR" sz="1467" dirty="0">
                <a:solidFill>
                  <a:srgbClr val="281F76"/>
                </a:solidFill>
              </a:rPr>
              <a:t>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Επενδυτικά: </a:t>
            </a:r>
            <a:r>
              <a:rPr lang="el-GR" sz="1467" b="1" dirty="0">
                <a:solidFill>
                  <a:srgbClr val="281F76"/>
                </a:solidFill>
                <a:latin typeface="Trebuchet MS" panose="020B0603020202020204" pitchFamily="34" charset="0"/>
              </a:rPr>
              <a:t>10.000€ έως 10 εκ.€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Κεφάλαιο Κίνησης: </a:t>
            </a:r>
            <a:r>
              <a:rPr lang="el-GR" sz="1467" b="1" dirty="0">
                <a:solidFill>
                  <a:srgbClr val="281F76"/>
                </a:solidFill>
                <a:latin typeface="Trebuchet MS" panose="020B0603020202020204" pitchFamily="34" charset="0"/>
              </a:rPr>
              <a:t>10.000€ έως 500.000</a:t>
            </a:r>
            <a:r>
              <a:rPr lang="el-GR" sz="1467" dirty="0">
                <a:solidFill>
                  <a:srgbClr val="281F76"/>
                </a:solidFill>
                <a:latin typeface="Trebuchet MS" panose="020B0603020202020204" pitchFamily="34" charset="0"/>
              </a:rPr>
              <a:t>€ &amp; Δάνεια Ανακυκλούμενης πίστωσης</a:t>
            </a:r>
          </a:p>
          <a:p>
            <a:pPr marL="463568" indent="-285750">
              <a:lnSpc>
                <a:spcPct val="100000"/>
              </a:lnSpc>
              <a:buFont typeface="Wingdings" panose="05000000000000000000" pitchFamily="2" charset="2"/>
              <a:buChar char="q"/>
            </a:pPr>
            <a:r>
              <a:rPr lang="el-GR" sz="1467" dirty="0">
                <a:solidFill>
                  <a:srgbClr val="281F76"/>
                </a:solidFill>
              </a:rPr>
              <a:t>Εγγύηση: 70% - 80%</a:t>
            </a:r>
            <a:r>
              <a:rPr lang="en-US" sz="1467" dirty="0">
                <a:solidFill>
                  <a:srgbClr val="281F76"/>
                </a:solidFill>
              </a:rPr>
              <a:t>, Cap Guarantee Rate</a:t>
            </a:r>
            <a:r>
              <a:rPr lang="el-GR" sz="1467" dirty="0">
                <a:solidFill>
                  <a:srgbClr val="281F76"/>
                </a:solidFill>
              </a:rPr>
              <a:t>: </a:t>
            </a:r>
            <a:r>
              <a:rPr lang="en-US" sz="1467" dirty="0">
                <a:solidFill>
                  <a:srgbClr val="281F76"/>
                </a:solidFill>
              </a:rPr>
              <a:t>2</a:t>
            </a:r>
            <a:r>
              <a:rPr lang="el-GR" sz="1467" dirty="0">
                <a:solidFill>
                  <a:srgbClr val="281F76"/>
                </a:solidFill>
              </a:rPr>
              <a:t>0</a:t>
            </a:r>
            <a:r>
              <a:rPr lang="en-US" sz="1467" dirty="0">
                <a:solidFill>
                  <a:srgbClr val="281F76"/>
                </a:solidFill>
              </a:rPr>
              <a:t>%</a:t>
            </a:r>
            <a:r>
              <a:rPr lang="el-GR" sz="1467" dirty="0">
                <a:solidFill>
                  <a:srgbClr val="281F76"/>
                </a:solidFill>
              </a:rPr>
              <a:t> - 25%</a:t>
            </a:r>
          </a:p>
          <a:p>
            <a:pPr marL="463568" indent="-285750">
              <a:lnSpc>
                <a:spcPct val="100000"/>
              </a:lnSpc>
              <a:buFont typeface="Wingdings" panose="05000000000000000000" pitchFamily="2" charset="2"/>
              <a:buChar char="q"/>
            </a:pPr>
            <a:r>
              <a:rPr lang="el-GR" sz="1467" b="1" dirty="0">
                <a:solidFill>
                  <a:srgbClr val="281F76"/>
                </a:solidFill>
              </a:rPr>
              <a:t>Μηδενική</a:t>
            </a:r>
            <a:r>
              <a:rPr lang="el-GR" sz="1467" dirty="0">
                <a:solidFill>
                  <a:srgbClr val="281F76"/>
                </a:solidFill>
              </a:rPr>
              <a:t> Προμήθεια Εγγύησης</a:t>
            </a:r>
          </a:p>
          <a:p>
            <a:pPr marL="463568" indent="-285750">
              <a:lnSpc>
                <a:spcPct val="100000"/>
              </a:lnSpc>
              <a:buFont typeface="Wingdings" panose="05000000000000000000" pitchFamily="2" charset="2"/>
              <a:buChar char="q"/>
            </a:pPr>
            <a:r>
              <a:rPr lang="el-GR" sz="1467" dirty="0">
                <a:solidFill>
                  <a:srgbClr val="281F76"/>
                </a:solidFill>
              </a:rPr>
              <a:t>Επιδότηση Επιτοκίου: </a:t>
            </a:r>
            <a:r>
              <a:rPr lang="el-GR" sz="1467" b="1" dirty="0">
                <a:solidFill>
                  <a:srgbClr val="281F76"/>
                </a:solidFill>
              </a:rPr>
              <a:t>2% - 3% </a:t>
            </a:r>
            <a:r>
              <a:rPr lang="el-GR" sz="1467" dirty="0">
                <a:solidFill>
                  <a:srgbClr val="281F76"/>
                </a:solidFill>
              </a:rPr>
              <a:t>για 2 έτη </a:t>
            </a:r>
          </a:p>
          <a:p>
            <a:pPr marL="463568" indent="-285750">
              <a:lnSpc>
                <a:spcPct val="100000"/>
              </a:lnSpc>
              <a:buFont typeface="Wingdings" panose="05000000000000000000" pitchFamily="2" charset="2"/>
              <a:buChar char="q"/>
            </a:pPr>
            <a:r>
              <a:rPr lang="el-GR" sz="1467" dirty="0">
                <a:solidFill>
                  <a:srgbClr val="281F76"/>
                </a:solidFill>
              </a:rPr>
              <a:t>Διάρκεια Δανείου</a:t>
            </a:r>
            <a:r>
              <a:rPr lang="en-US" sz="1467" dirty="0">
                <a:solidFill>
                  <a:srgbClr val="281F76"/>
                </a:solidFill>
              </a:rPr>
              <a:t>:</a:t>
            </a:r>
            <a:r>
              <a:rPr lang="el-GR" sz="1467" dirty="0">
                <a:solidFill>
                  <a:srgbClr val="281F76"/>
                </a:solidFill>
              </a:rPr>
              <a:t>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Επενδυτικά: από </a:t>
            </a:r>
            <a:r>
              <a:rPr lang="el-GR" sz="1467" b="1" dirty="0">
                <a:solidFill>
                  <a:srgbClr val="281F76"/>
                </a:solidFill>
                <a:latin typeface="Trebuchet MS" panose="020B0603020202020204" pitchFamily="34" charset="0"/>
              </a:rPr>
              <a:t>2 έως 12 </a:t>
            </a:r>
            <a:r>
              <a:rPr lang="el-GR" sz="1467" dirty="0">
                <a:solidFill>
                  <a:srgbClr val="281F76"/>
                </a:solidFill>
                <a:latin typeface="Trebuchet MS" panose="020B0603020202020204" pitchFamily="34" charset="0"/>
              </a:rPr>
              <a:t>έτη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Κεφάλαιο Κίνησης: από </a:t>
            </a:r>
            <a:r>
              <a:rPr lang="el-GR" sz="1467" b="1" dirty="0">
                <a:solidFill>
                  <a:srgbClr val="281F76"/>
                </a:solidFill>
                <a:latin typeface="Trebuchet MS" panose="020B0603020202020204" pitchFamily="34" charset="0"/>
              </a:rPr>
              <a:t>2 έως 5 </a:t>
            </a:r>
            <a:r>
              <a:rPr lang="el-GR" sz="1467" dirty="0">
                <a:solidFill>
                  <a:srgbClr val="281F76"/>
                </a:solidFill>
                <a:latin typeface="Trebuchet MS" panose="020B0603020202020204" pitchFamily="34" charset="0"/>
              </a:rPr>
              <a:t>έτη</a:t>
            </a:r>
          </a:p>
          <a:p>
            <a:pPr marL="463568" indent="-285750">
              <a:lnSpc>
                <a:spcPct val="100000"/>
              </a:lnSpc>
              <a:buFont typeface="Wingdings" panose="05000000000000000000" pitchFamily="2" charset="2"/>
              <a:buChar char="q"/>
            </a:pPr>
            <a:r>
              <a:rPr lang="el-GR" sz="1467" dirty="0">
                <a:solidFill>
                  <a:srgbClr val="281F76"/>
                </a:solidFill>
              </a:rPr>
              <a:t>Περίοδος χάριτος</a:t>
            </a:r>
            <a:r>
              <a:rPr lang="en-US" sz="1467" dirty="0">
                <a:solidFill>
                  <a:srgbClr val="281F76"/>
                </a:solidFill>
              </a:rPr>
              <a:t>:</a:t>
            </a:r>
            <a:r>
              <a:rPr lang="el-GR" sz="1467" dirty="0">
                <a:solidFill>
                  <a:srgbClr val="281F76"/>
                </a:solidFill>
              </a:rPr>
              <a:t> έως 24 μήνες </a:t>
            </a:r>
          </a:p>
          <a:p>
            <a:pPr marL="463568" indent="-285750">
              <a:lnSpc>
                <a:spcPct val="100000"/>
              </a:lnSpc>
              <a:buFont typeface="Wingdings" panose="05000000000000000000" pitchFamily="2" charset="2"/>
              <a:buChar char="q"/>
            </a:pPr>
            <a:r>
              <a:rPr lang="el-GR" sz="1467" dirty="0">
                <a:solidFill>
                  <a:srgbClr val="281F76"/>
                </a:solidFill>
              </a:rPr>
              <a:t>Εξασφαλίσεις: </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έως 50.000€ ύψος δανείου χωρίς εξασφαλίσεις</a:t>
            </a:r>
          </a:p>
          <a:p>
            <a:pPr marL="762038" lvl="1" indent="-304815">
              <a:buFont typeface="Arial" panose="020B0604020202020204" pitchFamily="34" charset="0"/>
              <a:buChar char="•"/>
            </a:pPr>
            <a:r>
              <a:rPr lang="el-GR" sz="1467" dirty="0">
                <a:solidFill>
                  <a:srgbClr val="281F76"/>
                </a:solidFill>
                <a:latin typeface="Trebuchet MS" panose="020B0603020202020204" pitchFamily="34" charset="0"/>
              </a:rPr>
              <a:t>&gt; 50.000€ έως 30% εμπράγματες</a:t>
            </a:r>
            <a:endParaRPr lang="en-US" sz="1467" dirty="0">
              <a:solidFill>
                <a:srgbClr val="281F76"/>
              </a:solidFill>
              <a:latin typeface="Trebuchet MS" panose="020B0603020202020204" pitchFamily="34" charset="0"/>
            </a:endParaRPr>
          </a:p>
        </p:txBody>
      </p:sp>
      <p:sp>
        <p:nvSpPr>
          <p:cNvPr id="11" name="Ορθογώνιο 10">
            <a:extLst>
              <a:ext uri="{FF2B5EF4-FFF2-40B4-BE49-F238E27FC236}">
                <a16:creationId xmlns:a16="http://schemas.microsoft.com/office/drawing/2014/main" id="{53859690-9215-B552-8794-98BB3C8DD9D2}"/>
              </a:ext>
            </a:extLst>
          </p:cNvPr>
          <p:cNvSpPr/>
          <p:nvPr/>
        </p:nvSpPr>
        <p:spPr>
          <a:xfrm>
            <a:off x="10541342" y="6322459"/>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2700"/>
          </a:p>
        </p:txBody>
      </p:sp>
      <p:pic>
        <p:nvPicPr>
          <p:cNvPr id="14" name="Graphic 146">
            <a:extLst>
              <a:ext uri="{FF2B5EF4-FFF2-40B4-BE49-F238E27FC236}">
                <a16:creationId xmlns:a16="http://schemas.microsoft.com/office/drawing/2014/main" id="{37FB4BD3-36B4-9A73-3CB3-2F31653EDA06}"/>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848" y="1167869"/>
            <a:ext cx="595223" cy="614856"/>
          </a:xfrm>
          <a:prstGeom prst="rect">
            <a:avLst/>
          </a:prstGeom>
        </p:spPr>
      </p:pic>
      <p:pic>
        <p:nvPicPr>
          <p:cNvPr id="15" name="Graphic 13">
            <a:extLst>
              <a:ext uri="{FF2B5EF4-FFF2-40B4-BE49-F238E27FC236}">
                <a16:creationId xmlns:a16="http://schemas.microsoft.com/office/drawing/2014/main" id="{CF6B30A3-2507-599A-A252-DAAC6C697B70}"/>
              </a:ext>
            </a:extLst>
          </p:cNvPr>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7285" y="1262370"/>
            <a:ext cx="588645" cy="588645"/>
          </a:xfrm>
          <a:prstGeom prst="rect">
            <a:avLst/>
          </a:prstGeom>
        </p:spPr>
      </p:pic>
      <p:pic>
        <p:nvPicPr>
          <p:cNvPr id="16" name="Εικόνα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29412" y="6349044"/>
            <a:ext cx="2224144" cy="421093"/>
          </a:xfrm>
          <a:prstGeom prst="rect">
            <a:avLst/>
          </a:prstGeom>
        </p:spPr>
      </p:pic>
    </p:spTree>
    <p:extLst>
      <p:ext uri="{BB962C8B-B14F-4D97-AF65-F5344CB8AC3E}">
        <p14:creationId xmlns:p14="http://schemas.microsoft.com/office/powerpoint/2010/main" val="286107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E8E649C-F6ED-51DC-3928-ABD1A60A3722}"/>
              </a:ext>
            </a:extLst>
          </p:cNvPr>
          <p:cNvSpPr>
            <a:spLocks noGrp="1"/>
          </p:cNvSpPr>
          <p:nvPr>
            <p:ph type="title"/>
          </p:nvPr>
        </p:nvSpPr>
        <p:spPr>
          <a:xfrm>
            <a:off x="25070" y="43130"/>
            <a:ext cx="9332979" cy="992039"/>
          </a:xfrm>
        </p:spPr>
        <p:txBody>
          <a:bodyPr>
            <a:normAutofit/>
          </a:bodyPr>
          <a:lstStyle/>
          <a:p>
            <a:r>
              <a:rPr lang="el-GR" sz="2400" dirty="0"/>
              <a:t>Ταμείο Επιχειρηματικότητας ΙΙΙ (</a:t>
            </a:r>
            <a:r>
              <a:rPr lang="en-US" sz="2400" dirty="0"/>
              <a:t>3</a:t>
            </a:r>
            <a:r>
              <a:rPr lang="el-GR" sz="2400" dirty="0"/>
              <a:t>/</a:t>
            </a:r>
            <a:r>
              <a:rPr lang="en-US" sz="2400" dirty="0"/>
              <a:t>4</a:t>
            </a:r>
            <a:r>
              <a:rPr lang="el-GR" sz="2400" dirty="0"/>
              <a:t>)</a:t>
            </a:r>
            <a:br>
              <a:rPr lang="el-GR" sz="2400" dirty="0"/>
            </a:br>
            <a:r>
              <a:rPr lang="el-GR" sz="2400" dirty="0"/>
              <a:t>(Ταμείο Δανείων)</a:t>
            </a:r>
            <a:endParaRPr lang="en-US" sz="2400" dirty="0"/>
          </a:p>
        </p:txBody>
      </p:sp>
      <p:sp>
        <p:nvSpPr>
          <p:cNvPr id="5" name="Θέση κειμένου 4">
            <a:extLst>
              <a:ext uri="{FF2B5EF4-FFF2-40B4-BE49-F238E27FC236}">
                <a16:creationId xmlns:a16="http://schemas.microsoft.com/office/drawing/2014/main" id="{64342CCD-7DE8-B0B1-49BF-33C0941D7EAC}"/>
              </a:ext>
            </a:extLst>
          </p:cNvPr>
          <p:cNvSpPr>
            <a:spLocks noGrp="1"/>
          </p:cNvSpPr>
          <p:nvPr>
            <p:ph idx="1"/>
          </p:nvPr>
        </p:nvSpPr>
        <p:spPr/>
        <p:txBody>
          <a:bodyPr vert="horz" lIns="60960" tIns="30480" rIns="60960" bIns="30480" rtlCol="0" anchor="ctr">
            <a:normAutofit/>
          </a:bodyPr>
          <a:lstStyle/>
          <a:p>
            <a:pPr>
              <a:lnSpc>
                <a:spcPct val="90000"/>
              </a:lnSpc>
              <a:spcBef>
                <a:spcPct val="0"/>
              </a:spcBef>
            </a:pPr>
            <a:r>
              <a:rPr lang="el-GR" sz="3200" b="1" dirty="0">
                <a:solidFill>
                  <a:schemeClr val="bg1"/>
                </a:solidFill>
                <a:ea typeface="+mj-ea"/>
                <a:cs typeface="+mj-cs"/>
              </a:rPr>
              <a:t>5. ΤΕΠΙΧ ΙΙΙ – Υπαγωγές </a:t>
            </a:r>
            <a:r>
              <a:rPr lang="en-US" sz="3200" b="1" dirty="0">
                <a:solidFill>
                  <a:schemeClr val="bg1"/>
                </a:solidFill>
                <a:ea typeface="+mj-ea"/>
                <a:cs typeface="+mj-cs"/>
              </a:rPr>
              <a:t>HDB</a:t>
            </a:r>
            <a:r>
              <a:rPr lang="el-GR" sz="3200" b="1" dirty="0">
                <a:solidFill>
                  <a:schemeClr val="bg1"/>
                </a:solidFill>
                <a:ea typeface="+mj-ea"/>
                <a:cs typeface="+mj-cs"/>
              </a:rPr>
              <a:t> |05-07-2024</a:t>
            </a:r>
            <a:endParaRPr lang="en-US" sz="3200" b="1" dirty="0">
              <a:solidFill>
                <a:schemeClr val="bg1"/>
              </a:solidFill>
              <a:ea typeface="+mj-ea"/>
              <a:cs typeface="+mj-cs"/>
            </a:endParaRPr>
          </a:p>
        </p:txBody>
      </p:sp>
      <p:grpSp>
        <p:nvGrpSpPr>
          <p:cNvPr id="14" name="Ομάδα 13">
            <a:extLst>
              <a:ext uri="{FF2B5EF4-FFF2-40B4-BE49-F238E27FC236}">
                <a16:creationId xmlns:a16="http://schemas.microsoft.com/office/drawing/2014/main" id="{B64732F0-75A0-BDF8-B22C-CD7FE86EFDE8}"/>
              </a:ext>
            </a:extLst>
          </p:cNvPr>
          <p:cNvGrpSpPr/>
          <p:nvPr/>
        </p:nvGrpSpPr>
        <p:grpSpPr>
          <a:xfrm>
            <a:off x="2849855" y="1680189"/>
            <a:ext cx="1791226" cy="813545"/>
            <a:chOff x="7894204" y="3527261"/>
            <a:chExt cx="2746391" cy="850831"/>
          </a:xfrm>
          <a:noFill/>
        </p:grpSpPr>
        <p:sp>
          <p:nvSpPr>
            <p:cNvPr id="15" name="TextBox 14">
              <a:extLst>
                <a:ext uri="{FF2B5EF4-FFF2-40B4-BE49-F238E27FC236}">
                  <a16:creationId xmlns:a16="http://schemas.microsoft.com/office/drawing/2014/main" id="{72F6624F-B033-C532-4177-E963BEB885CC}"/>
                </a:ext>
              </a:extLst>
            </p:cNvPr>
            <p:cNvSpPr txBox="1"/>
            <p:nvPr/>
          </p:nvSpPr>
          <p:spPr>
            <a:xfrm>
              <a:off x="7894204" y="3810295"/>
              <a:ext cx="2746391" cy="567797"/>
            </a:xfrm>
            <a:prstGeom prst="rect">
              <a:avLst/>
            </a:prstGeom>
            <a:grpFill/>
            <a:ln w="3175">
              <a:noFill/>
            </a:ln>
          </p:spPr>
          <p:txBody>
            <a:bodyPr wrap="square">
              <a:spAutoFit/>
            </a:bodyPr>
            <a:lstStyle/>
            <a:p>
              <a:pPr algn="ctr">
                <a:defRPr/>
              </a:pPr>
              <a:r>
                <a:rPr lang="el-GR" sz="2933" b="1" dirty="0">
                  <a:solidFill>
                    <a:srgbClr val="0A091B">
                      <a:lumMod val="75000"/>
                      <a:lumOff val="25000"/>
                    </a:srgbClr>
                  </a:solidFill>
                  <a:latin typeface="Trebuchet MS" panose="020B0603020202020204" pitchFamily="34" charset="0"/>
                  <a:cs typeface="Calibri" panose="020F0502020204030204" pitchFamily="34" charset="0"/>
                  <a:sym typeface="Calibri"/>
                </a:rPr>
                <a:t>466 εκ.€</a:t>
              </a:r>
              <a:endParaRPr lang="en-US" sz="2933"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16" name="TextBox 15">
              <a:extLst>
                <a:ext uri="{FF2B5EF4-FFF2-40B4-BE49-F238E27FC236}">
                  <a16:creationId xmlns:a16="http://schemas.microsoft.com/office/drawing/2014/main" id="{F8051B32-8AC8-61B6-DDEF-C368669DAC82}"/>
                </a:ext>
              </a:extLst>
            </p:cNvPr>
            <p:cNvSpPr txBox="1"/>
            <p:nvPr/>
          </p:nvSpPr>
          <p:spPr>
            <a:xfrm>
              <a:off x="8087387" y="3527261"/>
              <a:ext cx="2360024" cy="396501"/>
            </a:xfrm>
            <a:prstGeom prst="rect">
              <a:avLst/>
            </a:prstGeom>
            <a:grpFill/>
            <a:ln w="3175">
              <a:noFill/>
            </a:ln>
          </p:spPr>
          <p:txBody>
            <a:bodyPr wrap="square">
              <a:spAutoFit/>
            </a:bodyPr>
            <a:lstStyle/>
            <a:p>
              <a:pPr algn="ctr">
                <a:defRPr/>
              </a:pPr>
              <a:r>
                <a:rPr lang="el-GR" sz="1867" b="1" dirty="0">
                  <a:solidFill>
                    <a:srgbClr val="281F76"/>
                  </a:solidFill>
                  <a:latin typeface="Trebuchet MS" panose="020B0603020202020204" pitchFamily="34" charset="0"/>
                  <a:cs typeface="Calibri" panose="020F0502020204030204" pitchFamily="34" charset="0"/>
                  <a:sym typeface="Calibri"/>
                </a:rPr>
                <a:t>π/υ</a:t>
              </a:r>
              <a:r>
                <a:rPr lang="en-US" sz="1867" b="1" dirty="0">
                  <a:solidFill>
                    <a:srgbClr val="281F76"/>
                  </a:solidFill>
                  <a:latin typeface="Trebuchet MS" panose="020B0603020202020204" pitchFamily="34" charset="0"/>
                  <a:cs typeface="Calibri" panose="020F0502020204030204" pitchFamily="34" charset="0"/>
                  <a:sym typeface="Calibri"/>
                </a:rPr>
                <a:t> </a:t>
              </a:r>
              <a:r>
                <a:rPr lang="el-GR" sz="1867" b="1" dirty="0">
                  <a:solidFill>
                    <a:srgbClr val="281F76"/>
                  </a:solidFill>
                  <a:latin typeface="Trebuchet MS" panose="020B0603020202020204" pitchFamily="34" charset="0"/>
                  <a:cs typeface="Calibri" panose="020F0502020204030204" pitchFamily="34" charset="0"/>
                  <a:sym typeface="Calibri"/>
                </a:rPr>
                <a:t>Δανείων</a:t>
              </a:r>
              <a:endParaRPr lang="en-US" sz="1867" b="1" dirty="0">
                <a:solidFill>
                  <a:srgbClr val="281F76"/>
                </a:solidFill>
                <a:latin typeface="Trebuchet MS" panose="020B0603020202020204" pitchFamily="34" charset="0"/>
                <a:cs typeface="Calibri" panose="020F0502020204030204" pitchFamily="34" charset="0"/>
                <a:sym typeface="Calibri"/>
              </a:endParaRPr>
            </a:p>
          </p:txBody>
        </p:sp>
      </p:grpSp>
      <p:grpSp>
        <p:nvGrpSpPr>
          <p:cNvPr id="19" name="Ομάδα 18">
            <a:extLst>
              <a:ext uri="{FF2B5EF4-FFF2-40B4-BE49-F238E27FC236}">
                <a16:creationId xmlns:a16="http://schemas.microsoft.com/office/drawing/2014/main" id="{3A53D5B0-7D33-E979-4C79-A15E42368808}"/>
              </a:ext>
            </a:extLst>
          </p:cNvPr>
          <p:cNvGrpSpPr/>
          <p:nvPr/>
        </p:nvGrpSpPr>
        <p:grpSpPr>
          <a:xfrm>
            <a:off x="5817495" y="1440503"/>
            <a:ext cx="1570218" cy="1077475"/>
            <a:chOff x="8181602" y="3260240"/>
            <a:chExt cx="2407531" cy="1125280"/>
          </a:xfrm>
          <a:noFill/>
        </p:grpSpPr>
        <p:sp>
          <p:nvSpPr>
            <p:cNvPr id="20" name="TextBox 19">
              <a:extLst>
                <a:ext uri="{FF2B5EF4-FFF2-40B4-BE49-F238E27FC236}">
                  <a16:creationId xmlns:a16="http://schemas.microsoft.com/office/drawing/2014/main" id="{CB402244-3DE8-76F5-DF68-833C87BB7635}"/>
                </a:ext>
              </a:extLst>
            </p:cNvPr>
            <p:cNvSpPr txBox="1"/>
            <p:nvPr/>
          </p:nvSpPr>
          <p:spPr>
            <a:xfrm>
              <a:off x="8229109" y="3817724"/>
              <a:ext cx="2360024" cy="567796"/>
            </a:xfrm>
            <a:prstGeom prst="rect">
              <a:avLst/>
            </a:prstGeom>
            <a:grpFill/>
            <a:ln w="3175">
              <a:noFill/>
            </a:ln>
          </p:spPr>
          <p:txBody>
            <a:bodyPr wrap="square">
              <a:spAutoFit/>
            </a:bodyPr>
            <a:lstStyle/>
            <a:p>
              <a:pPr algn="ctr">
                <a:defRPr/>
              </a:pPr>
              <a:r>
                <a:rPr lang="el-GR" sz="2933" b="1" dirty="0">
                  <a:solidFill>
                    <a:srgbClr val="0A091B">
                      <a:lumMod val="75000"/>
                      <a:lumOff val="25000"/>
                    </a:srgbClr>
                  </a:solidFill>
                  <a:latin typeface="Trebuchet MS" panose="020B0603020202020204" pitchFamily="34" charset="0"/>
                  <a:cs typeface="Calibri" panose="020F0502020204030204" pitchFamily="34" charset="0"/>
                  <a:sym typeface="Calibri"/>
                </a:rPr>
                <a:t>1.363</a:t>
              </a:r>
              <a:endParaRPr lang="en-US" sz="2933"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21" name="TextBox 20">
              <a:extLst>
                <a:ext uri="{FF2B5EF4-FFF2-40B4-BE49-F238E27FC236}">
                  <a16:creationId xmlns:a16="http://schemas.microsoft.com/office/drawing/2014/main" id="{24D1F280-55F7-E186-7DD7-3E636D3373C5}"/>
                </a:ext>
              </a:extLst>
            </p:cNvPr>
            <p:cNvSpPr txBox="1"/>
            <p:nvPr/>
          </p:nvSpPr>
          <p:spPr>
            <a:xfrm>
              <a:off x="8181602" y="3260240"/>
              <a:ext cx="2360023" cy="696569"/>
            </a:xfrm>
            <a:prstGeom prst="rect">
              <a:avLst/>
            </a:prstGeom>
            <a:grpFill/>
            <a:ln w="3175">
              <a:noFill/>
            </a:ln>
          </p:spPr>
          <p:txBody>
            <a:bodyPr wrap="square">
              <a:spAutoFit/>
            </a:bodyPr>
            <a:lstStyle/>
            <a:p>
              <a:pPr algn="ctr">
                <a:defRPr/>
              </a:pPr>
              <a:r>
                <a:rPr lang="el-GR" sz="1867" b="1" dirty="0">
                  <a:solidFill>
                    <a:srgbClr val="281F76"/>
                  </a:solidFill>
                  <a:latin typeface="Trebuchet MS" panose="020B0603020202020204" pitchFamily="34" charset="0"/>
                  <a:cs typeface="Calibri" panose="020F0502020204030204" pitchFamily="34" charset="0"/>
                  <a:sym typeface="Calibri"/>
                </a:rPr>
                <a:t>Αριθμός</a:t>
              </a:r>
              <a:r>
                <a:rPr lang="en-US" sz="1867" b="1" dirty="0">
                  <a:solidFill>
                    <a:srgbClr val="281F76"/>
                  </a:solidFill>
                  <a:latin typeface="Trebuchet MS" panose="020B0603020202020204" pitchFamily="34" charset="0"/>
                  <a:cs typeface="Calibri" panose="020F0502020204030204" pitchFamily="34" charset="0"/>
                  <a:sym typeface="Calibri"/>
                </a:rPr>
                <a:t> </a:t>
              </a:r>
              <a:r>
                <a:rPr lang="el-GR" sz="1867" b="1" dirty="0">
                  <a:solidFill>
                    <a:srgbClr val="281F76"/>
                  </a:solidFill>
                  <a:latin typeface="Trebuchet MS" panose="020B0603020202020204" pitchFamily="34" charset="0"/>
                  <a:cs typeface="Calibri" panose="020F0502020204030204" pitchFamily="34" charset="0"/>
                  <a:sym typeface="Calibri"/>
                </a:rPr>
                <a:t>Δανείων</a:t>
              </a:r>
              <a:endParaRPr lang="en-US" sz="1867" b="1" dirty="0">
                <a:solidFill>
                  <a:srgbClr val="281F76"/>
                </a:solidFill>
                <a:latin typeface="Trebuchet MS" panose="020B0603020202020204" pitchFamily="34" charset="0"/>
                <a:cs typeface="Calibri" panose="020F0502020204030204" pitchFamily="34" charset="0"/>
                <a:sym typeface="Calibri"/>
              </a:endParaRPr>
            </a:p>
          </p:txBody>
        </p:sp>
      </p:grpSp>
      <p:grpSp>
        <p:nvGrpSpPr>
          <p:cNvPr id="54" name="Ομάδα 53">
            <a:extLst>
              <a:ext uri="{FF2B5EF4-FFF2-40B4-BE49-F238E27FC236}">
                <a16:creationId xmlns:a16="http://schemas.microsoft.com/office/drawing/2014/main" id="{DD33FA34-CF86-3B7C-E6D4-DA8FF853D520}"/>
              </a:ext>
            </a:extLst>
          </p:cNvPr>
          <p:cNvGrpSpPr/>
          <p:nvPr/>
        </p:nvGrpSpPr>
        <p:grpSpPr>
          <a:xfrm>
            <a:off x="4150423" y="3477492"/>
            <a:ext cx="2159219" cy="1936480"/>
            <a:chOff x="7625114" y="2602523"/>
            <a:chExt cx="3289427" cy="2057400"/>
          </a:xfrm>
          <a:noFill/>
        </p:grpSpPr>
        <p:sp>
          <p:nvSpPr>
            <p:cNvPr id="55" name="Οβάλ 54">
              <a:extLst>
                <a:ext uri="{FF2B5EF4-FFF2-40B4-BE49-F238E27FC236}">
                  <a16:creationId xmlns:a16="http://schemas.microsoft.com/office/drawing/2014/main" id="{4A5C17B4-E562-1564-8448-D81DB72C27DE}"/>
                </a:ext>
              </a:extLst>
            </p:cNvPr>
            <p:cNvSpPr/>
            <p:nvPr/>
          </p:nvSpPr>
          <p:spPr>
            <a:xfrm>
              <a:off x="7737231" y="2602523"/>
              <a:ext cx="3033346" cy="2057400"/>
            </a:xfrm>
            <a:prstGeom prst="ellipse">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67" dirty="0">
                <a:solidFill>
                  <a:srgbClr val="0A091B"/>
                </a:solidFill>
                <a:latin typeface="Trebuchet MS" panose="020B0603020202020204" pitchFamily="34" charset="0"/>
              </a:endParaRPr>
            </a:p>
          </p:txBody>
        </p:sp>
        <p:grpSp>
          <p:nvGrpSpPr>
            <p:cNvPr id="56" name="Ομάδα 55">
              <a:extLst>
                <a:ext uri="{FF2B5EF4-FFF2-40B4-BE49-F238E27FC236}">
                  <a16:creationId xmlns:a16="http://schemas.microsoft.com/office/drawing/2014/main" id="{58C308ED-D1CF-49D8-026E-41AEF3CE2E84}"/>
                </a:ext>
              </a:extLst>
            </p:cNvPr>
            <p:cNvGrpSpPr/>
            <p:nvPr/>
          </p:nvGrpSpPr>
          <p:grpSpPr>
            <a:xfrm>
              <a:off x="7625114" y="3149759"/>
              <a:ext cx="3289427" cy="1275584"/>
              <a:chOff x="7625114" y="3149759"/>
              <a:chExt cx="3289427" cy="1275584"/>
            </a:xfrm>
            <a:grpFill/>
          </p:grpSpPr>
          <p:sp>
            <p:nvSpPr>
              <p:cNvPr id="57" name="TextBox 56">
                <a:extLst>
                  <a:ext uri="{FF2B5EF4-FFF2-40B4-BE49-F238E27FC236}">
                    <a16:creationId xmlns:a16="http://schemas.microsoft.com/office/drawing/2014/main" id="{87DE4FBC-28CE-400C-1DAF-9B444A0295EB}"/>
                  </a:ext>
                </a:extLst>
              </p:cNvPr>
              <p:cNvSpPr txBox="1"/>
              <p:nvPr/>
            </p:nvSpPr>
            <p:spPr>
              <a:xfrm>
                <a:off x="8204107" y="3712186"/>
                <a:ext cx="2099596" cy="713157"/>
              </a:xfrm>
              <a:prstGeom prst="rect">
                <a:avLst/>
              </a:prstGeom>
              <a:grpFill/>
              <a:ln w="3175">
                <a:noFill/>
              </a:ln>
            </p:spPr>
            <p:txBody>
              <a:bodyPr wrap="square">
                <a:spAutoFit/>
              </a:bodyPr>
              <a:lstStyle/>
              <a:p>
                <a:pPr algn="ctr">
                  <a:defRPr/>
                </a:pPr>
                <a:r>
                  <a:rPr lang="el-GR" sz="2667" b="1" dirty="0">
                    <a:solidFill>
                      <a:srgbClr val="0A091B">
                        <a:lumMod val="75000"/>
                        <a:lumOff val="25000"/>
                      </a:srgbClr>
                    </a:solidFill>
                    <a:latin typeface="Trebuchet MS" panose="020B0603020202020204" pitchFamily="34" charset="0"/>
                    <a:cs typeface="Calibri" panose="020F0502020204030204" pitchFamily="34" charset="0"/>
                    <a:sym typeface="Calibri"/>
                  </a:rPr>
                  <a:t>84% </a:t>
                </a:r>
                <a:endParaRPr lang="en-US" sz="2667"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58" name="TextBox 57">
                <a:extLst>
                  <a:ext uri="{FF2B5EF4-FFF2-40B4-BE49-F238E27FC236}">
                    <a16:creationId xmlns:a16="http://schemas.microsoft.com/office/drawing/2014/main" id="{430D6DBB-D3CD-0D88-764E-A262E0F6BE25}"/>
                  </a:ext>
                </a:extLst>
              </p:cNvPr>
              <p:cNvSpPr txBox="1"/>
              <p:nvPr/>
            </p:nvSpPr>
            <p:spPr>
              <a:xfrm>
                <a:off x="7625114" y="3149759"/>
                <a:ext cx="3289427" cy="555891"/>
              </a:xfrm>
              <a:prstGeom prst="rect">
                <a:avLst/>
              </a:prstGeom>
              <a:grpFill/>
              <a:ln w="3175">
                <a:noFill/>
              </a:ln>
            </p:spPr>
            <p:txBody>
              <a:bodyPr wrap="square">
                <a:spAutoFit/>
              </a:bodyPr>
              <a:lstStyle/>
              <a:p>
                <a:pPr algn="ctr">
                  <a:defRPr/>
                </a:pPr>
                <a:r>
                  <a:rPr lang="el-GR" sz="1400" b="1" dirty="0">
                    <a:solidFill>
                      <a:srgbClr val="281F76"/>
                    </a:solidFill>
                    <a:latin typeface="Trebuchet MS" panose="020B0603020202020204" pitchFamily="34" charset="0"/>
                    <a:cs typeface="Calibri" panose="020F0502020204030204" pitchFamily="34" charset="0"/>
                    <a:sym typeface="Calibri"/>
                  </a:rPr>
                  <a:t>Αριθμός Εργαζομένων &lt;50</a:t>
                </a:r>
                <a:endParaRPr lang="en-US" sz="1400" b="1" dirty="0">
                  <a:solidFill>
                    <a:srgbClr val="281F76"/>
                  </a:solidFill>
                  <a:latin typeface="Trebuchet MS" panose="020B0603020202020204" pitchFamily="34" charset="0"/>
                  <a:cs typeface="Calibri" panose="020F0502020204030204" pitchFamily="34" charset="0"/>
                  <a:sym typeface="Calibri"/>
                </a:endParaRPr>
              </a:p>
            </p:txBody>
          </p:sp>
        </p:grpSp>
      </p:grpSp>
      <p:grpSp>
        <p:nvGrpSpPr>
          <p:cNvPr id="59" name="Ομάδα 58">
            <a:extLst>
              <a:ext uri="{FF2B5EF4-FFF2-40B4-BE49-F238E27FC236}">
                <a16:creationId xmlns:a16="http://schemas.microsoft.com/office/drawing/2014/main" id="{24D034AA-D8A6-EEC6-1EEE-516EFA191118}"/>
              </a:ext>
            </a:extLst>
          </p:cNvPr>
          <p:cNvGrpSpPr/>
          <p:nvPr/>
        </p:nvGrpSpPr>
        <p:grpSpPr>
          <a:xfrm>
            <a:off x="6478950" y="3484854"/>
            <a:ext cx="1998857" cy="1936480"/>
            <a:chOff x="7737231" y="2602523"/>
            <a:chExt cx="3033346" cy="2057400"/>
          </a:xfrm>
          <a:noFill/>
        </p:grpSpPr>
        <p:sp>
          <p:nvSpPr>
            <p:cNvPr id="60" name="Οβάλ 59">
              <a:extLst>
                <a:ext uri="{FF2B5EF4-FFF2-40B4-BE49-F238E27FC236}">
                  <a16:creationId xmlns:a16="http://schemas.microsoft.com/office/drawing/2014/main" id="{4FA2C507-5461-504C-52B0-D6BEEC4D77D4}"/>
                </a:ext>
              </a:extLst>
            </p:cNvPr>
            <p:cNvSpPr/>
            <p:nvPr/>
          </p:nvSpPr>
          <p:spPr>
            <a:xfrm>
              <a:off x="7737231" y="2602523"/>
              <a:ext cx="3033346" cy="2057400"/>
            </a:xfrm>
            <a:prstGeom prst="ellipse">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67" dirty="0">
                <a:solidFill>
                  <a:srgbClr val="0A091B"/>
                </a:solidFill>
                <a:latin typeface="Trebuchet MS" panose="020B0603020202020204" pitchFamily="34" charset="0"/>
              </a:endParaRPr>
            </a:p>
          </p:txBody>
        </p:sp>
        <p:grpSp>
          <p:nvGrpSpPr>
            <p:cNvPr id="61" name="Ομάδα 60">
              <a:extLst>
                <a:ext uri="{FF2B5EF4-FFF2-40B4-BE49-F238E27FC236}">
                  <a16:creationId xmlns:a16="http://schemas.microsoft.com/office/drawing/2014/main" id="{C93A94B3-CC93-D590-8CF3-83D33AC09932}"/>
                </a:ext>
              </a:extLst>
            </p:cNvPr>
            <p:cNvGrpSpPr/>
            <p:nvPr/>
          </p:nvGrpSpPr>
          <p:grpSpPr>
            <a:xfrm>
              <a:off x="7948203" y="3034639"/>
              <a:ext cx="2714128" cy="1382501"/>
              <a:chOff x="7948203" y="3034639"/>
              <a:chExt cx="2714128" cy="1382501"/>
            </a:xfrm>
            <a:grpFill/>
          </p:grpSpPr>
          <p:sp>
            <p:nvSpPr>
              <p:cNvPr id="62" name="TextBox 61">
                <a:extLst>
                  <a:ext uri="{FF2B5EF4-FFF2-40B4-BE49-F238E27FC236}">
                    <a16:creationId xmlns:a16="http://schemas.microsoft.com/office/drawing/2014/main" id="{CDF2BC47-6DB5-590B-7043-005A292E37F8}"/>
                  </a:ext>
                </a:extLst>
              </p:cNvPr>
              <p:cNvSpPr txBox="1"/>
              <p:nvPr/>
            </p:nvSpPr>
            <p:spPr>
              <a:xfrm>
                <a:off x="8241820" y="3703982"/>
                <a:ext cx="2099595" cy="713158"/>
              </a:xfrm>
              <a:prstGeom prst="rect">
                <a:avLst/>
              </a:prstGeom>
              <a:grpFill/>
              <a:ln w="3175">
                <a:noFill/>
              </a:ln>
            </p:spPr>
            <p:txBody>
              <a:bodyPr wrap="square">
                <a:spAutoFit/>
              </a:bodyPr>
              <a:lstStyle/>
              <a:p>
                <a:pPr algn="ctr">
                  <a:defRPr/>
                </a:pPr>
                <a:r>
                  <a:rPr lang="el-GR" sz="2667" b="1" dirty="0">
                    <a:solidFill>
                      <a:srgbClr val="0A091B">
                        <a:lumMod val="75000"/>
                        <a:lumOff val="25000"/>
                      </a:srgbClr>
                    </a:solidFill>
                    <a:latin typeface="Trebuchet MS" panose="020B0603020202020204" pitchFamily="34" charset="0"/>
                    <a:cs typeface="Calibri" panose="020F0502020204030204" pitchFamily="34" charset="0"/>
                    <a:sym typeface="Calibri"/>
                  </a:rPr>
                  <a:t>81%</a:t>
                </a:r>
                <a:endParaRPr lang="en-US" sz="2667"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63" name="TextBox 62">
                <a:extLst>
                  <a:ext uri="{FF2B5EF4-FFF2-40B4-BE49-F238E27FC236}">
                    <a16:creationId xmlns:a16="http://schemas.microsoft.com/office/drawing/2014/main" id="{4AF941F9-CABB-A73B-FBB7-04275FE720D7}"/>
                  </a:ext>
                </a:extLst>
              </p:cNvPr>
              <p:cNvSpPr txBox="1"/>
              <p:nvPr/>
            </p:nvSpPr>
            <p:spPr>
              <a:xfrm>
                <a:off x="7948203" y="3034639"/>
                <a:ext cx="2714128" cy="555892"/>
              </a:xfrm>
              <a:prstGeom prst="rect">
                <a:avLst/>
              </a:prstGeom>
              <a:grpFill/>
              <a:ln w="3175">
                <a:noFill/>
              </a:ln>
            </p:spPr>
            <p:txBody>
              <a:bodyPr wrap="square">
                <a:spAutoFit/>
              </a:bodyPr>
              <a:lstStyle/>
              <a:p>
                <a:pPr algn="ctr">
                  <a:defRPr/>
                </a:pPr>
                <a:r>
                  <a:rPr lang="el-GR" sz="1400" b="1" dirty="0">
                    <a:solidFill>
                      <a:srgbClr val="281F76"/>
                    </a:solidFill>
                    <a:latin typeface="Trebuchet MS" panose="020B0603020202020204" pitchFamily="34" charset="0"/>
                    <a:cs typeface="Calibri" panose="020F0502020204030204" pitchFamily="34" charset="0"/>
                    <a:sym typeface="Calibri"/>
                  </a:rPr>
                  <a:t>Κύκλος Εργασιών</a:t>
                </a:r>
              </a:p>
              <a:p>
                <a:pPr algn="ctr">
                  <a:defRPr/>
                </a:pPr>
                <a:r>
                  <a:rPr lang="el-GR" sz="1400" b="1" dirty="0">
                    <a:solidFill>
                      <a:srgbClr val="281F76"/>
                    </a:solidFill>
                    <a:latin typeface="Trebuchet MS" panose="020B0603020202020204" pitchFamily="34" charset="0"/>
                    <a:cs typeface="Calibri" panose="020F0502020204030204" pitchFamily="34" charset="0"/>
                    <a:sym typeface="Calibri"/>
                  </a:rPr>
                  <a:t>&lt; 10 εκ.€</a:t>
                </a:r>
                <a:endParaRPr lang="en-US" sz="1400" b="1" dirty="0">
                  <a:solidFill>
                    <a:srgbClr val="281F76"/>
                  </a:solidFill>
                  <a:latin typeface="Trebuchet MS" panose="020B0603020202020204" pitchFamily="34" charset="0"/>
                  <a:cs typeface="Calibri" panose="020F0502020204030204" pitchFamily="34" charset="0"/>
                  <a:sym typeface="Calibri"/>
                </a:endParaRPr>
              </a:p>
            </p:txBody>
          </p:sp>
        </p:grpSp>
      </p:grpSp>
      <p:grpSp>
        <p:nvGrpSpPr>
          <p:cNvPr id="9" name="Ομάδα 8">
            <a:extLst>
              <a:ext uri="{FF2B5EF4-FFF2-40B4-BE49-F238E27FC236}">
                <a16:creationId xmlns:a16="http://schemas.microsoft.com/office/drawing/2014/main" id="{B77D5EE9-1C0B-3EA6-3CBB-C177D3B901AB}"/>
              </a:ext>
            </a:extLst>
          </p:cNvPr>
          <p:cNvGrpSpPr/>
          <p:nvPr/>
        </p:nvGrpSpPr>
        <p:grpSpPr>
          <a:xfrm>
            <a:off x="8741819" y="1402460"/>
            <a:ext cx="2283937" cy="1096720"/>
            <a:chOff x="9774478" y="3174229"/>
            <a:chExt cx="3501840" cy="1145377"/>
          </a:xfrm>
          <a:noFill/>
        </p:grpSpPr>
        <p:sp>
          <p:nvSpPr>
            <p:cNvPr id="28" name="TextBox 27">
              <a:extLst>
                <a:ext uri="{FF2B5EF4-FFF2-40B4-BE49-F238E27FC236}">
                  <a16:creationId xmlns:a16="http://schemas.microsoft.com/office/drawing/2014/main" id="{2074BF33-E148-EF17-2570-E37B992344CD}"/>
                </a:ext>
              </a:extLst>
            </p:cNvPr>
            <p:cNvSpPr txBox="1"/>
            <p:nvPr/>
          </p:nvSpPr>
          <p:spPr>
            <a:xfrm>
              <a:off x="10345386" y="3751810"/>
              <a:ext cx="2360023" cy="567796"/>
            </a:xfrm>
            <a:prstGeom prst="rect">
              <a:avLst/>
            </a:prstGeom>
            <a:grpFill/>
            <a:ln w="3175">
              <a:noFill/>
            </a:ln>
          </p:spPr>
          <p:txBody>
            <a:bodyPr wrap="square">
              <a:spAutoFit/>
            </a:bodyPr>
            <a:lstStyle/>
            <a:p>
              <a:pPr algn="ctr">
                <a:defRPr/>
              </a:pPr>
              <a:r>
                <a:rPr lang="el-GR" sz="2933" b="1" dirty="0">
                  <a:solidFill>
                    <a:srgbClr val="0A091B">
                      <a:lumMod val="75000"/>
                      <a:lumOff val="25000"/>
                    </a:srgbClr>
                  </a:solidFill>
                  <a:latin typeface="Trebuchet MS" panose="020B0603020202020204" pitchFamily="34" charset="0"/>
                  <a:cs typeface="Calibri" panose="020F0502020204030204" pitchFamily="34" charset="0"/>
                  <a:sym typeface="Calibri"/>
                </a:rPr>
                <a:t>70,6%</a:t>
              </a:r>
              <a:endParaRPr lang="en-US" sz="2933"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29" name="TextBox 28">
              <a:extLst>
                <a:ext uri="{FF2B5EF4-FFF2-40B4-BE49-F238E27FC236}">
                  <a16:creationId xmlns:a16="http://schemas.microsoft.com/office/drawing/2014/main" id="{F40456F6-F0B9-469A-F60D-49A5C3FBE23C}"/>
                </a:ext>
              </a:extLst>
            </p:cNvPr>
            <p:cNvSpPr txBox="1"/>
            <p:nvPr/>
          </p:nvSpPr>
          <p:spPr>
            <a:xfrm>
              <a:off x="9774478" y="3174229"/>
              <a:ext cx="3501840" cy="696569"/>
            </a:xfrm>
            <a:prstGeom prst="rect">
              <a:avLst/>
            </a:prstGeom>
            <a:grpFill/>
            <a:ln w="3175">
              <a:noFill/>
            </a:ln>
          </p:spPr>
          <p:txBody>
            <a:bodyPr wrap="square">
              <a:spAutoFit/>
            </a:bodyPr>
            <a:lstStyle/>
            <a:p>
              <a:pPr algn="ctr">
                <a:defRPr/>
              </a:pPr>
              <a:r>
                <a:rPr lang="el-GR" sz="1867" b="1" dirty="0">
                  <a:solidFill>
                    <a:srgbClr val="281F76"/>
                  </a:solidFill>
                  <a:latin typeface="Trebuchet MS" panose="020B0603020202020204" pitchFamily="34" charset="0"/>
                  <a:cs typeface="Calibri" panose="020F0502020204030204" pitchFamily="34" charset="0"/>
                  <a:sym typeface="Calibri"/>
                </a:rPr>
                <a:t>Ποσοστό</a:t>
              </a:r>
              <a:r>
                <a:rPr lang="en-US" sz="1867" b="1" dirty="0">
                  <a:solidFill>
                    <a:srgbClr val="281F76"/>
                  </a:solidFill>
                  <a:latin typeface="Trebuchet MS" panose="020B0603020202020204" pitchFamily="34" charset="0"/>
                  <a:cs typeface="Calibri" panose="020F0502020204030204" pitchFamily="34" charset="0"/>
                  <a:sym typeface="Calibri"/>
                </a:rPr>
                <a:t> </a:t>
              </a:r>
              <a:r>
                <a:rPr lang="el-GR" sz="1867" b="1" dirty="0">
                  <a:solidFill>
                    <a:srgbClr val="281F76"/>
                  </a:solidFill>
                  <a:latin typeface="Trebuchet MS" panose="020B0603020202020204" pitchFamily="34" charset="0"/>
                  <a:cs typeface="Calibri" panose="020F0502020204030204" pitchFamily="34" charset="0"/>
                  <a:sym typeface="Calibri"/>
                </a:rPr>
                <a:t>Δανείων στην Περιφέρεια</a:t>
              </a:r>
              <a:endParaRPr lang="en-US" sz="1867" b="1" dirty="0">
                <a:solidFill>
                  <a:srgbClr val="281F76"/>
                </a:solidFill>
                <a:latin typeface="Trebuchet MS" panose="020B0603020202020204" pitchFamily="34" charset="0"/>
                <a:cs typeface="Calibri" panose="020F0502020204030204" pitchFamily="34" charset="0"/>
                <a:sym typeface="Calibri"/>
              </a:endParaRPr>
            </a:p>
          </p:txBody>
        </p:sp>
      </p:grpSp>
      <p:graphicFrame>
        <p:nvGraphicFramePr>
          <p:cNvPr id="2" name="Γράφημα 1">
            <a:extLst>
              <a:ext uri="{FF2B5EF4-FFF2-40B4-BE49-F238E27FC236}">
                <a16:creationId xmlns:a16="http://schemas.microsoft.com/office/drawing/2014/main" id="{3A7731E6-E387-4512-931D-7B5A27C9A0B1}"/>
              </a:ext>
            </a:extLst>
          </p:cNvPr>
          <p:cNvGraphicFramePr>
            <a:graphicFrameLocks/>
          </p:cNvGraphicFramePr>
          <p:nvPr>
            <p:extLst>
              <p:ext uri="{D42A27DB-BD31-4B8C-83A1-F6EECF244321}">
                <p14:modId xmlns:p14="http://schemas.microsoft.com/office/powerpoint/2010/main" val="797252808"/>
              </p:ext>
            </p:extLst>
          </p:nvPr>
        </p:nvGraphicFramePr>
        <p:xfrm>
          <a:off x="8383308" y="2877692"/>
          <a:ext cx="4070338" cy="33540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Γράφημα 10">
            <a:extLst>
              <a:ext uri="{FF2B5EF4-FFF2-40B4-BE49-F238E27FC236}">
                <a16:creationId xmlns:a16="http://schemas.microsoft.com/office/drawing/2014/main" id="{0AE55AE8-A6C1-4368-9EC8-7EEB935EC01E}"/>
              </a:ext>
            </a:extLst>
          </p:cNvPr>
          <p:cNvGraphicFramePr>
            <a:graphicFrameLocks/>
          </p:cNvGraphicFramePr>
          <p:nvPr>
            <p:extLst>
              <p:ext uri="{D42A27DB-BD31-4B8C-83A1-F6EECF244321}">
                <p14:modId xmlns:p14="http://schemas.microsoft.com/office/powerpoint/2010/main" val="3220652544"/>
              </p:ext>
            </p:extLst>
          </p:nvPr>
        </p:nvGraphicFramePr>
        <p:xfrm>
          <a:off x="89874" y="2678863"/>
          <a:ext cx="3718821" cy="3303796"/>
        </p:xfrm>
        <a:graphic>
          <a:graphicData uri="http://schemas.openxmlformats.org/drawingml/2006/chart">
            <c:chart xmlns:c="http://schemas.openxmlformats.org/drawingml/2006/chart" xmlns:r="http://schemas.openxmlformats.org/officeDocument/2006/relationships" r:id="rId3"/>
          </a:graphicData>
        </a:graphic>
      </p:graphicFrame>
      <p:sp>
        <p:nvSpPr>
          <p:cNvPr id="31" name="Ορθογώνιο 30">
            <a:extLst>
              <a:ext uri="{FF2B5EF4-FFF2-40B4-BE49-F238E27FC236}">
                <a16:creationId xmlns:a16="http://schemas.microsoft.com/office/drawing/2014/main" id="{53859690-9215-B552-8794-98BB3C8DD9D2}"/>
              </a:ext>
            </a:extLst>
          </p:cNvPr>
          <p:cNvSpPr/>
          <p:nvPr/>
        </p:nvSpPr>
        <p:spPr>
          <a:xfrm>
            <a:off x="10541342" y="6322459"/>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2700"/>
          </a:p>
        </p:txBody>
      </p:sp>
      <p:sp>
        <p:nvSpPr>
          <p:cNvPr id="32" name="Θέση αριθμού διαφάνειας 3">
            <a:extLst>
              <a:ext uri="{FF2B5EF4-FFF2-40B4-BE49-F238E27FC236}">
                <a16:creationId xmlns:a16="http://schemas.microsoft.com/office/drawing/2014/main" id="{D6211B9F-4E7D-0CC1-F37B-5D9874958E50}"/>
              </a:ext>
            </a:extLst>
          </p:cNvPr>
          <p:cNvSpPr>
            <a:spLocks noGrp="1"/>
          </p:cNvSpPr>
          <p:nvPr>
            <p:ph type="sldNum" sz="quarter" idx="12"/>
          </p:nvPr>
        </p:nvSpPr>
        <p:spPr>
          <a:xfrm>
            <a:off x="9136809" y="6274849"/>
            <a:ext cx="2743200" cy="365125"/>
          </a:xfrm>
        </p:spPr>
        <p:txBody>
          <a:bodyPr/>
          <a:lstStyle/>
          <a:p>
            <a:fld id="{3705D503-D1B6-4A67-8FF5-CE1B15326FC5}" type="slidenum">
              <a:rPr lang="en-US" sz="1200" smtClean="0"/>
              <a:t>19</a:t>
            </a:fld>
            <a:endParaRPr lang="en-US" sz="1400" dirty="0"/>
          </a:p>
        </p:txBody>
      </p:sp>
      <p:pic>
        <p:nvPicPr>
          <p:cNvPr id="3074" name="Picture 2" descr="Loan icons for free download | Freepik">
            <a:extLst>
              <a:ext uri="{FF2B5EF4-FFF2-40B4-BE49-F238E27FC236}">
                <a16:creationId xmlns:a16="http://schemas.microsoft.com/office/drawing/2014/main" id="{D214066A-531A-717D-052B-7EB3D9B6A672}"/>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71148" y="1555431"/>
            <a:ext cx="872036" cy="872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uro coins finance - Business &amp; Finance Icons">
            <a:extLst>
              <a:ext uri="{FF2B5EF4-FFF2-40B4-BE49-F238E27FC236}">
                <a16:creationId xmlns:a16="http://schemas.microsoft.com/office/drawing/2014/main" id="{B76C48EB-3C37-2977-63B1-6EBF69B34A2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000111" y="1529867"/>
            <a:ext cx="912742" cy="9127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eographical distribution Vector Icons free download in SVG, PNG Format">
            <a:extLst>
              <a:ext uri="{FF2B5EF4-FFF2-40B4-BE49-F238E27FC236}">
                <a16:creationId xmlns:a16="http://schemas.microsoft.com/office/drawing/2014/main" id="{12B22159-240A-C30A-E1DE-F10F5E5B342E}"/>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4674" y="1412089"/>
            <a:ext cx="1041068" cy="1041068"/>
          </a:xfrm>
          <a:prstGeom prst="rect">
            <a:avLst/>
          </a:prstGeom>
          <a:noFill/>
          <a:extLst>
            <a:ext uri="{909E8E84-426E-40DD-AFC4-6F175D3DCCD1}">
              <a14:hiddenFill xmlns:a14="http://schemas.microsoft.com/office/drawing/2010/main">
                <a:solidFill>
                  <a:srgbClr val="FFFFFF"/>
                </a:solidFill>
              </a14:hiddenFill>
            </a:ext>
          </a:extLst>
        </p:spPr>
      </p:pic>
      <p:pic>
        <p:nvPicPr>
          <p:cNvPr id="30" name="Εικόνα 2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29412" y="6349044"/>
            <a:ext cx="2224144" cy="421093"/>
          </a:xfrm>
          <a:prstGeom prst="rect">
            <a:avLst/>
          </a:prstGeom>
        </p:spPr>
      </p:pic>
    </p:spTree>
    <p:extLst>
      <p:ext uri="{BB962C8B-B14F-4D97-AF65-F5344CB8AC3E}">
        <p14:creationId xmlns:p14="http://schemas.microsoft.com/office/powerpoint/2010/main" val="85950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4">
            <a:extLst>
              <a:ext uri="{FF2B5EF4-FFF2-40B4-BE49-F238E27FC236}">
                <a16:creationId xmlns:a16="http://schemas.microsoft.com/office/drawing/2014/main" id="{B9090E8C-EF6E-2ACC-274E-810A734A1F00}"/>
              </a:ext>
            </a:extLst>
          </p:cNvPr>
          <p:cNvSpPr txBox="1">
            <a:spLocks/>
          </p:cNvSpPr>
          <p:nvPr/>
        </p:nvSpPr>
        <p:spPr>
          <a:xfrm>
            <a:off x="3430392" y="3830820"/>
            <a:ext cx="5623413" cy="11890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rgbClr val="27C5F4"/>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C5F4"/>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C5F4"/>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a:cs typeface="Arial" panose="020B0604020202020204" pitchFamily="34" charset="0"/>
              </a:rPr>
              <a:t>Πρόγραμμα </a:t>
            </a:r>
          </a:p>
          <a:p>
            <a:r>
              <a:rPr lang="el-GR" sz="2400" dirty="0">
                <a:cs typeface="Arial" panose="020B0604020202020204" pitchFamily="34" charset="0"/>
              </a:rPr>
              <a:t>Δίκαιης Αναπτυξιακής Μετάβασης</a:t>
            </a:r>
          </a:p>
          <a:p>
            <a:r>
              <a:rPr lang="el-GR" sz="2400" dirty="0">
                <a:cs typeface="Arial" panose="020B0604020202020204" pitchFamily="34" charset="0"/>
              </a:rPr>
              <a:t>ΕΣΠΑ 2021-2027</a:t>
            </a:r>
            <a:endParaRPr lang="en-US" sz="2400" dirty="0">
              <a:cs typeface="Arial" panose="020B0604020202020204" pitchFamily="34" charset="0"/>
            </a:endParaRPr>
          </a:p>
        </p:txBody>
      </p:sp>
    </p:spTree>
    <p:extLst>
      <p:ext uri="{BB962C8B-B14F-4D97-AF65-F5344CB8AC3E}">
        <p14:creationId xmlns:p14="http://schemas.microsoft.com/office/powerpoint/2010/main" val="889602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E8E649C-F6ED-51DC-3928-ABD1A60A3722}"/>
              </a:ext>
            </a:extLst>
          </p:cNvPr>
          <p:cNvSpPr>
            <a:spLocks noGrp="1"/>
          </p:cNvSpPr>
          <p:nvPr>
            <p:ph type="title"/>
          </p:nvPr>
        </p:nvSpPr>
        <p:spPr>
          <a:xfrm>
            <a:off x="25070" y="43130"/>
            <a:ext cx="9940967" cy="992039"/>
          </a:xfrm>
        </p:spPr>
        <p:txBody>
          <a:bodyPr>
            <a:normAutofit/>
          </a:bodyPr>
          <a:lstStyle/>
          <a:p>
            <a:r>
              <a:rPr lang="el-GR" sz="2400" dirty="0"/>
              <a:t>Ταμείο Επιχειρηματικότητας ΙΙΙ (</a:t>
            </a:r>
            <a:r>
              <a:rPr lang="en-US" sz="2400" dirty="0"/>
              <a:t>4</a:t>
            </a:r>
            <a:r>
              <a:rPr lang="el-GR" sz="2400" dirty="0"/>
              <a:t>/</a:t>
            </a:r>
            <a:r>
              <a:rPr lang="en-US" sz="2400" dirty="0"/>
              <a:t>4</a:t>
            </a:r>
            <a:r>
              <a:rPr lang="el-GR" sz="2400" dirty="0"/>
              <a:t>)</a:t>
            </a:r>
            <a:br>
              <a:rPr lang="el-GR" sz="2400" dirty="0"/>
            </a:br>
            <a:r>
              <a:rPr lang="el-GR" sz="2400" dirty="0"/>
              <a:t>(Ταμείο Εγγύησης)</a:t>
            </a:r>
            <a:endParaRPr lang="en-US" sz="2400" dirty="0"/>
          </a:p>
        </p:txBody>
      </p:sp>
      <p:sp>
        <p:nvSpPr>
          <p:cNvPr id="5" name="Θέση κειμένου 4">
            <a:extLst>
              <a:ext uri="{FF2B5EF4-FFF2-40B4-BE49-F238E27FC236}">
                <a16:creationId xmlns:a16="http://schemas.microsoft.com/office/drawing/2014/main" id="{64342CCD-7DE8-B0B1-49BF-33C0941D7EAC}"/>
              </a:ext>
            </a:extLst>
          </p:cNvPr>
          <p:cNvSpPr>
            <a:spLocks noGrp="1"/>
          </p:cNvSpPr>
          <p:nvPr>
            <p:ph idx="1"/>
          </p:nvPr>
        </p:nvSpPr>
        <p:spPr/>
        <p:txBody>
          <a:bodyPr vert="horz" lIns="60960" tIns="30480" rIns="60960" bIns="30480" rtlCol="0" anchor="ctr">
            <a:normAutofit/>
          </a:bodyPr>
          <a:lstStyle/>
          <a:p>
            <a:pPr>
              <a:lnSpc>
                <a:spcPct val="90000"/>
              </a:lnSpc>
              <a:spcBef>
                <a:spcPct val="0"/>
              </a:spcBef>
            </a:pPr>
            <a:r>
              <a:rPr lang="el-GR" sz="3200" b="1" dirty="0">
                <a:solidFill>
                  <a:schemeClr val="bg1"/>
                </a:solidFill>
                <a:ea typeface="+mj-ea"/>
                <a:cs typeface="+mj-cs"/>
              </a:rPr>
              <a:t>5. ΤΕΠΙΧ ΙΙΙ – Υπαγωγές </a:t>
            </a:r>
            <a:r>
              <a:rPr lang="en-US" sz="3200" b="1" dirty="0">
                <a:solidFill>
                  <a:schemeClr val="bg1"/>
                </a:solidFill>
                <a:ea typeface="+mj-ea"/>
                <a:cs typeface="+mj-cs"/>
              </a:rPr>
              <a:t>HDB</a:t>
            </a:r>
            <a:r>
              <a:rPr lang="el-GR" sz="3200" b="1" dirty="0">
                <a:solidFill>
                  <a:schemeClr val="bg1"/>
                </a:solidFill>
                <a:ea typeface="+mj-ea"/>
                <a:cs typeface="+mj-cs"/>
              </a:rPr>
              <a:t> |05-07-2024</a:t>
            </a:r>
            <a:endParaRPr lang="en-US" sz="3200" b="1" dirty="0">
              <a:solidFill>
                <a:schemeClr val="bg1"/>
              </a:solidFill>
              <a:ea typeface="+mj-ea"/>
              <a:cs typeface="+mj-cs"/>
            </a:endParaRPr>
          </a:p>
        </p:txBody>
      </p:sp>
      <p:grpSp>
        <p:nvGrpSpPr>
          <p:cNvPr id="14" name="Ομάδα 13">
            <a:extLst>
              <a:ext uri="{FF2B5EF4-FFF2-40B4-BE49-F238E27FC236}">
                <a16:creationId xmlns:a16="http://schemas.microsoft.com/office/drawing/2014/main" id="{B64732F0-75A0-BDF8-B22C-CD7FE86EFDE8}"/>
              </a:ext>
            </a:extLst>
          </p:cNvPr>
          <p:cNvGrpSpPr/>
          <p:nvPr/>
        </p:nvGrpSpPr>
        <p:grpSpPr>
          <a:xfrm>
            <a:off x="2844670" y="1658468"/>
            <a:ext cx="1791226" cy="858252"/>
            <a:chOff x="7635622" y="3004526"/>
            <a:chExt cx="2746391" cy="896330"/>
          </a:xfrm>
          <a:noFill/>
        </p:grpSpPr>
        <p:sp>
          <p:nvSpPr>
            <p:cNvPr id="15" name="TextBox 14">
              <a:extLst>
                <a:ext uri="{FF2B5EF4-FFF2-40B4-BE49-F238E27FC236}">
                  <a16:creationId xmlns:a16="http://schemas.microsoft.com/office/drawing/2014/main" id="{72F6624F-B033-C532-4177-E963BEB885CC}"/>
                </a:ext>
              </a:extLst>
            </p:cNvPr>
            <p:cNvSpPr txBox="1"/>
            <p:nvPr/>
          </p:nvSpPr>
          <p:spPr>
            <a:xfrm>
              <a:off x="7635622" y="3354422"/>
              <a:ext cx="2746391" cy="546434"/>
            </a:xfrm>
            <a:prstGeom prst="rect">
              <a:avLst/>
            </a:prstGeom>
            <a:grpFill/>
            <a:ln w="3175">
              <a:noFill/>
            </a:ln>
          </p:spPr>
          <p:txBody>
            <a:bodyPr wrap="square">
              <a:spAutoFit/>
            </a:bodyPr>
            <a:lstStyle/>
            <a:p>
              <a:pPr algn="ctr">
                <a:defRPr/>
              </a:pPr>
              <a:r>
                <a:rPr lang="el-GR" sz="2800" b="1" dirty="0">
                  <a:solidFill>
                    <a:srgbClr val="0A091B">
                      <a:lumMod val="75000"/>
                      <a:lumOff val="25000"/>
                    </a:srgbClr>
                  </a:solidFill>
                  <a:latin typeface="Trebuchet MS" panose="020B0603020202020204" pitchFamily="34" charset="0"/>
                  <a:cs typeface="Calibri" panose="020F0502020204030204" pitchFamily="34" charset="0"/>
                  <a:sym typeface="Calibri"/>
                </a:rPr>
                <a:t>163 εκ.€</a:t>
              </a:r>
              <a:endParaRPr lang="en-US" sz="2800"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16" name="TextBox 15">
              <a:extLst>
                <a:ext uri="{FF2B5EF4-FFF2-40B4-BE49-F238E27FC236}">
                  <a16:creationId xmlns:a16="http://schemas.microsoft.com/office/drawing/2014/main" id="{F8051B32-8AC8-61B6-DDEF-C368669DAC82}"/>
                </a:ext>
              </a:extLst>
            </p:cNvPr>
            <p:cNvSpPr txBox="1"/>
            <p:nvPr/>
          </p:nvSpPr>
          <p:spPr>
            <a:xfrm>
              <a:off x="7884808" y="3004526"/>
              <a:ext cx="2360024" cy="396501"/>
            </a:xfrm>
            <a:prstGeom prst="rect">
              <a:avLst/>
            </a:prstGeom>
            <a:grpFill/>
            <a:ln w="3175">
              <a:noFill/>
            </a:ln>
          </p:spPr>
          <p:txBody>
            <a:bodyPr wrap="square">
              <a:spAutoFit/>
            </a:bodyPr>
            <a:lstStyle/>
            <a:p>
              <a:pPr algn="ctr">
                <a:defRPr/>
              </a:pPr>
              <a:r>
                <a:rPr lang="el-GR" sz="1867" b="1" dirty="0">
                  <a:solidFill>
                    <a:srgbClr val="281F76"/>
                  </a:solidFill>
                  <a:latin typeface="Trebuchet MS" panose="020B0603020202020204" pitchFamily="34" charset="0"/>
                  <a:cs typeface="Calibri" panose="020F0502020204030204" pitchFamily="34" charset="0"/>
                  <a:sym typeface="Calibri"/>
                </a:rPr>
                <a:t>π/υ</a:t>
              </a:r>
              <a:r>
                <a:rPr lang="en-US" sz="1867" b="1" dirty="0">
                  <a:solidFill>
                    <a:srgbClr val="281F76"/>
                  </a:solidFill>
                  <a:latin typeface="Trebuchet MS" panose="020B0603020202020204" pitchFamily="34" charset="0"/>
                  <a:cs typeface="Calibri" panose="020F0502020204030204" pitchFamily="34" charset="0"/>
                  <a:sym typeface="Calibri"/>
                </a:rPr>
                <a:t> </a:t>
              </a:r>
              <a:r>
                <a:rPr lang="el-GR" sz="1867" b="1" dirty="0">
                  <a:solidFill>
                    <a:srgbClr val="281F76"/>
                  </a:solidFill>
                  <a:latin typeface="Trebuchet MS" panose="020B0603020202020204" pitchFamily="34" charset="0"/>
                  <a:cs typeface="Calibri" panose="020F0502020204030204" pitchFamily="34" charset="0"/>
                  <a:sym typeface="Calibri"/>
                </a:rPr>
                <a:t>Δανείων</a:t>
              </a:r>
              <a:endParaRPr lang="en-US" sz="1867" b="1" dirty="0">
                <a:solidFill>
                  <a:srgbClr val="281F76"/>
                </a:solidFill>
                <a:latin typeface="Trebuchet MS" panose="020B0603020202020204" pitchFamily="34" charset="0"/>
                <a:cs typeface="Calibri" panose="020F0502020204030204" pitchFamily="34" charset="0"/>
                <a:sym typeface="Calibri"/>
              </a:endParaRPr>
            </a:p>
          </p:txBody>
        </p:sp>
      </p:grpSp>
      <p:grpSp>
        <p:nvGrpSpPr>
          <p:cNvPr id="19" name="Ομάδα 18">
            <a:extLst>
              <a:ext uri="{FF2B5EF4-FFF2-40B4-BE49-F238E27FC236}">
                <a16:creationId xmlns:a16="http://schemas.microsoft.com/office/drawing/2014/main" id="{3A53D5B0-7D33-E979-4C79-A15E42368808}"/>
              </a:ext>
            </a:extLst>
          </p:cNvPr>
          <p:cNvGrpSpPr/>
          <p:nvPr/>
        </p:nvGrpSpPr>
        <p:grpSpPr>
          <a:xfrm>
            <a:off x="5898290" y="1417523"/>
            <a:ext cx="1539233" cy="1100861"/>
            <a:chOff x="8852637" y="2948261"/>
            <a:chExt cx="2360024" cy="1149703"/>
          </a:xfrm>
          <a:noFill/>
        </p:grpSpPr>
        <p:sp>
          <p:nvSpPr>
            <p:cNvPr id="20" name="TextBox 19">
              <a:extLst>
                <a:ext uri="{FF2B5EF4-FFF2-40B4-BE49-F238E27FC236}">
                  <a16:creationId xmlns:a16="http://schemas.microsoft.com/office/drawing/2014/main" id="{CB402244-3DE8-76F5-DF68-833C87BB7635}"/>
                </a:ext>
              </a:extLst>
            </p:cNvPr>
            <p:cNvSpPr txBox="1"/>
            <p:nvPr/>
          </p:nvSpPr>
          <p:spPr>
            <a:xfrm>
              <a:off x="8852637" y="3551530"/>
              <a:ext cx="2360024" cy="546434"/>
            </a:xfrm>
            <a:prstGeom prst="rect">
              <a:avLst/>
            </a:prstGeom>
            <a:grpFill/>
            <a:ln w="3175">
              <a:noFill/>
            </a:ln>
          </p:spPr>
          <p:txBody>
            <a:bodyPr wrap="square">
              <a:spAutoFit/>
            </a:bodyPr>
            <a:lstStyle/>
            <a:p>
              <a:pPr algn="ctr">
                <a:defRPr/>
              </a:pPr>
              <a:r>
                <a:rPr lang="en-US" sz="2800" b="1" dirty="0">
                  <a:solidFill>
                    <a:srgbClr val="0A091B">
                      <a:lumMod val="75000"/>
                      <a:lumOff val="25000"/>
                    </a:srgbClr>
                  </a:solidFill>
                  <a:latin typeface="Trebuchet MS" panose="020B0603020202020204" pitchFamily="34" charset="0"/>
                  <a:cs typeface="Calibri" panose="020F0502020204030204" pitchFamily="34" charset="0"/>
                  <a:sym typeface="Calibri"/>
                </a:rPr>
                <a:t>8</a:t>
              </a:r>
              <a:r>
                <a:rPr lang="el-GR" sz="2800" b="1" dirty="0">
                  <a:solidFill>
                    <a:srgbClr val="0A091B">
                      <a:lumMod val="75000"/>
                      <a:lumOff val="25000"/>
                    </a:srgbClr>
                  </a:solidFill>
                  <a:latin typeface="Trebuchet MS" panose="020B0603020202020204" pitchFamily="34" charset="0"/>
                  <a:cs typeface="Calibri" panose="020F0502020204030204" pitchFamily="34" charset="0"/>
                  <a:sym typeface="Calibri"/>
                </a:rPr>
                <a:t>46</a:t>
              </a:r>
              <a:endParaRPr lang="en-US" sz="2800"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21" name="TextBox 20">
              <a:extLst>
                <a:ext uri="{FF2B5EF4-FFF2-40B4-BE49-F238E27FC236}">
                  <a16:creationId xmlns:a16="http://schemas.microsoft.com/office/drawing/2014/main" id="{24D1F280-55F7-E186-7DD7-3E636D3373C5}"/>
                </a:ext>
              </a:extLst>
            </p:cNvPr>
            <p:cNvSpPr txBox="1"/>
            <p:nvPr/>
          </p:nvSpPr>
          <p:spPr>
            <a:xfrm>
              <a:off x="8852637" y="2948261"/>
              <a:ext cx="2360023" cy="696569"/>
            </a:xfrm>
            <a:prstGeom prst="rect">
              <a:avLst/>
            </a:prstGeom>
            <a:grpFill/>
            <a:ln w="3175">
              <a:noFill/>
            </a:ln>
          </p:spPr>
          <p:txBody>
            <a:bodyPr wrap="square">
              <a:spAutoFit/>
            </a:bodyPr>
            <a:lstStyle/>
            <a:p>
              <a:pPr algn="ctr">
                <a:defRPr/>
              </a:pPr>
              <a:r>
                <a:rPr lang="el-GR" sz="1867" b="1" dirty="0">
                  <a:solidFill>
                    <a:srgbClr val="281F76"/>
                  </a:solidFill>
                  <a:latin typeface="Trebuchet MS" panose="020B0603020202020204" pitchFamily="34" charset="0"/>
                  <a:cs typeface="Calibri" panose="020F0502020204030204" pitchFamily="34" charset="0"/>
                  <a:sym typeface="Calibri"/>
                </a:rPr>
                <a:t>Αριθμός</a:t>
              </a:r>
              <a:r>
                <a:rPr lang="en-US" sz="1867" b="1" dirty="0">
                  <a:solidFill>
                    <a:srgbClr val="281F76"/>
                  </a:solidFill>
                  <a:latin typeface="Trebuchet MS" panose="020B0603020202020204" pitchFamily="34" charset="0"/>
                  <a:cs typeface="Calibri" panose="020F0502020204030204" pitchFamily="34" charset="0"/>
                  <a:sym typeface="Calibri"/>
                </a:rPr>
                <a:t> </a:t>
              </a:r>
              <a:r>
                <a:rPr lang="el-GR" sz="1867" b="1" dirty="0">
                  <a:solidFill>
                    <a:srgbClr val="281F76"/>
                  </a:solidFill>
                  <a:latin typeface="Trebuchet MS" panose="020B0603020202020204" pitchFamily="34" charset="0"/>
                  <a:cs typeface="Calibri" panose="020F0502020204030204" pitchFamily="34" charset="0"/>
                  <a:sym typeface="Calibri"/>
                </a:rPr>
                <a:t>Δανείων</a:t>
              </a:r>
              <a:endParaRPr lang="en-US" sz="1867" b="1" dirty="0">
                <a:solidFill>
                  <a:srgbClr val="281F76"/>
                </a:solidFill>
                <a:latin typeface="Trebuchet MS" panose="020B0603020202020204" pitchFamily="34" charset="0"/>
                <a:cs typeface="Calibri" panose="020F0502020204030204" pitchFamily="34" charset="0"/>
                <a:sym typeface="Calibri"/>
              </a:endParaRPr>
            </a:p>
          </p:txBody>
        </p:sp>
      </p:grpSp>
      <p:grpSp>
        <p:nvGrpSpPr>
          <p:cNvPr id="54" name="Ομάδα 53">
            <a:extLst>
              <a:ext uri="{FF2B5EF4-FFF2-40B4-BE49-F238E27FC236}">
                <a16:creationId xmlns:a16="http://schemas.microsoft.com/office/drawing/2014/main" id="{DD33FA34-CF86-3B7C-E6D4-DA8FF853D520}"/>
              </a:ext>
            </a:extLst>
          </p:cNvPr>
          <p:cNvGrpSpPr/>
          <p:nvPr/>
        </p:nvGrpSpPr>
        <p:grpSpPr>
          <a:xfrm>
            <a:off x="4152474" y="3699155"/>
            <a:ext cx="2160000" cy="1936800"/>
            <a:chOff x="7682132" y="2602522"/>
            <a:chExt cx="3229638" cy="2339532"/>
          </a:xfrm>
          <a:noFill/>
        </p:grpSpPr>
        <p:sp>
          <p:nvSpPr>
            <p:cNvPr id="55" name="Οβάλ 54">
              <a:extLst>
                <a:ext uri="{FF2B5EF4-FFF2-40B4-BE49-F238E27FC236}">
                  <a16:creationId xmlns:a16="http://schemas.microsoft.com/office/drawing/2014/main" id="{4A5C17B4-E562-1564-8448-D81DB72C27DE}"/>
                </a:ext>
              </a:extLst>
            </p:cNvPr>
            <p:cNvSpPr/>
            <p:nvPr/>
          </p:nvSpPr>
          <p:spPr>
            <a:xfrm>
              <a:off x="7737231" y="2602522"/>
              <a:ext cx="3174539" cy="2339532"/>
            </a:xfrm>
            <a:prstGeom prst="ellipse">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67" dirty="0">
                <a:solidFill>
                  <a:srgbClr val="0A091B"/>
                </a:solidFill>
                <a:latin typeface="Trebuchet MS" panose="020B0603020202020204" pitchFamily="34" charset="0"/>
              </a:endParaRPr>
            </a:p>
          </p:txBody>
        </p:sp>
        <p:grpSp>
          <p:nvGrpSpPr>
            <p:cNvPr id="56" name="Ομάδα 55">
              <a:extLst>
                <a:ext uri="{FF2B5EF4-FFF2-40B4-BE49-F238E27FC236}">
                  <a16:creationId xmlns:a16="http://schemas.microsoft.com/office/drawing/2014/main" id="{58C308ED-D1CF-49D8-026E-41AEF3CE2E84}"/>
                </a:ext>
              </a:extLst>
            </p:cNvPr>
            <p:cNvGrpSpPr/>
            <p:nvPr/>
          </p:nvGrpSpPr>
          <p:grpSpPr>
            <a:xfrm>
              <a:off x="7682132" y="3173516"/>
              <a:ext cx="3106263" cy="1129555"/>
              <a:chOff x="7682132" y="3173516"/>
              <a:chExt cx="3106263" cy="1129555"/>
            </a:xfrm>
            <a:grpFill/>
          </p:grpSpPr>
          <p:sp>
            <p:nvSpPr>
              <p:cNvPr id="57" name="TextBox 56">
                <a:extLst>
                  <a:ext uri="{FF2B5EF4-FFF2-40B4-BE49-F238E27FC236}">
                    <a16:creationId xmlns:a16="http://schemas.microsoft.com/office/drawing/2014/main" id="{87DE4FBC-28CE-400C-1DAF-9B444A0295EB}"/>
                  </a:ext>
                </a:extLst>
              </p:cNvPr>
              <p:cNvSpPr txBox="1"/>
              <p:nvPr/>
            </p:nvSpPr>
            <p:spPr>
              <a:xfrm>
                <a:off x="8182805" y="3695762"/>
                <a:ext cx="2163951" cy="607309"/>
              </a:xfrm>
              <a:prstGeom prst="rect">
                <a:avLst/>
              </a:prstGeom>
              <a:grpFill/>
              <a:ln w="3175">
                <a:noFill/>
              </a:ln>
            </p:spPr>
            <p:txBody>
              <a:bodyPr wrap="square">
                <a:spAutoFit/>
              </a:bodyPr>
              <a:lstStyle/>
              <a:p>
                <a:pPr algn="ctr">
                  <a:defRPr/>
                </a:pPr>
                <a:r>
                  <a:rPr lang="en-US" sz="2400" b="1" dirty="0">
                    <a:solidFill>
                      <a:srgbClr val="0A091B">
                        <a:lumMod val="75000"/>
                        <a:lumOff val="25000"/>
                      </a:srgbClr>
                    </a:solidFill>
                    <a:latin typeface="Trebuchet MS" panose="020B0603020202020204" pitchFamily="34" charset="0"/>
                    <a:cs typeface="Calibri" panose="020F0502020204030204" pitchFamily="34" charset="0"/>
                    <a:sym typeface="Calibri"/>
                  </a:rPr>
                  <a:t>90,</a:t>
                </a:r>
                <a:r>
                  <a:rPr lang="el-GR" sz="2400" b="1" dirty="0">
                    <a:solidFill>
                      <a:srgbClr val="0A091B">
                        <a:lumMod val="75000"/>
                        <a:lumOff val="25000"/>
                      </a:srgbClr>
                    </a:solidFill>
                    <a:latin typeface="Trebuchet MS" panose="020B0603020202020204" pitchFamily="34" charset="0"/>
                    <a:cs typeface="Calibri" panose="020F0502020204030204" pitchFamily="34" charset="0"/>
                    <a:sym typeface="Calibri"/>
                  </a:rPr>
                  <a:t>1%</a:t>
                </a:r>
                <a:r>
                  <a:rPr lang="el-GR" sz="2667" b="1" dirty="0">
                    <a:solidFill>
                      <a:srgbClr val="0A091B">
                        <a:lumMod val="75000"/>
                        <a:lumOff val="25000"/>
                      </a:srgbClr>
                    </a:solidFill>
                    <a:latin typeface="Trebuchet MS" panose="020B0603020202020204" pitchFamily="34" charset="0"/>
                    <a:cs typeface="Calibri" panose="020F0502020204030204" pitchFamily="34" charset="0"/>
                    <a:sym typeface="Calibri"/>
                  </a:rPr>
                  <a:t> </a:t>
                </a:r>
                <a:endParaRPr lang="en-US" sz="2667"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58" name="TextBox 57">
                <a:extLst>
                  <a:ext uri="{FF2B5EF4-FFF2-40B4-BE49-F238E27FC236}">
                    <a16:creationId xmlns:a16="http://schemas.microsoft.com/office/drawing/2014/main" id="{430D6DBB-D3CD-0D88-764E-A262E0F6BE25}"/>
                  </a:ext>
                </a:extLst>
              </p:cNvPr>
              <p:cNvSpPr txBox="1"/>
              <p:nvPr/>
            </p:nvSpPr>
            <p:spPr>
              <a:xfrm>
                <a:off x="7682132" y="3173516"/>
                <a:ext cx="3106263" cy="632017"/>
              </a:xfrm>
              <a:prstGeom prst="rect">
                <a:avLst/>
              </a:prstGeom>
              <a:grpFill/>
              <a:ln w="3175">
                <a:noFill/>
              </a:ln>
            </p:spPr>
            <p:txBody>
              <a:bodyPr wrap="square">
                <a:spAutoFit/>
              </a:bodyPr>
              <a:lstStyle/>
              <a:p>
                <a:pPr algn="ctr">
                  <a:defRPr/>
                </a:pPr>
                <a:r>
                  <a:rPr lang="el-GR" sz="1400" b="1" dirty="0">
                    <a:solidFill>
                      <a:srgbClr val="281F76"/>
                    </a:solidFill>
                    <a:latin typeface="Trebuchet MS" panose="020B0603020202020204" pitchFamily="34" charset="0"/>
                    <a:cs typeface="Calibri" panose="020F0502020204030204" pitchFamily="34" charset="0"/>
                    <a:sym typeface="Calibri"/>
                  </a:rPr>
                  <a:t>Αριθμός Εργαζομένων </a:t>
                </a:r>
                <a:endParaRPr lang="en-US" sz="1400" b="1" dirty="0">
                  <a:solidFill>
                    <a:srgbClr val="281F76"/>
                  </a:solidFill>
                  <a:latin typeface="Trebuchet MS" panose="020B0603020202020204" pitchFamily="34" charset="0"/>
                  <a:cs typeface="Calibri" panose="020F0502020204030204" pitchFamily="34" charset="0"/>
                  <a:sym typeface="Calibri"/>
                </a:endParaRPr>
              </a:p>
              <a:p>
                <a:pPr algn="ctr">
                  <a:defRPr/>
                </a:pPr>
                <a:r>
                  <a:rPr lang="el-GR" sz="1400" b="1" dirty="0">
                    <a:solidFill>
                      <a:srgbClr val="281F76"/>
                    </a:solidFill>
                    <a:latin typeface="Trebuchet MS" panose="020B0603020202020204" pitchFamily="34" charset="0"/>
                    <a:cs typeface="Calibri" panose="020F0502020204030204" pitchFamily="34" charset="0"/>
                    <a:sym typeface="Calibri"/>
                  </a:rPr>
                  <a:t>&lt; 50</a:t>
                </a:r>
                <a:endParaRPr lang="en-US" sz="1400" b="1" dirty="0">
                  <a:solidFill>
                    <a:srgbClr val="281F76"/>
                  </a:solidFill>
                  <a:latin typeface="Trebuchet MS" panose="020B0603020202020204" pitchFamily="34" charset="0"/>
                  <a:cs typeface="Calibri" panose="020F0502020204030204" pitchFamily="34" charset="0"/>
                  <a:sym typeface="Calibri"/>
                </a:endParaRPr>
              </a:p>
            </p:txBody>
          </p:sp>
        </p:grpSp>
      </p:grpSp>
      <p:grpSp>
        <p:nvGrpSpPr>
          <p:cNvPr id="59" name="Ομάδα 58">
            <a:extLst>
              <a:ext uri="{FF2B5EF4-FFF2-40B4-BE49-F238E27FC236}">
                <a16:creationId xmlns:a16="http://schemas.microsoft.com/office/drawing/2014/main" id="{24D034AA-D8A6-EEC6-1EEE-516EFA191118}"/>
              </a:ext>
            </a:extLst>
          </p:cNvPr>
          <p:cNvGrpSpPr/>
          <p:nvPr/>
        </p:nvGrpSpPr>
        <p:grpSpPr>
          <a:xfrm>
            <a:off x="6552642" y="3658576"/>
            <a:ext cx="2277033" cy="1977379"/>
            <a:chOff x="7675082" y="2433975"/>
            <a:chExt cx="3334701" cy="2057400"/>
          </a:xfrm>
          <a:noFill/>
        </p:grpSpPr>
        <p:sp>
          <p:nvSpPr>
            <p:cNvPr id="60" name="Οβάλ 59">
              <a:extLst>
                <a:ext uri="{FF2B5EF4-FFF2-40B4-BE49-F238E27FC236}">
                  <a16:creationId xmlns:a16="http://schemas.microsoft.com/office/drawing/2014/main" id="{4FA2C507-5461-504C-52B0-D6BEEC4D77D4}"/>
                </a:ext>
              </a:extLst>
            </p:cNvPr>
            <p:cNvSpPr/>
            <p:nvPr/>
          </p:nvSpPr>
          <p:spPr>
            <a:xfrm>
              <a:off x="7690704" y="2433975"/>
              <a:ext cx="3033346" cy="2057400"/>
            </a:xfrm>
            <a:prstGeom prst="ellipse">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67" dirty="0">
                <a:solidFill>
                  <a:srgbClr val="0A091B"/>
                </a:solidFill>
                <a:latin typeface="Trebuchet MS" panose="020B0603020202020204" pitchFamily="34" charset="0"/>
              </a:endParaRPr>
            </a:p>
          </p:txBody>
        </p:sp>
        <p:grpSp>
          <p:nvGrpSpPr>
            <p:cNvPr id="61" name="Ομάδα 60">
              <a:extLst>
                <a:ext uri="{FF2B5EF4-FFF2-40B4-BE49-F238E27FC236}">
                  <a16:creationId xmlns:a16="http://schemas.microsoft.com/office/drawing/2014/main" id="{C93A94B3-CC93-D590-8CF3-83D33AC09932}"/>
                </a:ext>
              </a:extLst>
            </p:cNvPr>
            <p:cNvGrpSpPr/>
            <p:nvPr/>
          </p:nvGrpSpPr>
          <p:grpSpPr>
            <a:xfrm>
              <a:off x="7675082" y="2937513"/>
              <a:ext cx="3334701" cy="1267531"/>
              <a:chOff x="7675082" y="2937513"/>
              <a:chExt cx="3334701" cy="1267531"/>
            </a:xfrm>
            <a:grpFill/>
          </p:grpSpPr>
          <p:sp>
            <p:nvSpPr>
              <p:cNvPr id="62" name="TextBox 61">
                <a:extLst>
                  <a:ext uri="{FF2B5EF4-FFF2-40B4-BE49-F238E27FC236}">
                    <a16:creationId xmlns:a16="http://schemas.microsoft.com/office/drawing/2014/main" id="{CDF2BC47-6DB5-590B-7043-005A292E37F8}"/>
                  </a:ext>
                </a:extLst>
              </p:cNvPr>
              <p:cNvSpPr txBox="1"/>
              <p:nvPr/>
            </p:nvSpPr>
            <p:spPr>
              <a:xfrm>
                <a:off x="8023433" y="3550187"/>
                <a:ext cx="2367886" cy="654857"/>
              </a:xfrm>
              <a:prstGeom prst="rect">
                <a:avLst/>
              </a:prstGeom>
              <a:grpFill/>
              <a:ln w="3175">
                <a:noFill/>
              </a:ln>
            </p:spPr>
            <p:txBody>
              <a:bodyPr wrap="square">
                <a:spAutoFit/>
              </a:bodyPr>
              <a:lstStyle/>
              <a:p>
                <a:pPr algn="ctr">
                  <a:defRPr/>
                </a:pPr>
                <a:r>
                  <a:rPr lang="en-US" sz="2400" b="1" dirty="0">
                    <a:solidFill>
                      <a:srgbClr val="0A091B">
                        <a:lumMod val="75000"/>
                        <a:lumOff val="25000"/>
                      </a:srgbClr>
                    </a:solidFill>
                    <a:latin typeface="Trebuchet MS" panose="020B0603020202020204" pitchFamily="34" charset="0"/>
                    <a:cs typeface="Calibri" panose="020F0502020204030204" pitchFamily="34" charset="0"/>
                    <a:sym typeface="Calibri"/>
                  </a:rPr>
                  <a:t>9</a:t>
                </a:r>
                <a:r>
                  <a:rPr lang="el-GR" sz="2400" b="1" dirty="0">
                    <a:solidFill>
                      <a:srgbClr val="0A091B">
                        <a:lumMod val="75000"/>
                        <a:lumOff val="25000"/>
                      </a:srgbClr>
                    </a:solidFill>
                    <a:latin typeface="Trebuchet MS" panose="020B0603020202020204" pitchFamily="34" charset="0"/>
                    <a:cs typeface="Calibri" panose="020F0502020204030204" pitchFamily="34" charset="0"/>
                    <a:sym typeface="Calibri"/>
                  </a:rPr>
                  <a:t>1</a:t>
                </a:r>
                <a:r>
                  <a:rPr lang="en-US" sz="2400" b="1" dirty="0">
                    <a:solidFill>
                      <a:srgbClr val="0A091B">
                        <a:lumMod val="75000"/>
                        <a:lumOff val="25000"/>
                      </a:srgbClr>
                    </a:solidFill>
                    <a:latin typeface="Trebuchet MS" panose="020B0603020202020204" pitchFamily="34" charset="0"/>
                    <a:cs typeface="Calibri" panose="020F0502020204030204" pitchFamily="34" charset="0"/>
                    <a:sym typeface="Calibri"/>
                  </a:rPr>
                  <a:t>,</a:t>
                </a:r>
                <a:r>
                  <a:rPr lang="el-GR" sz="2400" b="1" dirty="0">
                    <a:solidFill>
                      <a:srgbClr val="0A091B">
                        <a:lumMod val="75000"/>
                        <a:lumOff val="25000"/>
                      </a:srgbClr>
                    </a:solidFill>
                    <a:latin typeface="Trebuchet MS" panose="020B0603020202020204" pitchFamily="34" charset="0"/>
                    <a:cs typeface="Calibri" panose="020F0502020204030204" pitchFamily="34" charset="0"/>
                    <a:sym typeface="Calibri"/>
                  </a:rPr>
                  <a:t>5%</a:t>
                </a:r>
                <a:endParaRPr lang="en-US" sz="2400"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63" name="TextBox 62">
                <a:extLst>
                  <a:ext uri="{FF2B5EF4-FFF2-40B4-BE49-F238E27FC236}">
                    <a16:creationId xmlns:a16="http://schemas.microsoft.com/office/drawing/2014/main" id="{4AF941F9-CABB-A73B-FBB7-04275FE720D7}"/>
                  </a:ext>
                </a:extLst>
              </p:cNvPr>
              <p:cNvSpPr txBox="1"/>
              <p:nvPr/>
            </p:nvSpPr>
            <p:spPr>
              <a:xfrm>
                <a:off x="7675082" y="2937513"/>
                <a:ext cx="3334701" cy="555801"/>
              </a:xfrm>
              <a:prstGeom prst="rect">
                <a:avLst/>
              </a:prstGeom>
              <a:grpFill/>
              <a:ln w="3175">
                <a:noFill/>
              </a:ln>
            </p:spPr>
            <p:txBody>
              <a:bodyPr wrap="square">
                <a:spAutoFit/>
              </a:bodyPr>
              <a:lstStyle/>
              <a:p>
                <a:pPr algn="ctr">
                  <a:defRPr/>
                </a:pPr>
                <a:r>
                  <a:rPr lang="el-GR" sz="1400" b="1" dirty="0">
                    <a:solidFill>
                      <a:srgbClr val="281F76"/>
                    </a:solidFill>
                    <a:latin typeface="Trebuchet MS" panose="020B0603020202020204" pitchFamily="34" charset="0"/>
                    <a:cs typeface="Calibri" panose="020F0502020204030204" pitchFamily="34" charset="0"/>
                    <a:sym typeface="Calibri"/>
                  </a:rPr>
                  <a:t>Κύκλος Εργασιών </a:t>
                </a:r>
                <a:endParaRPr lang="en-US" sz="1400" b="1" dirty="0">
                  <a:solidFill>
                    <a:srgbClr val="281F76"/>
                  </a:solidFill>
                  <a:latin typeface="Trebuchet MS" panose="020B0603020202020204" pitchFamily="34" charset="0"/>
                  <a:cs typeface="Calibri" panose="020F0502020204030204" pitchFamily="34" charset="0"/>
                  <a:sym typeface="Calibri"/>
                </a:endParaRPr>
              </a:p>
              <a:p>
                <a:pPr algn="ctr">
                  <a:defRPr/>
                </a:pPr>
                <a:r>
                  <a:rPr lang="el-GR" sz="1400" b="1" dirty="0">
                    <a:solidFill>
                      <a:srgbClr val="281F76"/>
                    </a:solidFill>
                    <a:latin typeface="Trebuchet MS" panose="020B0603020202020204" pitchFamily="34" charset="0"/>
                    <a:cs typeface="Calibri" panose="020F0502020204030204" pitchFamily="34" charset="0"/>
                    <a:sym typeface="Calibri"/>
                  </a:rPr>
                  <a:t>&lt; 10 εκ.€</a:t>
                </a:r>
                <a:endParaRPr lang="en-US" sz="1400" b="1" dirty="0">
                  <a:solidFill>
                    <a:srgbClr val="281F76"/>
                  </a:solidFill>
                  <a:latin typeface="Trebuchet MS" panose="020B0603020202020204" pitchFamily="34" charset="0"/>
                  <a:cs typeface="Calibri" panose="020F0502020204030204" pitchFamily="34" charset="0"/>
                  <a:sym typeface="Calibri"/>
                </a:endParaRPr>
              </a:p>
            </p:txBody>
          </p:sp>
        </p:grpSp>
      </p:grpSp>
      <p:graphicFrame>
        <p:nvGraphicFramePr>
          <p:cNvPr id="2" name="Γράφημα 1">
            <a:extLst>
              <a:ext uri="{FF2B5EF4-FFF2-40B4-BE49-F238E27FC236}">
                <a16:creationId xmlns:a16="http://schemas.microsoft.com/office/drawing/2014/main" id="{4C46CB77-79F9-4058-9072-FDF294783002}"/>
              </a:ext>
            </a:extLst>
          </p:cNvPr>
          <p:cNvGraphicFramePr>
            <a:graphicFrameLocks/>
          </p:cNvGraphicFramePr>
          <p:nvPr>
            <p:extLst>
              <p:ext uri="{D42A27DB-BD31-4B8C-83A1-F6EECF244321}">
                <p14:modId xmlns:p14="http://schemas.microsoft.com/office/powerpoint/2010/main" val="486015391"/>
              </p:ext>
            </p:extLst>
          </p:nvPr>
        </p:nvGraphicFramePr>
        <p:xfrm>
          <a:off x="25070" y="2686143"/>
          <a:ext cx="4222089" cy="3546369"/>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Ομάδα 7">
            <a:extLst>
              <a:ext uri="{FF2B5EF4-FFF2-40B4-BE49-F238E27FC236}">
                <a16:creationId xmlns:a16="http://schemas.microsoft.com/office/drawing/2014/main" id="{BF1A7F8A-D064-ED9B-3E38-BC64F5A0B6AB}"/>
              </a:ext>
            </a:extLst>
          </p:cNvPr>
          <p:cNvGrpSpPr/>
          <p:nvPr/>
        </p:nvGrpSpPr>
        <p:grpSpPr>
          <a:xfrm>
            <a:off x="8784061" y="1335944"/>
            <a:ext cx="2426759" cy="1146246"/>
            <a:chOff x="8073887" y="2855334"/>
            <a:chExt cx="2696689" cy="1197102"/>
          </a:xfrm>
          <a:noFill/>
        </p:grpSpPr>
        <p:sp>
          <p:nvSpPr>
            <p:cNvPr id="9" name="TextBox 8">
              <a:extLst>
                <a:ext uri="{FF2B5EF4-FFF2-40B4-BE49-F238E27FC236}">
                  <a16:creationId xmlns:a16="http://schemas.microsoft.com/office/drawing/2014/main" id="{05BC5F44-2D4E-FC0E-FDA0-2888739F0FC9}"/>
                </a:ext>
              </a:extLst>
            </p:cNvPr>
            <p:cNvSpPr txBox="1"/>
            <p:nvPr/>
          </p:nvSpPr>
          <p:spPr>
            <a:xfrm>
              <a:off x="8242220" y="3506002"/>
              <a:ext cx="2360023" cy="546434"/>
            </a:xfrm>
            <a:prstGeom prst="rect">
              <a:avLst/>
            </a:prstGeom>
            <a:grpFill/>
            <a:ln w="3175">
              <a:noFill/>
            </a:ln>
          </p:spPr>
          <p:txBody>
            <a:bodyPr wrap="square">
              <a:spAutoFit/>
            </a:bodyPr>
            <a:lstStyle/>
            <a:p>
              <a:pPr algn="ctr">
                <a:defRPr/>
              </a:pPr>
              <a:r>
                <a:rPr lang="el-GR" sz="2800" b="1" dirty="0">
                  <a:solidFill>
                    <a:srgbClr val="0A091B">
                      <a:lumMod val="75000"/>
                      <a:lumOff val="25000"/>
                    </a:srgbClr>
                  </a:solidFill>
                  <a:latin typeface="Trebuchet MS" panose="020B0603020202020204" pitchFamily="34" charset="0"/>
                  <a:cs typeface="Calibri" panose="020F0502020204030204" pitchFamily="34" charset="0"/>
                  <a:sym typeface="Calibri"/>
                </a:rPr>
                <a:t>6</a:t>
              </a:r>
              <a:r>
                <a:rPr lang="en-US" sz="2800" b="1" dirty="0">
                  <a:solidFill>
                    <a:srgbClr val="0A091B">
                      <a:lumMod val="75000"/>
                      <a:lumOff val="25000"/>
                    </a:srgbClr>
                  </a:solidFill>
                  <a:latin typeface="Trebuchet MS" panose="020B0603020202020204" pitchFamily="34" charset="0"/>
                  <a:cs typeface="Calibri" panose="020F0502020204030204" pitchFamily="34" charset="0"/>
                  <a:sym typeface="Calibri"/>
                </a:rPr>
                <a:t>0</a:t>
              </a:r>
              <a:r>
                <a:rPr lang="el-GR" sz="2800" b="1" dirty="0">
                  <a:solidFill>
                    <a:srgbClr val="0A091B">
                      <a:lumMod val="75000"/>
                      <a:lumOff val="25000"/>
                    </a:srgbClr>
                  </a:solidFill>
                  <a:latin typeface="Trebuchet MS" panose="020B0603020202020204" pitchFamily="34" charset="0"/>
                  <a:cs typeface="Calibri" panose="020F0502020204030204" pitchFamily="34" charset="0"/>
                  <a:sym typeface="Calibri"/>
                </a:rPr>
                <a:t>%</a:t>
              </a:r>
              <a:endParaRPr lang="en-US" sz="2800" b="1" dirty="0">
                <a:solidFill>
                  <a:srgbClr val="0A091B">
                    <a:lumMod val="75000"/>
                    <a:lumOff val="25000"/>
                  </a:srgbClr>
                </a:solidFill>
                <a:latin typeface="Trebuchet MS" panose="020B0603020202020204" pitchFamily="34" charset="0"/>
                <a:cs typeface="Calibri" panose="020F0502020204030204" pitchFamily="34" charset="0"/>
                <a:sym typeface="Calibri"/>
              </a:endParaRPr>
            </a:p>
          </p:txBody>
        </p:sp>
        <p:sp>
          <p:nvSpPr>
            <p:cNvPr id="10" name="TextBox 9">
              <a:extLst>
                <a:ext uri="{FF2B5EF4-FFF2-40B4-BE49-F238E27FC236}">
                  <a16:creationId xmlns:a16="http://schemas.microsoft.com/office/drawing/2014/main" id="{D4E2F1AA-8F42-AC17-9343-EB4C736A680C}"/>
                </a:ext>
              </a:extLst>
            </p:cNvPr>
            <p:cNvSpPr txBox="1"/>
            <p:nvPr/>
          </p:nvSpPr>
          <p:spPr>
            <a:xfrm>
              <a:off x="8073887" y="2855334"/>
              <a:ext cx="2696689" cy="696569"/>
            </a:xfrm>
            <a:prstGeom prst="rect">
              <a:avLst/>
            </a:prstGeom>
            <a:grpFill/>
            <a:ln w="3175">
              <a:noFill/>
            </a:ln>
          </p:spPr>
          <p:txBody>
            <a:bodyPr wrap="square">
              <a:spAutoFit/>
            </a:bodyPr>
            <a:lstStyle/>
            <a:p>
              <a:pPr algn="ctr">
                <a:defRPr/>
              </a:pPr>
              <a:r>
                <a:rPr lang="el-GR" sz="1867" b="1" dirty="0">
                  <a:solidFill>
                    <a:srgbClr val="281F76"/>
                  </a:solidFill>
                  <a:latin typeface="Trebuchet MS" panose="020B0603020202020204" pitchFamily="34" charset="0"/>
                  <a:cs typeface="Calibri" panose="020F0502020204030204" pitchFamily="34" charset="0"/>
                  <a:sym typeface="Calibri"/>
                </a:rPr>
                <a:t>Ποσοστό</a:t>
              </a:r>
              <a:r>
                <a:rPr lang="en-US" sz="1867" b="1" dirty="0">
                  <a:solidFill>
                    <a:srgbClr val="281F76"/>
                  </a:solidFill>
                  <a:latin typeface="Trebuchet MS" panose="020B0603020202020204" pitchFamily="34" charset="0"/>
                  <a:cs typeface="Calibri" panose="020F0502020204030204" pitchFamily="34" charset="0"/>
                  <a:sym typeface="Calibri"/>
                </a:rPr>
                <a:t> </a:t>
              </a:r>
              <a:r>
                <a:rPr lang="el-GR" sz="1867" b="1" dirty="0">
                  <a:solidFill>
                    <a:srgbClr val="281F76"/>
                  </a:solidFill>
                  <a:latin typeface="Trebuchet MS" panose="020B0603020202020204" pitchFamily="34" charset="0"/>
                  <a:cs typeface="Calibri" panose="020F0502020204030204" pitchFamily="34" charset="0"/>
                  <a:sym typeface="Calibri"/>
                </a:rPr>
                <a:t>Δανείων στην Περιφέρεια</a:t>
              </a:r>
              <a:endParaRPr lang="en-US" sz="1867" b="1" dirty="0">
                <a:solidFill>
                  <a:srgbClr val="281F76"/>
                </a:solidFill>
                <a:latin typeface="Trebuchet MS" panose="020B0603020202020204" pitchFamily="34" charset="0"/>
                <a:cs typeface="Calibri" panose="020F0502020204030204" pitchFamily="34" charset="0"/>
                <a:sym typeface="Calibri"/>
              </a:endParaRPr>
            </a:p>
          </p:txBody>
        </p:sp>
      </p:grpSp>
      <p:graphicFrame>
        <p:nvGraphicFramePr>
          <p:cNvPr id="11" name="Γράφημα 10">
            <a:extLst>
              <a:ext uri="{FF2B5EF4-FFF2-40B4-BE49-F238E27FC236}">
                <a16:creationId xmlns:a16="http://schemas.microsoft.com/office/drawing/2014/main" id="{F205BF03-3AD6-4624-90AF-C70B13C1C45E}"/>
              </a:ext>
            </a:extLst>
          </p:cNvPr>
          <p:cNvGraphicFramePr>
            <a:graphicFrameLocks/>
          </p:cNvGraphicFramePr>
          <p:nvPr>
            <p:extLst>
              <p:ext uri="{D42A27DB-BD31-4B8C-83A1-F6EECF244321}">
                <p14:modId xmlns:p14="http://schemas.microsoft.com/office/powerpoint/2010/main" val="2004962166"/>
              </p:ext>
            </p:extLst>
          </p:nvPr>
        </p:nvGraphicFramePr>
        <p:xfrm>
          <a:off x="8444998" y="2961460"/>
          <a:ext cx="3724664" cy="332263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4" descr="Euro coins finance - Business &amp; Finance Icons">
            <a:extLst>
              <a:ext uri="{FF2B5EF4-FFF2-40B4-BE49-F238E27FC236}">
                <a16:creationId xmlns:a16="http://schemas.microsoft.com/office/drawing/2014/main" id="{029B2C10-3FBB-4EA2-DEF2-09D089FBFDA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000111" y="1529867"/>
            <a:ext cx="912742" cy="9127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an icons for free download | Freepik">
            <a:extLst>
              <a:ext uri="{FF2B5EF4-FFF2-40B4-BE49-F238E27FC236}">
                <a16:creationId xmlns:a16="http://schemas.microsoft.com/office/drawing/2014/main" id="{FB3A4BD6-FD31-1BF1-417C-C821005D1840}"/>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71148" y="1555431"/>
            <a:ext cx="872036" cy="8720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geographical distribution Vector Icons free download in SVG, PNG Format">
            <a:extLst>
              <a:ext uri="{FF2B5EF4-FFF2-40B4-BE49-F238E27FC236}">
                <a16:creationId xmlns:a16="http://schemas.microsoft.com/office/drawing/2014/main" id="{92C13338-CC3F-DDFB-2FCE-CAFD4A3317D6}"/>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4674" y="1412089"/>
            <a:ext cx="1041068" cy="1041068"/>
          </a:xfrm>
          <a:prstGeom prst="rect">
            <a:avLst/>
          </a:prstGeom>
          <a:noFill/>
          <a:extLst>
            <a:ext uri="{909E8E84-426E-40DD-AFC4-6F175D3DCCD1}">
              <a14:hiddenFill xmlns:a14="http://schemas.microsoft.com/office/drawing/2010/main">
                <a:solidFill>
                  <a:srgbClr val="FFFFFF"/>
                </a:solidFill>
              </a14:hiddenFill>
            </a:ext>
          </a:extLst>
        </p:spPr>
      </p:pic>
      <p:sp>
        <p:nvSpPr>
          <p:cNvPr id="24" name="Ορθογώνιο 23">
            <a:extLst>
              <a:ext uri="{FF2B5EF4-FFF2-40B4-BE49-F238E27FC236}">
                <a16:creationId xmlns:a16="http://schemas.microsoft.com/office/drawing/2014/main" id="{C37C2025-F50A-5AE4-9185-4D0DE549A579}"/>
              </a:ext>
            </a:extLst>
          </p:cNvPr>
          <p:cNvSpPr/>
          <p:nvPr/>
        </p:nvSpPr>
        <p:spPr>
          <a:xfrm>
            <a:off x="10541342" y="6322459"/>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2700"/>
          </a:p>
        </p:txBody>
      </p:sp>
      <p:sp>
        <p:nvSpPr>
          <p:cNvPr id="25" name="Θέση αριθμού διαφάνειας 3">
            <a:extLst>
              <a:ext uri="{FF2B5EF4-FFF2-40B4-BE49-F238E27FC236}">
                <a16:creationId xmlns:a16="http://schemas.microsoft.com/office/drawing/2014/main" id="{2025DCFF-3BCD-0F5D-7E71-3F48BCA0B748}"/>
              </a:ext>
            </a:extLst>
          </p:cNvPr>
          <p:cNvSpPr>
            <a:spLocks noGrp="1"/>
          </p:cNvSpPr>
          <p:nvPr>
            <p:ph type="sldNum" sz="quarter" idx="12"/>
          </p:nvPr>
        </p:nvSpPr>
        <p:spPr>
          <a:xfrm>
            <a:off x="9136809" y="6284374"/>
            <a:ext cx="2743200" cy="365125"/>
          </a:xfrm>
        </p:spPr>
        <p:txBody>
          <a:bodyPr/>
          <a:lstStyle/>
          <a:p>
            <a:fld id="{3705D503-D1B6-4A67-8FF5-CE1B15326FC5}" type="slidenum">
              <a:rPr lang="en-US" sz="1200" smtClean="0"/>
              <a:t>20</a:t>
            </a:fld>
            <a:endParaRPr lang="en-US" sz="1400" dirty="0"/>
          </a:p>
        </p:txBody>
      </p:sp>
      <p:pic>
        <p:nvPicPr>
          <p:cNvPr id="30" name="Εικόνα 2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29412" y="6349044"/>
            <a:ext cx="2224144" cy="421093"/>
          </a:xfrm>
          <a:prstGeom prst="rect">
            <a:avLst/>
          </a:prstGeom>
        </p:spPr>
      </p:pic>
    </p:spTree>
    <p:extLst>
      <p:ext uri="{BB962C8B-B14F-4D97-AF65-F5344CB8AC3E}">
        <p14:creationId xmlns:p14="http://schemas.microsoft.com/office/powerpoint/2010/main" val="1195172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A32B22-03AE-5F5B-44E4-5565A0901487}"/>
              </a:ext>
            </a:extLst>
          </p:cNvPr>
          <p:cNvSpPr>
            <a:spLocks noGrp="1"/>
          </p:cNvSpPr>
          <p:nvPr>
            <p:ph type="title"/>
          </p:nvPr>
        </p:nvSpPr>
        <p:spPr/>
        <p:txBody>
          <a:bodyPr>
            <a:normAutofit/>
          </a:bodyPr>
          <a:lstStyle/>
          <a:p>
            <a:r>
              <a:rPr lang="el-GR" sz="2400" dirty="0"/>
              <a:t>Ταμείο Μικρών Δανείων Αγροτικής Επιχειρηματικότητας (1/2)</a:t>
            </a:r>
            <a:endParaRPr lang="en-US" sz="2400" dirty="0"/>
          </a:p>
        </p:txBody>
      </p:sp>
      <p:sp>
        <p:nvSpPr>
          <p:cNvPr id="4" name="Θέση αριθμού διαφάνειας 3">
            <a:extLst>
              <a:ext uri="{FF2B5EF4-FFF2-40B4-BE49-F238E27FC236}">
                <a16:creationId xmlns:a16="http://schemas.microsoft.com/office/drawing/2014/main" id="{E8959FD1-150E-36D0-2C7B-A6302FB49F29}"/>
              </a:ext>
            </a:extLst>
          </p:cNvPr>
          <p:cNvSpPr>
            <a:spLocks noGrp="1"/>
          </p:cNvSpPr>
          <p:nvPr>
            <p:ph type="sldNum" sz="quarter" idx="12"/>
          </p:nvPr>
        </p:nvSpPr>
        <p:spPr/>
        <p:txBody>
          <a:bodyPr/>
          <a:lstStyle/>
          <a:p>
            <a:fld id="{3705D503-D1B6-4A67-8FF5-CE1B15326FC5}" type="slidenum">
              <a:rPr lang="en-US" sz="1200" smtClean="0"/>
              <a:t>21</a:t>
            </a:fld>
            <a:endParaRPr lang="en-US" sz="1400" dirty="0"/>
          </a:p>
        </p:txBody>
      </p:sp>
      <p:sp>
        <p:nvSpPr>
          <p:cNvPr id="6" name="TextBox 5">
            <a:extLst>
              <a:ext uri="{FF2B5EF4-FFF2-40B4-BE49-F238E27FC236}">
                <a16:creationId xmlns:a16="http://schemas.microsoft.com/office/drawing/2014/main" id="{76C5E982-C8CA-E8CE-66B1-B427BE277E30}"/>
              </a:ext>
            </a:extLst>
          </p:cNvPr>
          <p:cNvSpPr txBox="1"/>
          <p:nvPr/>
        </p:nvSpPr>
        <p:spPr>
          <a:xfrm>
            <a:off x="3669202" y="1610693"/>
            <a:ext cx="5936629" cy="4016484"/>
          </a:xfrm>
          <a:prstGeom prst="rect">
            <a:avLst/>
          </a:prstGeom>
          <a:noFill/>
          <a:ln w="28575">
            <a:noFill/>
            <a:prstDash val="lgDash"/>
          </a:ln>
        </p:spPr>
        <p:txBody>
          <a:bodyPr wrap="square">
            <a:spAutoFit/>
          </a:bodyPr>
          <a:lstStyle>
            <a:defPPr>
              <a:defRPr lang="uk-UA"/>
            </a:defPPr>
            <a:lvl1pPr marL="266713" defTabSz="914445">
              <a:lnSpc>
                <a:spcPct val="150000"/>
              </a:lnSpc>
              <a:spcBef>
                <a:spcPts val="300"/>
              </a:spcBef>
              <a:tabLst>
                <a:tab pos="177809" algn="l"/>
              </a:tabLst>
              <a:defRPr sz="2400">
                <a:solidFill>
                  <a:srgbClr val="232E80"/>
                </a:solidFill>
                <a:latin typeface="Trebuchet MS" panose="020B0603020202020204" pitchFamily="34" charset="0"/>
                <a:cs typeface="Calibri" panose="020F0502020204030204" pitchFamily="34" charset="0"/>
              </a:defRPr>
            </a:lvl1pPr>
          </a:lstStyle>
          <a:p>
            <a:pPr marL="463568" indent="-285750" defTabSz="609660">
              <a:lnSpc>
                <a:spcPct val="200000"/>
              </a:lnSpc>
              <a:spcBef>
                <a:spcPts val="200"/>
              </a:spcBef>
              <a:buClr>
                <a:schemeClr val="accent4">
                  <a:lumMod val="75000"/>
                </a:schemeClr>
              </a:buClr>
              <a:buFont typeface="Wingdings" panose="05000000000000000000" pitchFamily="2" charset="2"/>
              <a:buChar char="§"/>
              <a:tabLst>
                <a:tab pos="118545" algn="l"/>
              </a:tabLst>
              <a:defRPr/>
            </a:pPr>
            <a:r>
              <a:rPr lang="el-GR" sz="1600" kern="0" dirty="0"/>
              <a:t>Προϋπολογισμός νέων Δανείων ανέρχεται σε </a:t>
            </a:r>
            <a:r>
              <a:rPr lang="el-GR" sz="1600" b="1" kern="0" dirty="0"/>
              <a:t>107 εκ.€ </a:t>
            </a:r>
            <a:endParaRPr lang="en-US" sz="1600" b="1" kern="0" dirty="0"/>
          </a:p>
          <a:p>
            <a:pPr marL="463568" indent="-285750" defTabSz="609660">
              <a:lnSpc>
                <a:spcPct val="200000"/>
              </a:lnSpc>
              <a:spcBef>
                <a:spcPts val="200"/>
              </a:spcBef>
              <a:buClr>
                <a:schemeClr val="accent4">
                  <a:lumMod val="75000"/>
                </a:schemeClr>
              </a:buClr>
              <a:buFont typeface="Wingdings" panose="05000000000000000000" pitchFamily="2" charset="2"/>
              <a:buChar char="§"/>
              <a:tabLst>
                <a:tab pos="118545" algn="l"/>
              </a:tabLst>
              <a:defRPr/>
            </a:pPr>
            <a:r>
              <a:rPr lang="el-GR" sz="1600" dirty="0"/>
              <a:t>Παρέχει </a:t>
            </a:r>
            <a:r>
              <a:rPr lang="el-GR" sz="1600" dirty="0" err="1"/>
              <a:t>μικροδάνεια</a:t>
            </a:r>
            <a:r>
              <a:rPr lang="el-GR" sz="1600" dirty="0"/>
              <a:t> ύψους από </a:t>
            </a:r>
            <a:r>
              <a:rPr lang="el-GR" sz="1600" b="1" dirty="0"/>
              <a:t>3.000€ έως 25.000€</a:t>
            </a:r>
            <a:endParaRPr lang="en-US" sz="1600" b="1"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endParaRPr lang="en-US" sz="1600"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r>
              <a:rPr lang="el-GR" sz="1600" dirty="0"/>
              <a:t>Διάρκεια δανείου από </a:t>
            </a:r>
            <a:r>
              <a:rPr lang="el-GR" sz="1600" b="1" dirty="0"/>
              <a:t>2</a:t>
            </a:r>
            <a:r>
              <a:rPr lang="el-GR" sz="1600" dirty="0"/>
              <a:t> έως </a:t>
            </a:r>
            <a:r>
              <a:rPr lang="el-GR" sz="1600" b="1" dirty="0"/>
              <a:t>7 έτη με</a:t>
            </a:r>
            <a:r>
              <a:rPr lang="el-GR" sz="1600" dirty="0"/>
              <a:t> περίοδο χάριτος έως 24 μήνες</a:t>
            </a:r>
            <a:endParaRPr lang="en-US" sz="1600"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endParaRPr lang="en-US" sz="1600"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r>
              <a:rPr lang="el-GR" sz="1600" dirty="0"/>
              <a:t>Το </a:t>
            </a:r>
            <a:r>
              <a:rPr lang="el-GR" sz="1600" b="1" dirty="0"/>
              <a:t>50%</a:t>
            </a:r>
            <a:r>
              <a:rPr lang="el-GR" sz="1600" dirty="0"/>
              <a:t> του δανείου </a:t>
            </a:r>
            <a:r>
              <a:rPr lang="el-GR" sz="1600" b="1" dirty="0"/>
              <a:t>άτοκο</a:t>
            </a:r>
            <a:r>
              <a:rPr lang="el-GR" sz="1600" dirty="0"/>
              <a:t>, για το υπόλοιπο 50% του δανείου </a:t>
            </a:r>
            <a:r>
              <a:rPr lang="el-GR" sz="1600" b="1" dirty="0"/>
              <a:t>πλήρη Επιδότηση Επιτοκίου</a:t>
            </a:r>
            <a:r>
              <a:rPr lang="en-US" sz="1600" dirty="0"/>
              <a:t> </a:t>
            </a:r>
            <a:r>
              <a:rPr lang="el-GR" sz="1600" dirty="0"/>
              <a:t>για τα πρώτα 2 έτη</a:t>
            </a:r>
            <a:endParaRPr lang="en-US" sz="1600"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endParaRPr lang="en-US" sz="1600"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r>
              <a:rPr lang="el-GR" sz="1600" dirty="0"/>
              <a:t>Επιχορήγηση </a:t>
            </a:r>
            <a:r>
              <a:rPr lang="el-GR" sz="1600" b="1" dirty="0"/>
              <a:t>300€ ανά ΑΦΜ </a:t>
            </a:r>
            <a:r>
              <a:rPr lang="el-GR" sz="1600" dirty="0"/>
              <a:t>για λήψη συμβουλευτικής και τεχνικής υποστήριξης (</a:t>
            </a:r>
            <a:r>
              <a:rPr lang="el-GR" sz="1600" dirty="0" err="1"/>
              <a:t>Mentoring</a:t>
            </a:r>
            <a:r>
              <a:rPr lang="el-GR" sz="1600" dirty="0"/>
              <a:t>)</a:t>
            </a:r>
            <a:endParaRPr lang="en-US" sz="1600"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endParaRPr lang="en-US" sz="1600" dirty="0"/>
          </a:p>
          <a:p>
            <a:pPr marL="463568" indent="-285750" defTabSz="609660">
              <a:lnSpc>
                <a:spcPct val="100000"/>
              </a:lnSpc>
              <a:spcBef>
                <a:spcPts val="200"/>
              </a:spcBef>
              <a:buClr>
                <a:schemeClr val="accent4">
                  <a:lumMod val="75000"/>
                </a:schemeClr>
              </a:buClr>
              <a:buFont typeface="Wingdings" panose="05000000000000000000" pitchFamily="2" charset="2"/>
              <a:buChar char="§"/>
              <a:tabLst>
                <a:tab pos="118545" algn="l"/>
              </a:tabLst>
              <a:defRPr/>
            </a:pPr>
            <a:r>
              <a:rPr lang="el-GR" sz="1600" b="1" dirty="0"/>
              <a:t>Χωρίς</a:t>
            </a:r>
            <a:r>
              <a:rPr lang="el-GR" sz="1600" dirty="0"/>
              <a:t> εμπράγματες εξασφαλίσεις</a:t>
            </a:r>
          </a:p>
        </p:txBody>
      </p:sp>
      <p:sp>
        <p:nvSpPr>
          <p:cNvPr id="7" name="Ορθογώνιο 6">
            <a:extLst>
              <a:ext uri="{FF2B5EF4-FFF2-40B4-BE49-F238E27FC236}">
                <a16:creationId xmlns:a16="http://schemas.microsoft.com/office/drawing/2014/main" id="{53859690-9215-B552-8794-98BB3C8DD9D2}"/>
              </a:ext>
            </a:extLst>
          </p:cNvPr>
          <p:cNvSpPr/>
          <p:nvPr/>
        </p:nvSpPr>
        <p:spPr>
          <a:xfrm>
            <a:off x="10541342" y="6322459"/>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2700"/>
          </a:p>
        </p:txBody>
      </p:sp>
      <p:sp>
        <p:nvSpPr>
          <p:cNvPr id="3" name="Στρογγυλεμένο ορθογώνιο 2"/>
          <p:cNvSpPr/>
          <p:nvPr/>
        </p:nvSpPr>
        <p:spPr>
          <a:xfrm>
            <a:off x="3377221" y="1362974"/>
            <a:ext cx="7164121" cy="4658264"/>
          </a:xfrm>
          <a:prstGeom prst="roundRect">
            <a:avLst/>
          </a:prstGeom>
          <a:noFill/>
          <a:ln w="28575">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Εικόνα 8"/>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3953" y="2231732"/>
            <a:ext cx="2587278" cy="2774405"/>
          </a:xfrm>
          <a:prstGeom prst="rect">
            <a:avLst/>
          </a:prstGeom>
        </p:spPr>
      </p:pic>
    </p:spTree>
    <p:extLst>
      <p:ext uri="{BB962C8B-B14F-4D97-AF65-F5344CB8AC3E}">
        <p14:creationId xmlns:p14="http://schemas.microsoft.com/office/powerpoint/2010/main" val="3687324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77D8E4-2CF3-32E7-3C01-834F88EDF491}"/>
              </a:ext>
            </a:extLst>
          </p:cNvPr>
          <p:cNvSpPr>
            <a:spLocks noGrp="1"/>
          </p:cNvSpPr>
          <p:nvPr>
            <p:ph type="title"/>
          </p:nvPr>
        </p:nvSpPr>
        <p:spPr/>
        <p:txBody>
          <a:bodyPr>
            <a:normAutofit/>
          </a:bodyPr>
          <a:lstStyle/>
          <a:p>
            <a:r>
              <a:rPr lang="el-GR" sz="2400" dirty="0"/>
              <a:t>Ταμείο Μικρών Δανείων Αγροτικής Επιχειρηματικότητας (2/2)</a:t>
            </a:r>
            <a:endParaRPr lang="en-US" sz="2400" dirty="0"/>
          </a:p>
        </p:txBody>
      </p:sp>
      <p:sp>
        <p:nvSpPr>
          <p:cNvPr id="4" name="Θέση αριθμού διαφάνειας 3">
            <a:extLst>
              <a:ext uri="{FF2B5EF4-FFF2-40B4-BE49-F238E27FC236}">
                <a16:creationId xmlns:a16="http://schemas.microsoft.com/office/drawing/2014/main" id="{D6211B9F-4E7D-0CC1-F37B-5D9874958E50}"/>
              </a:ext>
            </a:extLst>
          </p:cNvPr>
          <p:cNvSpPr>
            <a:spLocks noGrp="1"/>
          </p:cNvSpPr>
          <p:nvPr>
            <p:ph type="sldNum" sz="quarter" idx="12"/>
          </p:nvPr>
        </p:nvSpPr>
        <p:spPr>
          <a:xfrm>
            <a:off x="9136809" y="6284374"/>
            <a:ext cx="2743200" cy="365125"/>
          </a:xfrm>
        </p:spPr>
        <p:txBody>
          <a:bodyPr/>
          <a:lstStyle/>
          <a:p>
            <a:fld id="{3705D503-D1B6-4A67-8FF5-CE1B15326FC5}" type="slidenum">
              <a:rPr lang="en-US" sz="1200" smtClean="0"/>
              <a:t>22</a:t>
            </a:fld>
            <a:endParaRPr lang="en-US" sz="1400" dirty="0"/>
          </a:p>
        </p:txBody>
      </p:sp>
      <p:sp>
        <p:nvSpPr>
          <p:cNvPr id="42" name="Ορθογώνιο 41">
            <a:extLst>
              <a:ext uri="{FF2B5EF4-FFF2-40B4-BE49-F238E27FC236}">
                <a16:creationId xmlns:a16="http://schemas.microsoft.com/office/drawing/2014/main" id="{53859690-9215-B552-8794-98BB3C8DD9D2}"/>
              </a:ext>
            </a:extLst>
          </p:cNvPr>
          <p:cNvSpPr/>
          <p:nvPr/>
        </p:nvSpPr>
        <p:spPr>
          <a:xfrm>
            <a:off x="10541342" y="6322459"/>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2700"/>
          </a:p>
        </p:txBody>
      </p:sp>
      <p:graphicFrame>
        <p:nvGraphicFramePr>
          <p:cNvPr id="8" name="Γράφημα 7"/>
          <p:cNvGraphicFramePr/>
          <p:nvPr>
            <p:extLst>
              <p:ext uri="{D42A27DB-BD31-4B8C-83A1-F6EECF244321}">
                <p14:modId xmlns:p14="http://schemas.microsoft.com/office/powerpoint/2010/main" val="1684521453"/>
              </p:ext>
            </p:extLst>
          </p:nvPr>
        </p:nvGraphicFramePr>
        <p:xfrm>
          <a:off x="4925451" y="887814"/>
          <a:ext cx="7443430" cy="5387035"/>
        </p:xfrm>
        <a:graphic>
          <a:graphicData uri="http://schemas.openxmlformats.org/drawingml/2006/chart">
            <c:chart xmlns:c="http://schemas.openxmlformats.org/drawingml/2006/chart" xmlns:r="http://schemas.openxmlformats.org/officeDocument/2006/relationships" r:id="rId2"/>
          </a:graphicData>
        </a:graphic>
      </p:graphicFrame>
      <p:sp>
        <p:nvSpPr>
          <p:cNvPr id="73" name="TextBox 72">
            <a:extLst>
              <a:ext uri="{FF2B5EF4-FFF2-40B4-BE49-F238E27FC236}">
                <a16:creationId xmlns:a16="http://schemas.microsoft.com/office/drawing/2014/main" id="{76C5E982-C8CA-E8CE-66B1-B427BE277E30}"/>
              </a:ext>
            </a:extLst>
          </p:cNvPr>
          <p:cNvSpPr txBox="1"/>
          <p:nvPr/>
        </p:nvSpPr>
        <p:spPr>
          <a:xfrm>
            <a:off x="393250" y="2028420"/>
            <a:ext cx="4498914" cy="3470181"/>
          </a:xfrm>
          <a:prstGeom prst="rect">
            <a:avLst/>
          </a:prstGeom>
          <a:noFill/>
          <a:ln w="28575">
            <a:noFill/>
            <a:prstDash val="lgDash"/>
          </a:ln>
        </p:spPr>
        <p:txBody>
          <a:bodyPr wrap="square">
            <a:spAutoFit/>
          </a:bodyPr>
          <a:lstStyle>
            <a:defPPr>
              <a:defRPr lang="uk-UA"/>
            </a:defPPr>
            <a:lvl1pPr marL="266713" defTabSz="914445">
              <a:lnSpc>
                <a:spcPct val="150000"/>
              </a:lnSpc>
              <a:spcBef>
                <a:spcPts val="300"/>
              </a:spcBef>
              <a:tabLst>
                <a:tab pos="177809" algn="l"/>
              </a:tabLst>
              <a:defRPr sz="2400">
                <a:solidFill>
                  <a:srgbClr val="232E80"/>
                </a:solidFill>
                <a:latin typeface="Trebuchet MS" panose="020B0603020202020204" pitchFamily="34" charset="0"/>
                <a:cs typeface="Calibri" panose="020F0502020204030204" pitchFamily="34" charset="0"/>
              </a:defRPr>
            </a:lvl1pPr>
          </a:lstStyle>
          <a:p>
            <a:pPr marL="348195" indent="-285750">
              <a:lnSpc>
                <a:spcPct val="100000"/>
              </a:lnSpc>
              <a:buClr>
                <a:schemeClr val="accent4">
                  <a:lumMod val="75000"/>
                </a:schemeClr>
              </a:buClr>
              <a:buFont typeface="Wingdings" panose="05000000000000000000" pitchFamily="2" charset="2"/>
              <a:buChar char="§"/>
            </a:pPr>
            <a:r>
              <a:rPr lang="el-GR" sz="1600" b="1" dirty="0"/>
              <a:t>Π/υ δανείων: </a:t>
            </a:r>
            <a:r>
              <a:rPr lang="el-GR" sz="1600" dirty="0"/>
              <a:t>51 εκ.€</a:t>
            </a:r>
          </a:p>
          <a:p>
            <a:pPr marL="348195" indent="-285750">
              <a:lnSpc>
                <a:spcPct val="100000"/>
              </a:lnSpc>
              <a:buClr>
                <a:schemeClr val="accent4">
                  <a:lumMod val="75000"/>
                </a:schemeClr>
              </a:buClr>
              <a:buFont typeface="Wingdings" panose="05000000000000000000" pitchFamily="2" charset="2"/>
              <a:buChar char="§"/>
            </a:pPr>
            <a:endParaRPr lang="el-GR" sz="1600" b="1" dirty="0"/>
          </a:p>
          <a:p>
            <a:pPr marL="348195" indent="-285750">
              <a:lnSpc>
                <a:spcPct val="100000"/>
              </a:lnSpc>
              <a:buClr>
                <a:schemeClr val="accent4">
                  <a:lumMod val="75000"/>
                </a:schemeClr>
              </a:buClr>
              <a:buFont typeface="Wingdings" panose="05000000000000000000" pitchFamily="2" charset="2"/>
              <a:buChar char="§"/>
            </a:pPr>
            <a:r>
              <a:rPr lang="el-GR" sz="1600" b="1" dirty="0"/>
              <a:t>Αριθμός δανείων: </a:t>
            </a:r>
            <a:r>
              <a:rPr lang="el-GR" sz="1600" dirty="0"/>
              <a:t>2.211</a:t>
            </a:r>
          </a:p>
          <a:p>
            <a:pPr marL="348195" indent="-285750">
              <a:lnSpc>
                <a:spcPct val="100000"/>
              </a:lnSpc>
              <a:buClr>
                <a:schemeClr val="accent4">
                  <a:lumMod val="75000"/>
                </a:schemeClr>
              </a:buClr>
              <a:buFont typeface="Wingdings" panose="05000000000000000000" pitchFamily="2" charset="2"/>
              <a:buChar char="§"/>
            </a:pPr>
            <a:endParaRPr lang="el-GR" sz="1600" dirty="0"/>
          </a:p>
          <a:p>
            <a:pPr marL="348195" indent="-285750">
              <a:lnSpc>
                <a:spcPct val="100000"/>
              </a:lnSpc>
              <a:buClr>
                <a:schemeClr val="accent4">
                  <a:lumMod val="75000"/>
                </a:schemeClr>
              </a:buClr>
              <a:buFont typeface="Wingdings" panose="05000000000000000000" pitchFamily="2" charset="2"/>
              <a:buChar char="§"/>
            </a:pPr>
            <a:r>
              <a:rPr lang="el-GR" sz="1600" b="1" dirty="0"/>
              <a:t>% </a:t>
            </a:r>
            <a:r>
              <a:rPr lang="en-US" sz="1600" b="1" dirty="0"/>
              <a:t>Budget</a:t>
            </a:r>
            <a:r>
              <a:rPr lang="el-GR" sz="1600" dirty="0"/>
              <a:t>: 50,4%</a:t>
            </a:r>
            <a:endParaRPr lang="el-GR" sz="1600" b="1" dirty="0"/>
          </a:p>
          <a:p>
            <a:pPr marL="348195" indent="-285750">
              <a:lnSpc>
                <a:spcPct val="100000"/>
              </a:lnSpc>
              <a:buClr>
                <a:schemeClr val="accent4">
                  <a:lumMod val="75000"/>
                </a:schemeClr>
              </a:buClr>
              <a:buFont typeface="Wingdings" panose="05000000000000000000" pitchFamily="2" charset="2"/>
              <a:buChar char="§"/>
            </a:pPr>
            <a:endParaRPr lang="el-GR" sz="1600" b="1" dirty="0"/>
          </a:p>
          <a:p>
            <a:pPr marL="348195" indent="-285750">
              <a:lnSpc>
                <a:spcPct val="100000"/>
              </a:lnSpc>
              <a:buClr>
                <a:schemeClr val="accent4">
                  <a:lumMod val="75000"/>
                </a:schemeClr>
              </a:buClr>
              <a:buFont typeface="Wingdings" panose="05000000000000000000" pitchFamily="2" charset="2"/>
              <a:buChar char="§"/>
            </a:pPr>
            <a:r>
              <a:rPr lang="el-GR" sz="1600" b="1" dirty="0"/>
              <a:t>Νεοσύστατες επιχειρήσεις: </a:t>
            </a:r>
            <a:r>
              <a:rPr lang="el-GR" sz="1600" dirty="0"/>
              <a:t>15%</a:t>
            </a:r>
          </a:p>
          <a:p>
            <a:pPr marL="348195" indent="-285750">
              <a:lnSpc>
                <a:spcPct val="100000"/>
              </a:lnSpc>
              <a:buClr>
                <a:schemeClr val="accent4">
                  <a:lumMod val="75000"/>
                </a:schemeClr>
              </a:buClr>
              <a:buFont typeface="Wingdings" panose="05000000000000000000" pitchFamily="2" charset="2"/>
              <a:buChar char="§"/>
            </a:pPr>
            <a:endParaRPr lang="el-GR" sz="1600" b="1" dirty="0"/>
          </a:p>
          <a:p>
            <a:pPr marL="348195" indent="-285750">
              <a:lnSpc>
                <a:spcPct val="100000"/>
              </a:lnSpc>
              <a:buClr>
                <a:schemeClr val="accent4">
                  <a:lumMod val="75000"/>
                </a:schemeClr>
              </a:buClr>
              <a:buFont typeface="Wingdings" panose="05000000000000000000" pitchFamily="2" charset="2"/>
              <a:buChar char="§"/>
            </a:pPr>
            <a:r>
              <a:rPr lang="el-GR" sz="1600" b="1" dirty="0" err="1"/>
              <a:t>Αρ</a:t>
            </a:r>
            <a:r>
              <a:rPr lang="el-GR" sz="1600" b="1" dirty="0"/>
              <a:t>. εργαζομένων &lt;10: </a:t>
            </a:r>
            <a:r>
              <a:rPr lang="el-GR" sz="1600" dirty="0"/>
              <a:t>99,5%</a:t>
            </a:r>
          </a:p>
          <a:p>
            <a:pPr marL="348195" indent="-285750">
              <a:lnSpc>
                <a:spcPct val="100000"/>
              </a:lnSpc>
              <a:buClr>
                <a:schemeClr val="accent4">
                  <a:lumMod val="75000"/>
                </a:schemeClr>
              </a:buClr>
              <a:buFont typeface="Wingdings" panose="05000000000000000000" pitchFamily="2" charset="2"/>
              <a:buChar char="§"/>
            </a:pPr>
            <a:endParaRPr lang="el-GR" sz="1600" b="1" dirty="0"/>
          </a:p>
          <a:p>
            <a:pPr marL="348195" indent="-285750">
              <a:lnSpc>
                <a:spcPct val="100000"/>
              </a:lnSpc>
              <a:buClr>
                <a:schemeClr val="accent4">
                  <a:lumMod val="75000"/>
                </a:schemeClr>
              </a:buClr>
              <a:buFont typeface="Wingdings" panose="05000000000000000000" pitchFamily="2" charset="2"/>
              <a:buChar char="§"/>
            </a:pPr>
            <a:r>
              <a:rPr lang="el-GR" sz="1600" b="1" dirty="0"/>
              <a:t>Κύκλος εργασιών &lt;2 εκ.€: </a:t>
            </a:r>
            <a:r>
              <a:rPr lang="el-GR" sz="1600" dirty="0"/>
              <a:t>100%</a:t>
            </a:r>
          </a:p>
          <a:p>
            <a:pPr marL="348195" indent="-285750">
              <a:lnSpc>
                <a:spcPct val="100000"/>
              </a:lnSpc>
              <a:buFont typeface="Wingdings" panose="05000000000000000000" pitchFamily="2" charset="2"/>
              <a:buChar char="q"/>
            </a:pPr>
            <a:endParaRPr lang="el-GR" sz="1600" b="1" dirty="0"/>
          </a:p>
        </p:txBody>
      </p:sp>
      <p:sp>
        <p:nvSpPr>
          <p:cNvPr id="74" name="Στρογγυλεμένο ορθογώνιο 73"/>
          <p:cNvSpPr/>
          <p:nvPr/>
        </p:nvSpPr>
        <p:spPr>
          <a:xfrm>
            <a:off x="129845" y="1688600"/>
            <a:ext cx="4289756" cy="3810001"/>
          </a:xfrm>
          <a:prstGeom prst="roundRect">
            <a:avLst/>
          </a:prstGeom>
          <a:noFill/>
          <a:ln w="1905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161639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a:t>Πράσινη και βιώσιμη ανάπτυξη για νοικοκυριά και </a:t>
            </a:r>
            <a:r>
              <a:rPr lang="el-GR" sz="2400" dirty="0" err="1"/>
              <a:t>ΜμΕ</a:t>
            </a:r>
            <a:endParaRPr lang="el-GR" sz="2400" dirty="0"/>
          </a:p>
        </p:txBody>
      </p:sp>
      <p:sp>
        <p:nvSpPr>
          <p:cNvPr id="4" name="Slide Number Placeholder 3"/>
          <p:cNvSpPr>
            <a:spLocks noGrp="1"/>
          </p:cNvSpPr>
          <p:nvPr>
            <p:ph type="sldNum" sz="quarter" idx="12"/>
          </p:nvPr>
        </p:nvSpPr>
        <p:spPr/>
        <p:txBody>
          <a:bodyPr/>
          <a:lstStyle/>
          <a:p>
            <a:fld id="{3705D503-D1B6-4A67-8FF5-CE1B15326FC5}" type="slidenum">
              <a:rPr lang="en-US" sz="1200">
                <a:solidFill>
                  <a:prstClr val="black">
                    <a:tint val="75000"/>
                  </a:prstClr>
                </a:solidFill>
              </a:rPr>
              <a:pPr/>
              <a:t>23</a:t>
            </a:fld>
            <a:endParaRPr lang="en-US" sz="1600" dirty="0">
              <a:solidFill>
                <a:prstClr val="black">
                  <a:tint val="75000"/>
                </a:prstClr>
              </a:solidFill>
            </a:endParaRPr>
          </a:p>
        </p:txBody>
      </p:sp>
      <p:sp>
        <p:nvSpPr>
          <p:cNvPr id="3" name="TextBox 2">
            <a:extLst>
              <a:ext uri="{FF2B5EF4-FFF2-40B4-BE49-F238E27FC236}">
                <a16:creationId xmlns:a16="http://schemas.microsoft.com/office/drawing/2014/main" id="{C579A057-93D5-4058-8E04-E9882E418508}"/>
              </a:ext>
            </a:extLst>
          </p:cNvPr>
          <p:cNvSpPr txBox="1"/>
          <p:nvPr/>
        </p:nvSpPr>
        <p:spPr>
          <a:xfrm>
            <a:off x="665147" y="1634596"/>
            <a:ext cx="4391641" cy="584775"/>
          </a:xfrm>
          <a:prstGeom prst="rect">
            <a:avLst/>
          </a:prstGeom>
          <a:noFill/>
        </p:spPr>
        <p:txBody>
          <a:bodyPr wrap="square">
            <a:spAutoFit/>
          </a:bodyPr>
          <a:lstStyle/>
          <a:p>
            <a:pPr algn="ctr">
              <a:buClr>
                <a:srgbClr val="ED7D31"/>
              </a:buClr>
              <a:buSzPct val="100000"/>
            </a:pPr>
            <a:r>
              <a:rPr lang="el-GR" sz="1600" b="1" dirty="0">
                <a:solidFill>
                  <a:srgbClr val="16518B"/>
                </a:solidFill>
                <a:latin typeface="Trebuchet MS" panose="020B0603020202020204" pitchFamily="34" charset="0"/>
                <a:ea typeface="Lato Black"/>
                <a:cs typeface="Calibri" panose="020F0502020204030204" pitchFamily="34" charset="0"/>
                <a:sym typeface="Lato Black"/>
              </a:rPr>
              <a:t>Προγράμματα ενεργειακής αναβάθμισης κατοικιών «Εξοικονομώ κατ’ </a:t>
            </a:r>
            <a:r>
              <a:rPr lang="el-GR" sz="1600" b="1" dirty="0" err="1">
                <a:solidFill>
                  <a:srgbClr val="16518B"/>
                </a:solidFill>
                <a:latin typeface="Trebuchet MS" panose="020B0603020202020204" pitchFamily="34" charset="0"/>
                <a:ea typeface="Lato Black"/>
                <a:cs typeface="Calibri" panose="020F0502020204030204" pitchFamily="34" charset="0"/>
                <a:sym typeface="Lato Black"/>
              </a:rPr>
              <a:t>οίκον</a:t>
            </a:r>
            <a:r>
              <a:rPr lang="el-GR" sz="1600" b="1" dirty="0">
                <a:solidFill>
                  <a:srgbClr val="16518B"/>
                </a:solidFill>
                <a:latin typeface="Trebuchet MS" panose="020B0603020202020204" pitchFamily="34" charset="0"/>
                <a:ea typeface="Lato Black"/>
                <a:cs typeface="Calibri" panose="020F0502020204030204" pitchFamily="34" charset="0"/>
                <a:sym typeface="Lato Black"/>
              </a:rPr>
              <a:t>» </a:t>
            </a:r>
            <a:endParaRPr lang="en-US" sz="1600" b="1" dirty="0">
              <a:solidFill>
                <a:srgbClr val="16518B"/>
              </a:solidFill>
              <a:latin typeface="Trebuchet MS" panose="020B0603020202020204" pitchFamily="34" charset="0"/>
              <a:ea typeface="Lato Black"/>
              <a:cs typeface="Calibri" panose="020F0502020204030204" pitchFamily="34" charset="0"/>
              <a:sym typeface="Lato Black"/>
            </a:endParaRPr>
          </a:p>
        </p:txBody>
      </p:sp>
      <p:grpSp>
        <p:nvGrpSpPr>
          <p:cNvPr id="6" name="Ομάδα 5">
            <a:extLst>
              <a:ext uri="{FF2B5EF4-FFF2-40B4-BE49-F238E27FC236}">
                <a16:creationId xmlns:a16="http://schemas.microsoft.com/office/drawing/2014/main" id="{93FC1CDE-4890-F007-861B-836DF5A7295E}"/>
              </a:ext>
            </a:extLst>
          </p:cNvPr>
          <p:cNvGrpSpPr/>
          <p:nvPr/>
        </p:nvGrpSpPr>
        <p:grpSpPr>
          <a:xfrm>
            <a:off x="465856" y="2797628"/>
            <a:ext cx="1961868" cy="992039"/>
            <a:chOff x="16534269" y="3943885"/>
            <a:chExt cx="1531413" cy="1317216"/>
          </a:xfrm>
          <a:solidFill>
            <a:schemeClr val="accent6">
              <a:lumMod val="60000"/>
              <a:lumOff val="40000"/>
            </a:schemeClr>
          </a:solidFill>
        </p:grpSpPr>
        <p:sp>
          <p:nvSpPr>
            <p:cNvPr id="7" name="Ορθογώνιο: Στρογγύλεμα γωνιών 6">
              <a:extLst>
                <a:ext uri="{FF2B5EF4-FFF2-40B4-BE49-F238E27FC236}">
                  <a16:creationId xmlns:a16="http://schemas.microsoft.com/office/drawing/2014/main" id="{68B67575-765A-15D5-AFEA-48EAB4F2AEA7}"/>
                </a:ext>
              </a:extLst>
            </p:cNvPr>
            <p:cNvSpPr/>
            <p:nvPr/>
          </p:nvSpPr>
          <p:spPr>
            <a:xfrm>
              <a:off x="16534269" y="3943885"/>
              <a:ext cx="1531413" cy="1317216"/>
            </a:xfrm>
            <a:prstGeom prst="roundRect">
              <a:avLst/>
            </a:prstGeom>
            <a:grpFill/>
            <a:ln w="19050">
              <a:solidFill>
                <a:srgbClr val="92D050"/>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prstClr val="black"/>
                </a:solidFill>
                <a:latin typeface="Calibri" panose="020F0502020204030204"/>
              </a:endParaRPr>
            </a:p>
          </p:txBody>
        </p:sp>
        <p:sp>
          <p:nvSpPr>
            <p:cNvPr id="8" name="TextBox 7">
              <a:extLst>
                <a:ext uri="{FF2B5EF4-FFF2-40B4-BE49-F238E27FC236}">
                  <a16:creationId xmlns:a16="http://schemas.microsoft.com/office/drawing/2014/main" id="{8E05D0B6-F8DF-3BBC-6849-2C0E724AC981}"/>
                </a:ext>
              </a:extLst>
            </p:cNvPr>
            <p:cNvSpPr txBox="1"/>
            <p:nvPr/>
          </p:nvSpPr>
          <p:spPr>
            <a:xfrm>
              <a:off x="16576318" y="4099839"/>
              <a:ext cx="1445968" cy="931749"/>
            </a:xfrm>
            <a:prstGeom prst="rect">
              <a:avLst/>
            </a:prstGeom>
            <a:grp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90000"/>
                </a:lnSpc>
                <a:spcBef>
                  <a:spcPct val="0"/>
                </a:spcBef>
                <a:defRPr/>
              </a:pPr>
              <a:r>
                <a:rPr lang="el-GR" altLang="ko-KR" sz="24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rPr>
                <a:t>236</a:t>
              </a:r>
              <a:r>
                <a:rPr lang="en-US" altLang="ko-KR" sz="24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rPr>
                <a:t>.</a:t>
              </a:r>
              <a:r>
                <a:rPr lang="el-GR" altLang="ko-KR" sz="24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rPr>
                <a:t>95</a:t>
              </a:r>
              <a:r>
                <a:rPr lang="en-US" altLang="ko-KR" sz="24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rPr>
                <a:t>0</a:t>
              </a:r>
            </a:p>
            <a:p>
              <a:pPr algn="ctr">
                <a:lnSpc>
                  <a:spcPct val="90000"/>
                </a:lnSpc>
                <a:spcBef>
                  <a:spcPct val="0"/>
                </a:spcBef>
                <a:defRPr/>
              </a:pPr>
              <a:r>
                <a:rPr lang="el-GR" altLang="ko-KR" sz="20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rPr>
                <a:t>Ωφελούμενοι </a:t>
              </a:r>
            </a:p>
          </p:txBody>
        </p:sp>
      </p:grpSp>
      <p:grpSp>
        <p:nvGrpSpPr>
          <p:cNvPr id="9" name="Ομάδα 8">
            <a:extLst>
              <a:ext uri="{FF2B5EF4-FFF2-40B4-BE49-F238E27FC236}">
                <a16:creationId xmlns:a16="http://schemas.microsoft.com/office/drawing/2014/main" id="{3742BF92-8A8F-C1C9-8214-B4FF0A1F0623}"/>
              </a:ext>
            </a:extLst>
          </p:cNvPr>
          <p:cNvGrpSpPr/>
          <p:nvPr/>
        </p:nvGrpSpPr>
        <p:grpSpPr>
          <a:xfrm>
            <a:off x="2584663" y="2802455"/>
            <a:ext cx="1990808" cy="992039"/>
            <a:chOff x="16668673" y="4343400"/>
            <a:chExt cx="1543779" cy="1317216"/>
          </a:xfrm>
          <a:solidFill>
            <a:schemeClr val="accent6">
              <a:lumMod val="60000"/>
              <a:lumOff val="40000"/>
            </a:schemeClr>
          </a:solidFill>
        </p:grpSpPr>
        <p:sp>
          <p:nvSpPr>
            <p:cNvPr id="10" name="Ορθογώνιο: Στρογγύλεμα γωνιών 9">
              <a:extLst>
                <a:ext uri="{FF2B5EF4-FFF2-40B4-BE49-F238E27FC236}">
                  <a16:creationId xmlns:a16="http://schemas.microsoft.com/office/drawing/2014/main" id="{D84C602F-6B14-0066-6061-79089D579B97}"/>
                </a:ext>
              </a:extLst>
            </p:cNvPr>
            <p:cNvSpPr/>
            <p:nvPr/>
          </p:nvSpPr>
          <p:spPr>
            <a:xfrm>
              <a:off x="16668673" y="4343400"/>
              <a:ext cx="1531413" cy="1317216"/>
            </a:xfrm>
            <a:prstGeom prst="roundRect">
              <a:avLst/>
            </a:prstGeom>
            <a:grpFill/>
            <a:ln w="19050">
              <a:solidFill>
                <a:srgbClr val="92D050"/>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prstClr val="black"/>
                </a:solidFill>
                <a:latin typeface="Calibri" panose="020F0502020204030204"/>
              </a:endParaRPr>
            </a:p>
          </p:txBody>
        </p:sp>
        <p:sp>
          <p:nvSpPr>
            <p:cNvPr id="11" name="TextBox 10">
              <a:extLst>
                <a:ext uri="{FF2B5EF4-FFF2-40B4-BE49-F238E27FC236}">
                  <a16:creationId xmlns:a16="http://schemas.microsoft.com/office/drawing/2014/main" id="{5BC72282-A7B8-2FB2-3F77-7B753BAE289B}"/>
                </a:ext>
              </a:extLst>
            </p:cNvPr>
            <p:cNvSpPr txBox="1"/>
            <p:nvPr/>
          </p:nvSpPr>
          <p:spPr>
            <a:xfrm>
              <a:off x="16681039" y="4538436"/>
              <a:ext cx="1531413" cy="931749"/>
            </a:xfrm>
            <a:prstGeom prst="rect">
              <a:avLst/>
            </a:prstGeom>
            <a:grpFill/>
            <a:ln>
              <a:noFill/>
            </a:ln>
          </p:spPr>
          <p:txBody>
            <a:bodyPr wrap="square">
              <a:spAutoFit/>
            </a:bodyPr>
            <a:lstStyle/>
            <a:p>
              <a:pPr algn="ctr">
                <a:lnSpc>
                  <a:spcPct val="90000"/>
                </a:lnSpc>
                <a:spcBef>
                  <a:spcPct val="0"/>
                </a:spcBef>
                <a:defRPr/>
              </a:pPr>
              <a:r>
                <a:rPr lang="el-GR" altLang="ko-KR" sz="24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rPr>
                <a:t>3,9 δισ.</a:t>
              </a:r>
              <a:r>
                <a:rPr lang="el-GR" altLang="ko-KR" sz="2400" b="1" dirty="0">
                  <a:solidFill>
                    <a:srgbClr val="002455"/>
                  </a:solidFill>
                  <a:latin typeface="Calibri" panose="020F0502020204030204" pitchFamily="34" charset="0"/>
                  <a:ea typeface="맑은 고딕" panose="020B0503020000020004" pitchFamily="34" charset="-127"/>
                  <a:cs typeface="Calibri" panose="020F0502020204030204" pitchFamily="34" charset="0"/>
                </a:rPr>
                <a:t>€</a:t>
              </a:r>
              <a:endParaRPr lang="el-GR" altLang="ko-KR" sz="20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endParaRPr>
            </a:p>
            <a:p>
              <a:pPr algn="ctr">
                <a:lnSpc>
                  <a:spcPct val="90000"/>
                </a:lnSpc>
                <a:spcBef>
                  <a:spcPct val="0"/>
                </a:spcBef>
                <a:defRPr/>
              </a:pPr>
              <a:r>
                <a:rPr lang="el-GR" altLang="ko-KR" sz="20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rPr>
                <a:t>Έργα</a:t>
              </a:r>
              <a:endParaRPr lang="el-GR" altLang="ko-KR" sz="3000" b="1" dirty="0">
                <a:solidFill>
                  <a:srgbClr val="002455"/>
                </a:solidFill>
                <a:latin typeface="Trebuchet MS" panose="020B0603020202020204" pitchFamily="34" charset="0"/>
                <a:ea typeface="맑은 고딕" panose="020B0503020000020004" pitchFamily="34" charset="-127"/>
                <a:cs typeface="Calibri" panose="020F0502020204030204" pitchFamily="34" charset="0"/>
              </a:endParaRPr>
            </a:p>
          </p:txBody>
        </p:sp>
      </p:grpSp>
      <p:sp>
        <p:nvSpPr>
          <p:cNvPr id="12" name="TextBox 11">
            <a:extLst>
              <a:ext uri="{FF2B5EF4-FFF2-40B4-BE49-F238E27FC236}">
                <a16:creationId xmlns:a16="http://schemas.microsoft.com/office/drawing/2014/main" id="{E6E847D3-F8CA-7451-00D9-355F529867F9}"/>
              </a:ext>
            </a:extLst>
          </p:cNvPr>
          <p:cNvSpPr txBox="1"/>
          <p:nvPr/>
        </p:nvSpPr>
        <p:spPr>
          <a:xfrm>
            <a:off x="5726524" y="1629035"/>
            <a:ext cx="2770495" cy="584775"/>
          </a:xfrm>
          <a:prstGeom prst="rect">
            <a:avLst/>
          </a:prstGeom>
          <a:noFill/>
        </p:spPr>
        <p:txBody>
          <a:bodyPr wrap="square">
            <a:spAutoFit/>
          </a:bodyPr>
          <a:lstStyle>
            <a:defPPr>
              <a:defRPr lang="en-US"/>
            </a:defPPr>
            <a:lvl1pPr algn="ctr">
              <a:lnSpc>
                <a:spcPct val="150000"/>
              </a:lnSpc>
              <a:buClr>
                <a:schemeClr val="accent2"/>
              </a:buClr>
              <a:buSzPct val="100000"/>
              <a:defRPr sz="1600">
                <a:solidFill>
                  <a:srgbClr val="281F76"/>
                </a:solidFill>
                <a:latin typeface="Trebuchet MS" panose="020B0603020202020204" pitchFamily="34" charset="0"/>
                <a:ea typeface="Lato Black"/>
                <a:cs typeface="Calibri" panose="020F0502020204030204" pitchFamily="34" charset="0"/>
              </a:defRPr>
            </a:lvl1pPr>
          </a:lstStyle>
          <a:p>
            <a:pPr>
              <a:lnSpc>
                <a:spcPct val="100000"/>
              </a:lnSpc>
              <a:buClr>
                <a:srgbClr val="ED7D31"/>
              </a:buClr>
            </a:pPr>
            <a:r>
              <a:rPr lang="el-GR" b="1" dirty="0">
                <a:solidFill>
                  <a:srgbClr val="16518B"/>
                </a:solidFill>
                <a:sym typeface="Lato Black"/>
              </a:rPr>
              <a:t>Χρηματοδότηση για τη Βιώσιμη ανάπτυξη</a:t>
            </a:r>
            <a:endParaRPr lang="el-GR" b="1" dirty="0">
              <a:solidFill>
                <a:srgbClr val="16518B"/>
              </a:solidFill>
            </a:endParaRPr>
          </a:p>
        </p:txBody>
      </p:sp>
      <p:grpSp>
        <p:nvGrpSpPr>
          <p:cNvPr id="13" name="Ομάδα 12">
            <a:extLst>
              <a:ext uri="{FF2B5EF4-FFF2-40B4-BE49-F238E27FC236}">
                <a16:creationId xmlns:a16="http://schemas.microsoft.com/office/drawing/2014/main" id="{2BA34A0F-E4EE-0319-EA7D-D76965D9F2B2}"/>
              </a:ext>
            </a:extLst>
          </p:cNvPr>
          <p:cNvGrpSpPr/>
          <p:nvPr/>
        </p:nvGrpSpPr>
        <p:grpSpPr>
          <a:xfrm>
            <a:off x="2528158" y="4245817"/>
            <a:ext cx="2087267" cy="1354126"/>
            <a:chOff x="16636808" y="4225521"/>
            <a:chExt cx="1531410" cy="1891625"/>
          </a:xfrm>
        </p:grpSpPr>
        <p:sp>
          <p:nvSpPr>
            <p:cNvPr id="14" name="Ορθογώνιο: Στρογγύλεμα γωνιών 13">
              <a:extLst>
                <a:ext uri="{FF2B5EF4-FFF2-40B4-BE49-F238E27FC236}">
                  <a16:creationId xmlns:a16="http://schemas.microsoft.com/office/drawing/2014/main" id="{32EDE6F1-3F47-A6A2-A057-E93302B2291F}"/>
                </a:ext>
              </a:extLst>
            </p:cNvPr>
            <p:cNvSpPr/>
            <p:nvPr/>
          </p:nvSpPr>
          <p:spPr>
            <a:xfrm>
              <a:off x="16678268" y="4225521"/>
              <a:ext cx="1460633" cy="1891625"/>
            </a:xfrm>
            <a:prstGeom prst="roundRect">
              <a:avLst/>
            </a:prstGeom>
            <a:solidFill>
              <a:srgbClr val="00999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prstClr val="black"/>
                </a:solidFill>
                <a:latin typeface="Calibri" panose="020F0502020204030204"/>
              </a:endParaRPr>
            </a:p>
          </p:txBody>
        </p:sp>
        <p:sp>
          <p:nvSpPr>
            <p:cNvPr id="15" name="TextBox 14">
              <a:extLst>
                <a:ext uri="{FF2B5EF4-FFF2-40B4-BE49-F238E27FC236}">
                  <a16:creationId xmlns:a16="http://schemas.microsoft.com/office/drawing/2014/main" id="{AB3CB60F-3B16-C950-C990-DD6D8C530D8F}"/>
                </a:ext>
              </a:extLst>
            </p:cNvPr>
            <p:cNvSpPr txBox="1"/>
            <p:nvPr/>
          </p:nvSpPr>
          <p:spPr>
            <a:xfrm>
              <a:off x="16636808" y="4520018"/>
              <a:ext cx="1531410" cy="902882"/>
            </a:xfrm>
            <a:prstGeom prst="rect">
              <a:avLst/>
            </a:prstGeom>
            <a:noFill/>
          </p:spPr>
          <p:txBody>
            <a:bodyPr wrap="square">
              <a:spAutoFit/>
            </a:bodyPr>
            <a:lstStyle/>
            <a:p>
              <a:pPr algn="ctr">
                <a:lnSpc>
                  <a:spcPct val="90000"/>
                </a:lnSpc>
                <a:spcBef>
                  <a:spcPct val="0"/>
                </a:spcBef>
                <a:defRPr/>
              </a:pPr>
              <a:r>
                <a:rPr lang="en-US"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&gt; </a:t>
              </a:r>
              <a:r>
                <a:rPr lang="el-GR"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4</a:t>
              </a:r>
              <a:r>
                <a:rPr lang="en-US"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a:t>
              </a:r>
              <a:r>
                <a:rPr lang="el-GR"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19</a:t>
              </a:r>
              <a:r>
                <a:rPr lang="en-US"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0 </a:t>
              </a:r>
              <a:r>
                <a:rPr lang="el-GR"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εκ.</a:t>
              </a:r>
              <a:r>
                <a:rPr lang="en-US"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Kwh </a:t>
              </a:r>
              <a:r>
                <a:rPr lang="el-GR"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Εξοικονόμηση </a:t>
              </a:r>
            </a:p>
          </p:txBody>
        </p:sp>
      </p:grpSp>
      <p:grpSp>
        <p:nvGrpSpPr>
          <p:cNvPr id="16" name="Ομάδα 15">
            <a:extLst>
              <a:ext uri="{FF2B5EF4-FFF2-40B4-BE49-F238E27FC236}">
                <a16:creationId xmlns:a16="http://schemas.microsoft.com/office/drawing/2014/main" id="{E1C707A5-33D4-1276-6CEF-8634CFC73395}"/>
              </a:ext>
            </a:extLst>
          </p:cNvPr>
          <p:cNvGrpSpPr/>
          <p:nvPr/>
        </p:nvGrpSpPr>
        <p:grpSpPr>
          <a:xfrm>
            <a:off x="476901" y="4266296"/>
            <a:ext cx="1990291" cy="1309820"/>
            <a:chOff x="16706037" y="4237756"/>
            <a:chExt cx="906477" cy="1309820"/>
          </a:xfrm>
        </p:grpSpPr>
        <p:sp>
          <p:nvSpPr>
            <p:cNvPr id="17" name="Ορθογώνιο: Στρογγύλεμα γωνιών 16">
              <a:extLst>
                <a:ext uri="{FF2B5EF4-FFF2-40B4-BE49-F238E27FC236}">
                  <a16:creationId xmlns:a16="http://schemas.microsoft.com/office/drawing/2014/main" id="{8FBB8215-2239-B491-A9B9-71C35C5EDF5D}"/>
                </a:ext>
              </a:extLst>
            </p:cNvPr>
            <p:cNvSpPr/>
            <p:nvPr/>
          </p:nvSpPr>
          <p:spPr>
            <a:xfrm>
              <a:off x="16706037" y="4237756"/>
              <a:ext cx="906477" cy="1308513"/>
            </a:xfrm>
            <a:prstGeom prst="roundRect">
              <a:avLst/>
            </a:prstGeom>
            <a:solidFill>
              <a:srgbClr val="00999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prstClr val="black"/>
                </a:solidFill>
                <a:latin typeface="Calibri" panose="020F0502020204030204"/>
              </a:endParaRPr>
            </a:p>
          </p:txBody>
        </p:sp>
        <p:sp>
          <p:nvSpPr>
            <p:cNvPr id="18" name="TextBox 17">
              <a:extLst>
                <a:ext uri="{FF2B5EF4-FFF2-40B4-BE49-F238E27FC236}">
                  <a16:creationId xmlns:a16="http://schemas.microsoft.com/office/drawing/2014/main" id="{F26525C3-4C58-6D2C-B9E1-FA59DCC4ADB0}"/>
                </a:ext>
              </a:extLst>
            </p:cNvPr>
            <p:cNvSpPr txBox="1"/>
            <p:nvPr/>
          </p:nvSpPr>
          <p:spPr>
            <a:xfrm>
              <a:off x="16725537" y="4430347"/>
              <a:ext cx="886976" cy="1117229"/>
            </a:xfrm>
            <a:prstGeom prst="rect">
              <a:avLst/>
            </a:prstGeom>
            <a:noFill/>
          </p:spPr>
          <p:txBody>
            <a:bodyPr wrap="square">
              <a:spAutoFit/>
            </a:bodyPr>
            <a:lstStyle/>
            <a:p>
              <a:pPr algn="ctr">
                <a:lnSpc>
                  <a:spcPct val="90000"/>
                </a:lnSpc>
                <a:spcBef>
                  <a:spcPct val="0"/>
                </a:spcBef>
                <a:defRPr/>
              </a:pPr>
              <a:r>
                <a:rPr lang="el-GR"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&gt; 403</a:t>
              </a:r>
              <a:r>
                <a:rPr lang="en-US"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a:t>
              </a:r>
              <a:r>
                <a:rPr lang="el-GR"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0</a:t>
              </a:r>
              <a:r>
                <a:rPr lang="en-US"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00 </a:t>
              </a:r>
              <a:endParaRPr lang="el-GR" altLang="ko-KR" sz="2000" b="1" dirty="0">
                <a:solidFill>
                  <a:prstClr val="white"/>
                </a:solidFill>
                <a:latin typeface="Trebuchet MS" panose="020B0603020202020204" pitchFamily="34" charset="0"/>
                <a:ea typeface="맑은 고딕" panose="020B0503020000020004" pitchFamily="34" charset="-127"/>
                <a:cs typeface="Calibri" panose="020F0502020204030204" pitchFamily="34" charset="0"/>
              </a:endParaRPr>
            </a:p>
            <a:p>
              <a:pPr algn="ctr">
                <a:lnSpc>
                  <a:spcPct val="90000"/>
                </a:lnSpc>
                <a:spcBef>
                  <a:spcPct val="0"/>
                </a:spcBef>
                <a:defRPr/>
              </a:pPr>
              <a:r>
                <a:rPr lang="el-GR" altLang="ko-KR"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τόνοι </a:t>
              </a:r>
              <a:r>
                <a:rPr lang="en-US" altLang="ko-KR"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CO2</a:t>
              </a:r>
              <a:r>
                <a:rPr lang="el-GR" altLang="ko-KR" b="1" dirty="0">
                  <a:solidFill>
                    <a:prstClr val="white"/>
                  </a:solidFill>
                  <a:latin typeface="Trebuchet MS" panose="020B0603020202020204" pitchFamily="34" charset="0"/>
                  <a:ea typeface="맑은 고딕" panose="020B0503020000020004" pitchFamily="34" charset="-127"/>
                  <a:cs typeface="Calibri" panose="020F0502020204030204" pitchFamily="34" charset="0"/>
                </a:rPr>
                <a:t> Μείωση κατανάλωσης</a:t>
              </a:r>
            </a:p>
          </p:txBody>
        </p:sp>
      </p:grpSp>
      <p:cxnSp>
        <p:nvCxnSpPr>
          <p:cNvPr id="20" name="Ευθεία γραμμή σύνδεσης 19">
            <a:extLst>
              <a:ext uri="{FF2B5EF4-FFF2-40B4-BE49-F238E27FC236}">
                <a16:creationId xmlns:a16="http://schemas.microsoft.com/office/drawing/2014/main" id="{4DFE15CD-CB48-82E5-7254-F7E8FC85FE05}"/>
              </a:ext>
            </a:extLst>
          </p:cNvPr>
          <p:cNvCxnSpPr/>
          <p:nvPr/>
        </p:nvCxnSpPr>
        <p:spPr>
          <a:xfrm>
            <a:off x="4963886" y="1455131"/>
            <a:ext cx="0" cy="431407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21" name="Εικόνα 20">
            <a:extLst>
              <a:ext uri="{FF2B5EF4-FFF2-40B4-BE49-F238E27FC236}">
                <a16:creationId xmlns:a16="http://schemas.microsoft.com/office/drawing/2014/main" id="{3798C47C-5D59-587D-5F5F-D0A4080DE9E4}"/>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Photocopy/>
                    </a14:imgEffect>
                    <a14:imgEffect>
                      <a14:sharpenSoften amount="50000"/>
                    </a14:imgEffect>
                  </a14:imgLayer>
                </a14:imgProps>
              </a:ext>
            </a:extLst>
          </a:blip>
          <a:stretch>
            <a:fillRect/>
          </a:stretch>
        </p:blipFill>
        <p:spPr>
          <a:xfrm>
            <a:off x="224516" y="1550523"/>
            <a:ext cx="672527" cy="672527"/>
          </a:xfrm>
          <a:prstGeom prst="rect">
            <a:avLst/>
          </a:prstGeom>
        </p:spPr>
      </p:pic>
      <p:sp>
        <p:nvSpPr>
          <p:cNvPr id="22" name="Ορθογώνιο: Στρογγύλεμα γωνιών 21">
            <a:extLst>
              <a:ext uri="{FF2B5EF4-FFF2-40B4-BE49-F238E27FC236}">
                <a16:creationId xmlns:a16="http://schemas.microsoft.com/office/drawing/2014/main" id="{EB39ED98-528F-695B-A6B3-5516A0170DA2}"/>
              </a:ext>
            </a:extLst>
          </p:cNvPr>
          <p:cNvSpPr/>
          <p:nvPr/>
        </p:nvSpPr>
        <p:spPr>
          <a:xfrm>
            <a:off x="5149690" y="2752024"/>
            <a:ext cx="3347330" cy="2971578"/>
          </a:xfrm>
          <a:prstGeom prst="roundRect">
            <a:avLst/>
          </a:prstGeom>
          <a:ln w="19050">
            <a:solidFill>
              <a:srgbClr val="3C968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defRPr/>
            </a:pPr>
            <a:r>
              <a:rPr lang="el-GR" sz="2000" b="1" dirty="0">
                <a:solidFill>
                  <a:srgbClr val="4472C4"/>
                </a:solidFill>
                <a:latin typeface="Trebuchet MS" panose="020B0603020202020204" pitchFamily="34" charset="0"/>
                <a:ea typeface="Lato Black"/>
                <a:cs typeface="Calibri" panose="020F0502020204030204" pitchFamily="34" charset="0"/>
                <a:sym typeface="Lato Black"/>
              </a:rPr>
              <a:t>Πράσινες</a:t>
            </a:r>
            <a:r>
              <a:rPr lang="el-GR" sz="2000" dirty="0">
                <a:solidFill>
                  <a:srgbClr val="4472C4"/>
                </a:solidFill>
                <a:latin typeface="Trebuchet MS" panose="020B0603020202020204" pitchFamily="34" charset="0"/>
                <a:ea typeface="Lato Black"/>
                <a:cs typeface="Calibri" panose="020F0502020204030204" pitchFamily="34" charset="0"/>
                <a:sym typeface="Lato Black"/>
              </a:rPr>
              <a:t> επενδύσεις (ΑΠΕ, ενεργειακή αναβάθμιση, ηλεκτρική κινητικότητα) και </a:t>
            </a:r>
            <a:r>
              <a:rPr lang="el-GR" sz="2000" b="1" dirty="0">
                <a:solidFill>
                  <a:srgbClr val="4472C4"/>
                </a:solidFill>
                <a:latin typeface="Trebuchet MS" panose="020B0603020202020204" pitchFamily="34" charset="0"/>
                <a:ea typeface="Lato Black"/>
                <a:cs typeface="Calibri" panose="020F0502020204030204" pitchFamily="34" charset="0"/>
                <a:sym typeface="Lato Black"/>
              </a:rPr>
              <a:t>Ψηφιακός</a:t>
            </a:r>
            <a:r>
              <a:rPr lang="el-GR" sz="2000" dirty="0">
                <a:solidFill>
                  <a:srgbClr val="4472C4"/>
                </a:solidFill>
                <a:latin typeface="Trebuchet MS" panose="020B0603020202020204" pitchFamily="34" charset="0"/>
                <a:ea typeface="Lato Black"/>
                <a:cs typeface="Calibri" panose="020F0502020204030204" pitchFamily="34" charset="0"/>
                <a:sym typeface="Lato Black"/>
              </a:rPr>
              <a:t> μετασχηματισμός </a:t>
            </a:r>
            <a:r>
              <a:rPr lang="el-GR" sz="2000" dirty="0" err="1">
                <a:solidFill>
                  <a:srgbClr val="4472C4"/>
                </a:solidFill>
                <a:latin typeface="Trebuchet MS" panose="020B0603020202020204" pitchFamily="34" charset="0"/>
                <a:ea typeface="Lato Black"/>
                <a:cs typeface="Calibri" panose="020F0502020204030204" pitchFamily="34" charset="0"/>
                <a:sym typeface="Lato Black"/>
              </a:rPr>
              <a:t>ΜμΕ</a:t>
            </a:r>
            <a:r>
              <a:rPr lang="el-GR" sz="2000" dirty="0">
                <a:solidFill>
                  <a:srgbClr val="4472C4"/>
                </a:solidFill>
                <a:latin typeface="Trebuchet MS" panose="020B0603020202020204" pitchFamily="34" charset="0"/>
                <a:ea typeface="Lato Black"/>
                <a:cs typeface="Calibri" panose="020F0502020204030204" pitchFamily="34" charset="0"/>
                <a:sym typeface="Lato Black"/>
              </a:rPr>
              <a:t> (έναρξη Μάιος 2023)</a:t>
            </a:r>
            <a:endParaRPr lang="el-GR" altLang="ko-KR" sz="2000" b="1" dirty="0">
              <a:solidFill>
                <a:srgbClr val="4472C4"/>
              </a:solidFill>
              <a:latin typeface="Trebuchet MS" panose="020B0603020202020204" pitchFamily="34" charset="0"/>
              <a:ea typeface="맑은 고딕" panose="020B0503020000020004" pitchFamily="34" charset="-127"/>
              <a:cs typeface="Calibri" panose="020F0502020204030204" pitchFamily="34" charset="0"/>
            </a:endParaRPr>
          </a:p>
          <a:p>
            <a:pPr algn="ctr">
              <a:lnSpc>
                <a:spcPct val="90000"/>
              </a:lnSpc>
              <a:spcBef>
                <a:spcPct val="0"/>
              </a:spcBef>
              <a:defRPr/>
            </a:pPr>
            <a:endParaRPr lang="el-GR" altLang="ko-KR" sz="2000" b="1" dirty="0">
              <a:solidFill>
                <a:srgbClr val="ED7D31"/>
              </a:solidFill>
              <a:latin typeface="Trebuchet MS" panose="020B0603020202020204" pitchFamily="34" charset="0"/>
              <a:ea typeface="맑은 고딕" panose="020B0503020000020004" pitchFamily="34" charset="-127"/>
              <a:cs typeface="Calibri" panose="020F0502020204030204" pitchFamily="34" charset="0"/>
            </a:endParaRPr>
          </a:p>
          <a:p>
            <a:pPr algn="ctr">
              <a:lnSpc>
                <a:spcPct val="90000"/>
              </a:lnSpc>
              <a:spcBef>
                <a:spcPct val="0"/>
              </a:spcBef>
              <a:defRPr/>
            </a:pPr>
            <a:r>
              <a:rPr lang="el-GR" altLang="ko-KR" sz="2400" b="1" dirty="0">
                <a:solidFill>
                  <a:srgbClr val="60A500"/>
                </a:solidFill>
                <a:latin typeface="Trebuchet MS" panose="020B0603020202020204" pitchFamily="34" charset="0"/>
                <a:ea typeface="맑은 고딕" panose="020B0503020000020004" pitchFamily="34" charset="-127"/>
                <a:cs typeface="Calibri" panose="020F0502020204030204" pitchFamily="34" charset="0"/>
              </a:rPr>
              <a:t>590 εκ.€</a:t>
            </a:r>
            <a:endParaRPr lang="en-US" altLang="ko-KR" sz="3200" b="1" dirty="0">
              <a:solidFill>
                <a:srgbClr val="60A500"/>
              </a:solidFill>
              <a:latin typeface="Trebuchet MS" panose="020B0603020202020204" pitchFamily="34" charset="0"/>
              <a:ea typeface="맑은 고딕" panose="020B0503020000020004" pitchFamily="34" charset="-127"/>
              <a:cs typeface="Calibri" panose="020F0502020204030204" pitchFamily="34" charset="0"/>
            </a:endParaRPr>
          </a:p>
        </p:txBody>
      </p:sp>
      <p:cxnSp>
        <p:nvCxnSpPr>
          <p:cNvPr id="23" name="Ευθεία γραμμή σύνδεσης 22">
            <a:extLst>
              <a:ext uri="{FF2B5EF4-FFF2-40B4-BE49-F238E27FC236}">
                <a16:creationId xmlns:a16="http://schemas.microsoft.com/office/drawing/2014/main" id="{248416AF-76EC-AAAF-27AE-ECA0A2F99D47}"/>
              </a:ext>
            </a:extLst>
          </p:cNvPr>
          <p:cNvCxnSpPr/>
          <p:nvPr/>
        </p:nvCxnSpPr>
        <p:spPr>
          <a:xfrm>
            <a:off x="8738221" y="1540516"/>
            <a:ext cx="0" cy="431407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AFDFA9F-671E-BA80-7481-0644679B89F2}"/>
              </a:ext>
            </a:extLst>
          </p:cNvPr>
          <p:cNvSpPr txBox="1"/>
          <p:nvPr/>
        </p:nvSpPr>
        <p:spPr>
          <a:xfrm>
            <a:off x="9465657" y="1703243"/>
            <a:ext cx="1976718" cy="416461"/>
          </a:xfrm>
          <a:prstGeom prst="rect">
            <a:avLst/>
          </a:prstGeom>
          <a:noFill/>
        </p:spPr>
        <p:txBody>
          <a:bodyPr wrap="square">
            <a:spAutoFit/>
          </a:bodyPr>
          <a:lstStyle>
            <a:defPPr>
              <a:defRPr lang="el-GR"/>
            </a:defPPr>
            <a:lvl1pPr algn="ctr">
              <a:lnSpc>
                <a:spcPct val="150000"/>
              </a:lnSpc>
              <a:buClr>
                <a:srgbClr val="ED7D31"/>
              </a:buClr>
              <a:buSzPct val="100000"/>
              <a:defRPr sz="1600" b="1">
                <a:solidFill>
                  <a:srgbClr val="16518B"/>
                </a:solidFill>
                <a:latin typeface="Trebuchet MS" panose="020B0603020202020204" pitchFamily="34" charset="0"/>
                <a:ea typeface="Lato Black"/>
                <a:cs typeface="Calibri" panose="020F0502020204030204" pitchFamily="34" charset="0"/>
              </a:defRPr>
            </a:lvl1pPr>
          </a:lstStyle>
          <a:p>
            <a:r>
              <a:rPr lang="en-US" dirty="0">
                <a:sym typeface="Lato Black"/>
              </a:rPr>
              <a:t>ESG Tracker</a:t>
            </a:r>
            <a:r>
              <a:rPr lang="el-GR" dirty="0">
                <a:sym typeface="Lato Black"/>
              </a:rPr>
              <a:t> </a:t>
            </a:r>
            <a:endParaRPr lang="en-US" dirty="0"/>
          </a:p>
        </p:txBody>
      </p:sp>
      <p:pic>
        <p:nvPicPr>
          <p:cNvPr id="26" name="Εικόνα 25">
            <a:extLst>
              <a:ext uri="{FF2B5EF4-FFF2-40B4-BE49-F238E27FC236}">
                <a16:creationId xmlns:a16="http://schemas.microsoft.com/office/drawing/2014/main" id="{E7A8C95D-4A2C-AEE3-7B95-F1CB557E7541}"/>
              </a:ext>
            </a:extLst>
          </p:cNvPr>
          <p:cNvPicPr>
            <a:picLocks noChangeAspect="1"/>
          </p:cNvPicPr>
          <p:nvPr/>
        </p:nvPicPr>
        <p:blipFill>
          <a:blip r:embed="rId4">
            <a:duotone>
              <a:schemeClr val="accent6">
                <a:shade val="45000"/>
                <a:satMod val="135000"/>
              </a:schemeClr>
              <a:prstClr val="white"/>
            </a:duotone>
          </a:blip>
          <a:stretch>
            <a:fillRect/>
          </a:stretch>
        </p:blipFill>
        <p:spPr>
          <a:xfrm>
            <a:off x="9030730" y="1611612"/>
            <a:ext cx="648896" cy="671018"/>
          </a:xfrm>
          <a:prstGeom prst="rect">
            <a:avLst/>
          </a:prstGeom>
        </p:spPr>
      </p:pic>
      <p:pic>
        <p:nvPicPr>
          <p:cNvPr id="27" name="Εικόνα 26">
            <a:extLst>
              <a:ext uri="{FF2B5EF4-FFF2-40B4-BE49-F238E27FC236}">
                <a16:creationId xmlns:a16="http://schemas.microsoft.com/office/drawing/2014/main" id="{45B82566-84BE-C5FF-8F12-CF728DC2C357}"/>
              </a:ext>
            </a:extLst>
          </p:cNvPr>
          <p:cNvPicPr>
            <a:picLocks noChangeAspect="1"/>
          </p:cNvPicPr>
          <p:nvPr/>
        </p:nvPicPr>
        <p:blipFill>
          <a:blip r:embed="rId5">
            <a:duotone>
              <a:schemeClr val="accent6">
                <a:shade val="45000"/>
                <a:satMod val="135000"/>
              </a:schemeClr>
              <a:prstClr val="white"/>
            </a:duotone>
          </a:blip>
          <a:stretch>
            <a:fillRect/>
          </a:stretch>
        </p:blipFill>
        <p:spPr>
          <a:xfrm>
            <a:off x="5149690" y="1592936"/>
            <a:ext cx="697714" cy="689694"/>
          </a:xfrm>
          <a:prstGeom prst="rect">
            <a:avLst/>
          </a:prstGeom>
        </p:spPr>
      </p:pic>
      <p:sp>
        <p:nvSpPr>
          <p:cNvPr id="28" name="Ορθογώνιο: Στρογγύλεμα γωνιών 27">
            <a:extLst>
              <a:ext uri="{FF2B5EF4-FFF2-40B4-BE49-F238E27FC236}">
                <a16:creationId xmlns:a16="http://schemas.microsoft.com/office/drawing/2014/main" id="{D0930378-1942-7AEC-E528-8AA26C9AA329}"/>
              </a:ext>
            </a:extLst>
          </p:cNvPr>
          <p:cNvSpPr/>
          <p:nvPr/>
        </p:nvSpPr>
        <p:spPr>
          <a:xfrm>
            <a:off x="8938434" y="2797629"/>
            <a:ext cx="2886803" cy="2014316"/>
          </a:xfrm>
          <a:prstGeom prst="round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prstClr val="black"/>
              </a:solidFill>
              <a:latin typeface="Calibri" panose="020F0502020204030204"/>
            </a:endParaRPr>
          </a:p>
        </p:txBody>
      </p:sp>
      <p:sp>
        <p:nvSpPr>
          <p:cNvPr id="30" name="TextBox 29">
            <a:extLst>
              <a:ext uri="{FF2B5EF4-FFF2-40B4-BE49-F238E27FC236}">
                <a16:creationId xmlns:a16="http://schemas.microsoft.com/office/drawing/2014/main" id="{9F8E4E5D-3DBD-F8B1-8D54-61505302D2A2}"/>
              </a:ext>
            </a:extLst>
          </p:cNvPr>
          <p:cNvSpPr txBox="1"/>
          <p:nvPr/>
        </p:nvSpPr>
        <p:spPr>
          <a:xfrm>
            <a:off x="8770880" y="2950891"/>
            <a:ext cx="3054354" cy="1754326"/>
          </a:xfrm>
          <a:prstGeom prst="rect">
            <a:avLst/>
          </a:prstGeom>
          <a:noFill/>
        </p:spPr>
        <p:txBody>
          <a:bodyPr wrap="square">
            <a:spAutoFit/>
          </a:bodyPr>
          <a:lstStyle/>
          <a:p>
            <a:pPr algn="ctr">
              <a:lnSpc>
                <a:spcPct val="90000"/>
              </a:lnSpc>
              <a:spcBef>
                <a:spcPct val="0"/>
              </a:spcBef>
              <a:defRPr/>
            </a:pPr>
            <a:r>
              <a:rPr lang="el-GR" sz="2000" b="1" dirty="0">
                <a:solidFill>
                  <a:schemeClr val="bg1"/>
                </a:solidFill>
                <a:latin typeface="Trebuchet MS" panose="020B0603020202020204" pitchFamily="34" charset="0"/>
                <a:ea typeface="맑은 고딕" panose="020B0503020000020004" pitchFamily="34" charset="-127"/>
                <a:cs typeface="Calibri" panose="020F0502020204030204" pitchFamily="34" charset="0"/>
                <a:sym typeface="Lato Black"/>
              </a:rPr>
              <a:t>Αυτό-αξιολόγηση και εκπαίδευση </a:t>
            </a:r>
            <a:r>
              <a:rPr lang="el-GR" sz="2000" b="1" dirty="0" err="1">
                <a:solidFill>
                  <a:schemeClr val="bg1"/>
                </a:solidFill>
                <a:latin typeface="Trebuchet MS" panose="020B0603020202020204" pitchFamily="34" charset="0"/>
                <a:ea typeface="맑은 고딕" panose="020B0503020000020004" pitchFamily="34" charset="-127"/>
                <a:cs typeface="Calibri" panose="020F0502020204030204" pitchFamily="34" charset="0"/>
                <a:sym typeface="Lato Black"/>
              </a:rPr>
              <a:t>ΜμΕ</a:t>
            </a:r>
            <a:r>
              <a:rPr lang="el-GR" sz="2000" b="1" dirty="0">
                <a:solidFill>
                  <a:schemeClr val="bg1"/>
                </a:solidFill>
                <a:latin typeface="Trebuchet MS" panose="020B0603020202020204" pitchFamily="34" charset="0"/>
                <a:ea typeface="맑은 고딕" panose="020B0503020000020004" pitchFamily="34" charset="-127"/>
                <a:cs typeface="Calibri" panose="020F0502020204030204" pitchFamily="34" charset="0"/>
                <a:sym typeface="Lato Black"/>
              </a:rPr>
              <a:t> για ESG κριτήρια</a:t>
            </a:r>
          </a:p>
          <a:p>
            <a:pPr algn="ctr">
              <a:lnSpc>
                <a:spcPct val="90000"/>
              </a:lnSpc>
              <a:spcBef>
                <a:spcPct val="0"/>
              </a:spcBef>
              <a:defRPr/>
            </a:pPr>
            <a:endParaRPr lang="el-GR" sz="2000" dirty="0">
              <a:solidFill>
                <a:srgbClr val="281F76"/>
              </a:solidFill>
              <a:latin typeface="Trebuchet MS" panose="020B0603020202020204" pitchFamily="34" charset="0"/>
              <a:ea typeface="Lato Black"/>
              <a:cs typeface="Calibri" panose="020F0502020204030204" pitchFamily="34" charset="0"/>
              <a:sym typeface="Lato Black"/>
            </a:endParaRPr>
          </a:p>
          <a:p>
            <a:pPr algn="ctr">
              <a:lnSpc>
                <a:spcPct val="90000"/>
              </a:lnSpc>
              <a:spcBef>
                <a:spcPct val="0"/>
              </a:spcBef>
              <a:defRPr/>
            </a:pPr>
            <a:r>
              <a:rPr lang="el-GR" altLang="ko-KR" sz="2000" b="1" dirty="0">
                <a:solidFill>
                  <a:schemeClr val="bg1"/>
                </a:solidFill>
                <a:latin typeface="Trebuchet MS" panose="020B0603020202020204" pitchFamily="34" charset="0"/>
                <a:ea typeface="맑은 고딕" panose="020B0503020000020004" pitchFamily="34" charset="-127"/>
                <a:cs typeface="Calibri" panose="020F0502020204030204" pitchFamily="34" charset="0"/>
              </a:rPr>
              <a:t>&gt; 10</a:t>
            </a:r>
            <a:r>
              <a:rPr lang="en-US" altLang="ko-KR" sz="2000" b="1" dirty="0">
                <a:solidFill>
                  <a:schemeClr val="bg1"/>
                </a:solidFill>
                <a:latin typeface="Trebuchet MS" panose="020B0603020202020204" pitchFamily="34" charset="0"/>
                <a:ea typeface="맑은 고딕" panose="020B0503020000020004" pitchFamily="34" charset="-127"/>
                <a:cs typeface="Calibri" panose="020F0502020204030204" pitchFamily="34" charset="0"/>
              </a:rPr>
              <a:t>.</a:t>
            </a:r>
            <a:r>
              <a:rPr lang="el-GR" altLang="ko-KR" sz="2000" b="1" dirty="0">
                <a:solidFill>
                  <a:schemeClr val="bg1"/>
                </a:solidFill>
                <a:latin typeface="Trebuchet MS" panose="020B0603020202020204" pitchFamily="34" charset="0"/>
                <a:ea typeface="맑은 고딕" panose="020B0503020000020004" pitchFamily="34" charset="-127"/>
                <a:cs typeface="Calibri" panose="020F0502020204030204" pitchFamily="34" charset="0"/>
              </a:rPr>
              <a:t>0</a:t>
            </a:r>
            <a:r>
              <a:rPr lang="en-US" altLang="ko-KR" sz="2000" b="1" dirty="0">
                <a:solidFill>
                  <a:schemeClr val="bg1"/>
                </a:solidFill>
                <a:latin typeface="Trebuchet MS" panose="020B0603020202020204" pitchFamily="34" charset="0"/>
                <a:ea typeface="맑은 고딕" panose="020B0503020000020004" pitchFamily="34" charset="-127"/>
                <a:cs typeface="Calibri" panose="020F0502020204030204" pitchFamily="34" charset="0"/>
              </a:rPr>
              <a:t>00</a:t>
            </a:r>
          </a:p>
          <a:p>
            <a:pPr algn="ctr">
              <a:lnSpc>
                <a:spcPct val="90000"/>
              </a:lnSpc>
              <a:spcBef>
                <a:spcPct val="0"/>
              </a:spcBef>
              <a:defRPr/>
            </a:pPr>
            <a:r>
              <a:rPr lang="el-GR" altLang="ko-KR" sz="2000" b="1" dirty="0">
                <a:solidFill>
                  <a:schemeClr val="bg1"/>
                </a:solidFill>
                <a:latin typeface="Trebuchet MS" panose="020B0603020202020204" pitchFamily="34" charset="0"/>
                <a:ea typeface="맑은 고딕" panose="020B0503020000020004" pitchFamily="34" charset="-127"/>
                <a:cs typeface="Calibri" panose="020F0502020204030204" pitchFamily="34" charset="0"/>
              </a:rPr>
              <a:t>Επιχειρήσεις</a:t>
            </a:r>
          </a:p>
        </p:txBody>
      </p:sp>
      <p:sp>
        <p:nvSpPr>
          <p:cNvPr id="32" name="Ορθογώνιο 31">
            <a:extLst>
              <a:ext uri="{FF2B5EF4-FFF2-40B4-BE49-F238E27FC236}">
                <a16:creationId xmlns:a16="http://schemas.microsoft.com/office/drawing/2014/main" id="{1F0E88AB-4404-405D-4D2E-77159F7BF027}"/>
              </a:ext>
            </a:extLst>
          </p:cNvPr>
          <p:cNvSpPr/>
          <p:nvPr/>
        </p:nvSpPr>
        <p:spPr>
          <a:xfrm>
            <a:off x="10508410" y="6323986"/>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1200">
              <a:solidFill>
                <a:prstClr val="white"/>
              </a:solidFill>
              <a:latin typeface="Calibri" panose="020F0502020204030204"/>
            </a:endParaRPr>
          </a:p>
        </p:txBody>
      </p:sp>
    </p:spTree>
    <p:extLst>
      <p:ext uri="{BB962C8B-B14F-4D97-AF65-F5344CB8AC3E}">
        <p14:creationId xmlns:p14="http://schemas.microsoft.com/office/powerpoint/2010/main" val="2468305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B9090E8C-EF6E-2ACC-274E-810A734A1F00}"/>
              </a:ext>
            </a:extLst>
          </p:cNvPr>
          <p:cNvSpPr>
            <a:spLocks noGrp="1"/>
          </p:cNvSpPr>
          <p:nvPr>
            <p:ph type="body" sz="quarter" idx="10"/>
          </p:nvPr>
        </p:nvSpPr>
        <p:spPr>
          <a:xfrm>
            <a:off x="3933825" y="3830817"/>
            <a:ext cx="4640159" cy="1189037"/>
          </a:xfrm>
        </p:spPr>
        <p:txBody>
          <a:bodyPr>
            <a:normAutofit lnSpcReduction="10000"/>
          </a:bodyPr>
          <a:lstStyle/>
          <a:p>
            <a:r>
              <a:rPr lang="en-US" dirty="0"/>
              <a:t> </a:t>
            </a:r>
            <a:r>
              <a:rPr lang="el-GR" sz="2400" dirty="0"/>
              <a:t>Ελληνική Αναπτυξιακή Τράπεζα Επενδύσεων</a:t>
            </a:r>
            <a:endParaRPr lang="en-US" sz="2400" dirty="0"/>
          </a:p>
          <a:p>
            <a:r>
              <a:rPr lang="el-GR" sz="2400" dirty="0"/>
              <a:t>(ΕΑΤΕ, </a:t>
            </a:r>
            <a:r>
              <a:rPr lang="el-GR" sz="2400" dirty="0" err="1"/>
              <a:t>π.ΤΑΝΕΟ</a:t>
            </a:r>
            <a:r>
              <a:rPr lang="el-GR" sz="2400" dirty="0"/>
              <a:t>)</a:t>
            </a:r>
            <a:endParaRPr lang="en-US" sz="2400" dirty="0"/>
          </a:p>
        </p:txBody>
      </p:sp>
    </p:spTree>
    <p:extLst>
      <p:ext uri="{BB962C8B-B14F-4D97-AF65-F5344CB8AC3E}">
        <p14:creationId xmlns:p14="http://schemas.microsoft.com/office/powerpoint/2010/main" val="893167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lvl="0">
              <a:defRPr/>
            </a:pPr>
            <a:r>
              <a:rPr lang="el-GR" sz="2400" dirty="0">
                <a:ea typeface="Calibri" panose="020F0502020204030204" pitchFamily="34" charset="0"/>
              </a:rPr>
              <a:t>Στρατηγική στόχευση ΕΑΤΕ</a:t>
            </a:r>
          </a:p>
        </p:txBody>
      </p:sp>
      <p:sp>
        <p:nvSpPr>
          <p:cNvPr id="3" name="Θέση κειμένου 2"/>
          <p:cNvSpPr>
            <a:spLocks noGrp="1"/>
          </p:cNvSpPr>
          <p:nvPr>
            <p:ph idx="1"/>
          </p:nvPr>
        </p:nvSpPr>
        <p:spPr>
          <a:xfrm>
            <a:off x="7932801" y="1556271"/>
            <a:ext cx="3754374" cy="4872007"/>
          </a:xfrm>
        </p:spPr>
        <p:txBody>
          <a:bodyPr/>
          <a:lstStyle/>
          <a:p>
            <a:pPr marL="0" indent="0">
              <a:buNone/>
            </a:pPr>
            <a:endParaRPr lang="el-GR" dirty="0"/>
          </a:p>
          <a:p>
            <a:endParaRPr lang="el-GR" dirty="0"/>
          </a:p>
          <a:p>
            <a:endParaRPr lang="el-GR" dirty="0"/>
          </a:p>
        </p:txBody>
      </p:sp>
      <p:sp>
        <p:nvSpPr>
          <p:cNvPr id="9" name="Ορθογώνιο 8"/>
          <p:cNvSpPr/>
          <p:nvPr/>
        </p:nvSpPr>
        <p:spPr>
          <a:xfrm>
            <a:off x="8021759" y="4071628"/>
            <a:ext cx="3392424" cy="882293"/>
          </a:xfrm>
          <a:prstGeom prst="rect">
            <a:avLst/>
          </a:prstGeom>
          <a:solidFill>
            <a:schemeClr val="accent4">
              <a:lumMod val="40000"/>
              <a:lumOff val="6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defTabSz="412750" hangingPunct="0">
              <a:buFont typeface="Wingdings" panose="05000000000000000000" pitchFamily="2" charset="2"/>
              <a:buChar char="ü"/>
            </a:pPr>
            <a:r>
              <a:rPr lang="en-US" b="1" dirty="0">
                <a:solidFill>
                  <a:srgbClr val="075091"/>
                </a:solidFill>
                <a:latin typeface="Trebuchet MS" panose="020B0603020202020204" pitchFamily="34" charset="0"/>
                <a:cs typeface="Calibri" panose="020F0502020204030204" pitchFamily="34" charset="0"/>
              </a:rPr>
              <a:t>Equity Platform Instrument </a:t>
            </a:r>
            <a:r>
              <a:rPr lang="el-GR" b="1" dirty="0">
                <a:solidFill>
                  <a:srgbClr val="075091"/>
                </a:solidFill>
                <a:latin typeface="Trebuchet MS" panose="020B0603020202020204" pitchFamily="34" charset="0"/>
                <a:cs typeface="Calibri" panose="020F0502020204030204" pitchFamily="34" charset="0"/>
              </a:rPr>
              <a:t>του Ταμείου Ανάκαμψης και Ανθεκτικότητας</a:t>
            </a:r>
          </a:p>
        </p:txBody>
      </p:sp>
      <p:sp>
        <p:nvSpPr>
          <p:cNvPr id="10" name="Ορθογώνιο 9"/>
          <p:cNvSpPr/>
          <p:nvPr/>
        </p:nvSpPr>
        <p:spPr>
          <a:xfrm>
            <a:off x="8021759" y="2589490"/>
            <a:ext cx="3392424" cy="882293"/>
          </a:xfrm>
          <a:prstGeom prst="rect">
            <a:avLst/>
          </a:prstGeom>
          <a:solidFill>
            <a:schemeClr val="accent4">
              <a:lumMod val="40000"/>
              <a:lumOff val="6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a:buFont typeface="Wingdings" panose="05000000000000000000" pitchFamily="2" charset="2"/>
              <a:buChar char="ü"/>
            </a:pPr>
            <a:r>
              <a:rPr lang="en-US" b="1" dirty="0">
                <a:solidFill>
                  <a:srgbClr val="075091"/>
                </a:solidFill>
                <a:latin typeface="Trebuchet MS" panose="020B0603020202020204" pitchFamily="34" charset="0"/>
                <a:cs typeface="Calibri" panose="020F0502020204030204" pitchFamily="34" charset="0"/>
              </a:rPr>
              <a:t>8</a:t>
            </a:r>
            <a:r>
              <a:rPr lang="el-GR" b="1" dirty="0">
                <a:solidFill>
                  <a:srgbClr val="075091"/>
                </a:solidFill>
                <a:latin typeface="Trebuchet MS" panose="020B0603020202020204" pitchFamily="34" charset="0"/>
                <a:cs typeface="Calibri" panose="020F0502020204030204" pitchFamily="34" charset="0"/>
              </a:rPr>
              <a:t> «ανοικτές» προσκλήσεις για στρατηγικούς τομείς της ελληνικής οικονομίας</a:t>
            </a:r>
          </a:p>
        </p:txBody>
      </p:sp>
      <p:sp>
        <p:nvSpPr>
          <p:cNvPr id="11" name="Ορθογώνιο 10"/>
          <p:cNvSpPr/>
          <p:nvPr/>
        </p:nvSpPr>
        <p:spPr>
          <a:xfrm>
            <a:off x="8021759" y="5425451"/>
            <a:ext cx="3392424" cy="328295"/>
          </a:xfrm>
          <a:prstGeom prst="rect">
            <a:avLst/>
          </a:prstGeom>
          <a:solidFill>
            <a:schemeClr val="accent4">
              <a:lumMod val="40000"/>
              <a:lumOff val="6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a:buFont typeface="Wingdings" panose="05000000000000000000" pitchFamily="2" charset="2"/>
              <a:buChar char="ü"/>
            </a:pPr>
            <a:r>
              <a:rPr lang="el-GR" b="1" dirty="0">
                <a:solidFill>
                  <a:srgbClr val="075091"/>
                </a:solidFill>
                <a:latin typeface="Trebuchet MS" panose="020B0603020202020204" pitchFamily="34" charset="0"/>
                <a:cs typeface="Calibri" panose="020F0502020204030204" pitchFamily="34" charset="0"/>
              </a:rPr>
              <a:t>Ταμείο Φαιστός (5</a:t>
            </a:r>
            <a:r>
              <a:rPr lang="en-US" b="1" dirty="0">
                <a:solidFill>
                  <a:srgbClr val="075091"/>
                </a:solidFill>
                <a:latin typeface="Trebuchet MS" panose="020B0603020202020204" pitchFamily="34" charset="0"/>
                <a:cs typeface="Calibri" panose="020F0502020204030204" pitchFamily="34" charset="0"/>
              </a:rPr>
              <a:t>G</a:t>
            </a:r>
            <a:r>
              <a:rPr lang="el-GR" b="1" dirty="0">
                <a:solidFill>
                  <a:srgbClr val="075091"/>
                </a:solidFill>
                <a:latin typeface="Trebuchet MS" panose="020B0603020202020204" pitchFamily="34" charset="0"/>
                <a:cs typeface="Calibri" panose="020F0502020204030204" pitchFamily="34" charset="0"/>
              </a:rPr>
              <a:t>)</a:t>
            </a:r>
            <a:r>
              <a:rPr lang="el-GR" dirty="0"/>
              <a:t> </a:t>
            </a:r>
          </a:p>
        </p:txBody>
      </p:sp>
      <p:sp>
        <p:nvSpPr>
          <p:cNvPr id="4" name="Θέση αριθμού διαφάνειας 3"/>
          <p:cNvSpPr>
            <a:spLocks noGrp="1"/>
          </p:cNvSpPr>
          <p:nvPr>
            <p:ph type="sldNum" sz="quarter" idx="12"/>
          </p:nvPr>
        </p:nvSpPr>
        <p:spPr/>
        <p:txBody>
          <a:bodyPr/>
          <a:lstStyle/>
          <a:p>
            <a:fld id="{3705D503-D1B6-4A67-8FF5-CE1B15326FC5}" type="slidenum">
              <a:rPr lang="en-US" sz="1200" smtClean="0"/>
              <a:t>25</a:t>
            </a:fld>
            <a:endParaRPr lang="en-US" sz="1400" dirty="0"/>
          </a:p>
        </p:txBody>
      </p:sp>
      <p:sp>
        <p:nvSpPr>
          <p:cNvPr id="5" name="Ορθογώνιο 4"/>
          <p:cNvSpPr/>
          <p:nvPr/>
        </p:nvSpPr>
        <p:spPr>
          <a:xfrm>
            <a:off x="468218" y="4615828"/>
            <a:ext cx="6380451" cy="1458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l-GR" sz="1600" b="1" dirty="0">
                <a:solidFill>
                  <a:srgbClr val="002060"/>
                </a:solidFill>
                <a:latin typeface="Trebuchet MS" panose="020B0603020202020204" pitchFamily="34" charset="0"/>
                <a:cs typeface="Calibri" panose="020F0502020204030204" pitchFamily="34" charset="0"/>
              </a:rPr>
              <a:t>Ανάπτυξη του ελληνικού οικοσυστήματος κεφαλαίων επιχειρηματικών συμμετοχών (Venture Capital / Private Equity) για περισσότερες επενδύσεις σε ελληνικές επιχειρήσεις με χαρακτηριστικά καινοτομίας, προοπτικές κλιμάκωσης</a:t>
            </a:r>
            <a:r>
              <a:rPr lang="en-US" sz="1600" b="1" dirty="0">
                <a:solidFill>
                  <a:srgbClr val="002060"/>
                </a:solidFill>
                <a:latin typeface="Trebuchet MS" panose="020B0603020202020204" pitchFamily="34" charset="0"/>
                <a:cs typeface="Calibri" panose="020F0502020204030204" pitchFamily="34" charset="0"/>
              </a:rPr>
              <a:t> </a:t>
            </a:r>
            <a:r>
              <a:rPr lang="el-GR" sz="1600" b="1" dirty="0">
                <a:solidFill>
                  <a:srgbClr val="002060"/>
                </a:solidFill>
                <a:latin typeface="Trebuchet MS" panose="020B0603020202020204" pitchFamily="34" charset="0"/>
                <a:cs typeface="Calibri" panose="020F0502020204030204" pitchFamily="34" charset="0"/>
              </a:rPr>
              <a:t>και εφαρμογή κριτηρίων </a:t>
            </a:r>
            <a:r>
              <a:rPr lang="en-US" sz="1600" b="1" dirty="0">
                <a:solidFill>
                  <a:srgbClr val="002060"/>
                </a:solidFill>
                <a:latin typeface="Trebuchet MS" panose="020B0603020202020204" pitchFamily="34" charset="0"/>
                <a:cs typeface="Calibri" panose="020F0502020204030204" pitchFamily="34" charset="0"/>
              </a:rPr>
              <a:t>ESG</a:t>
            </a:r>
            <a:r>
              <a:rPr lang="el-GR" sz="1600" b="1" dirty="0">
                <a:solidFill>
                  <a:srgbClr val="002060"/>
                </a:solidFill>
                <a:latin typeface="Trebuchet MS" panose="020B0603020202020204" pitchFamily="34" charset="0"/>
                <a:cs typeface="Calibri" panose="020F0502020204030204" pitchFamily="34" charset="0"/>
              </a:rPr>
              <a:t> </a:t>
            </a:r>
          </a:p>
        </p:txBody>
      </p:sp>
      <p:sp>
        <p:nvSpPr>
          <p:cNvPr id="14" name="Ορθογώνιο 13"/>
          <p:cNvSpPr/>
          <p:nvPr/>
        </p:nvSpPr>
        <p:spPr>
          <a:xfrm>
            <a:off x="8021759" y="1426383"/>
            <a:ext cx="3392424" cy="605294"/>
          </a:xfrm>
          <a:prstGeom prst="rect">
            <a:avLst/>
          </a:prstGeom>
          <a:solidFill>
            <a:schemeClr val="accent4">
              <a:lumMod val="40000"/>
              <a:lumOff val="6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a:buFont typeface="Wingdings" panose="05000000000000000000" pitchFamily="2" charset="2"/>
              <a:buChar char="ü"/>
            </a:pPr>
            <a:r>
              <a:rPr lang="el-GR" b="1" dirty="0">
                <a:solidFill>
                  <a:srgbClr val="075091"/>
                </a:solidFill>
                <a:latin typeface="Trebuchet MS" panose="020B0603020202020204" pitchFamily="34" charset="0"/>
                <a:cs typeface="Calibri" panose="020F0502020204030204" pitchFamily="34" charset="0"/>
              </a:rPr>
              <a:t>Σημαντικά υπό διαχείριση κεφάλαια - 2,1 δισ.€ </a:t>
            </a:r>
          </a:p>
        </p:txBody>
      </p:sp>
      <p:sp>
        <p:nvSpPr>
          <p:cNvPr id="16" name="Ορθογώνιο 15">
            <a:extLst>
              <a:ext uri="{FF2B5EF4-FFF2-40B4-BE49-F238E27FC236}">
                <a16:creationId xmlns:a16="http://schemas.microsoft.com/office/drawing/2014/main" id="{555CA082-3FE5-2FAC-0A06-4E422FB1F485}"/>
              </a:ext>
            </a:extLst>
          </p:cNvPr>
          <p:cNvSpPr/>
          <p:nvPr/>
        </p:nvSpPr>
        <p:spPr>
          <a:xfrm>
            <a:off x="10448498" y="6330155"/>
            <a:ext cx="1141606" cy="456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a:extLst>
              <a:ext uri="{FF2B5EF4-FFF2-40B4-BE49-F238E27FC236}">
                <a16:creationId xmlns:a16="http://schemas.microsoft.com/office/drawing/2014/main" id="{47BAC7DA-CD90-980E-5515-1CDF235BD1F5}"/>
              </a:ext>
            </a:extLst>
          </p:cNvPr>
          <p:cNvSpPr/>
          <p:nvPr/>
        </p:nvSpPr>
        <p:spPr>
          <a:xfrm>
            <a:off x="3852600" y="6274849"/>
            <a:ext cx="2519381" cy="583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Picture 2" descr="Homepage - 5G Ventures S.A | Phaistos Investment Fund">
            <a:extLst>
              <a:ext uri="{FF2B5EF4-FFF2-40B4-BE49-F238E27FC236}">
                <a16:creationId xmlns:a16="http://schemas.microsoft.com/office/drawing/2014/main" id="{0C224F4F-1A5B-EE08-B89F-FB4EED096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692" y="6322707"/>
            <a:ext cx="1141606" cy="456021"/>
          </a:xfrm>
          <a:prstGeom prst="rect">
            <a:avLst/>
          </a:prstGeom>
          <a:noFill/>
          <a:extLst>
            <a:ext uri="{909E8E84-426E-40DD-AFC4-6F175D3DCCD1}">
              <a14:hiddenFill xmlns:a14="http://schemas.microsoft.com/office/drawing/2010/main">
                <a:solidFill>
                  <a:srgbClr val="FFFFFF"/>
                </a:solidFill>
              </a14:hiddenFill>
            </a:ext>
          </a:extLst>
        </p:spPr>
      </p:pic>
      <p:pic>
        <p:nvPicPr>
          <p:cNvPr id="12" name="Εικόνα 11">
            <a:extLst>
              <a:ext uri="{FF2B5EF4-FFF2-40B4-BE49-F238E27FC236}">
                <a16:creationId xmlns:a16="http://schemas.microsoft.com/office/drawing/2014/main" id="{FDDA7A80-6B18-E7AF-7BDA-476787A63B74}"/>
              </a:ext>
            </a:extLst>
          </p:cNvPr>
          <p:cNvPicPr>
            <a:picLocks noChangeAspect="1"/>
          </p:cNvPicPr>
          <p:nvPr/>
        </p:nvPicPr>
        <p:blipFill>
          <a:blip r:embed="rId4"/>
          <a:stretch>
            <a:fillRect/>
          </a:stretch>
        </p:blipFill>
        <p:spPr>
          <a:xfrm>
            <a:off x="3563470" y="6392805"/>
            <a:ext cx="1723619" cy="406597"/>
          </a:xfrm>
          <a:prstGeom prst="rect">
            <a:avLst/>
          </a:prstGeom>
        </p:spPr>
      </p:pic>
      <p:pic>
        <p:nvPicPr>
          <p:cNvPr id="7" name="Εικόνα 6">
            <a:extLst>
              <a:ext uri="{FF2B5EF4-FFF2-40B4-BE49-F238E27FC236}">
                <a16:creationId xmlns:a16="http://schemas.microsoft.com/office/drawing/2014/main" id="{354E622F-D3A4-AA5E-FD8D-E9F6E3B8A8B8}"/>
              </a:ext>
            </a:extLst>
          </p:cNvPr>
          <p:cNvPicPr>
            <a:picLocks noChangeAspect="1"/>
          </p:cNvPicPr>
          <p:nvPr/>
        </p:nvPicPr>
        <p:blipFill>
          <a:blip r:embed="rId5"/>
          <a:stretch>
            <a:fillRect/>
          </a:stretch>
        </p:blipFill>
        <p:spPr>
          <a:xfrm>
            <a:off x="5262903" y="6378482"/>
            <a:ext cx="1176536" cy="406597"/>
          </a:xfrm>
          <a:prstGeom prst="rect">
            <a:avLst/>
          </a:prstGeom>
        </p:spPr>
      </p:pic>
      <p:cxnSp>
        <p:nvCxnSpPr>
          <p:cNvPr id="20" name="Ευθεία γραμμή σύνδεσης 19">
            <a:extLst>
              <a:ext uri="{FF2B5EF4-FFF2-40B4-BE49-F238E27FC236}">
                <a16:creationId xmlns:a16="http://schemas.microsoft.com/office/drawing/2014/main" id="{16015679-2084-1154-9460-A0097A950F7C}"/>
              </a:ext>
            </a:extLst>
          </p:cNvPr>
          <p:cNvCxnSpPr/>
          <p:nvPr/>
        </p:nvCxnSpPr>
        <p:spPr>
          <a:xfrm>
            <a:off x="1716960" y="4653612"/>
            <a:ext cx="3956180" cy="149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7" descr="A group of icons with text&#10;&#10;Description automatically generated">
            <a:extLst>
              <a:ext uri="{FF2B5EF4-FFF2-40B4-BE49-F238E27FC236}">
                <a16:creationId xmlns:a16="http://schemas.microsoft.com/office/drawing/2014/main" id="{9EB232E7-00F9-E3BC-9490-DB06FDF3E6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85" y="1259383"/>
            <a:ext cx="6871675" cy="3302169"/>
          </a:xfrm>
          <a:prstGeom prst="rect">
            <a:avLst/>
          </a:prstGeom>
        </p:spPr>
      </p:pic>
    </p:spTree>
    <p:extLst>
      <p:ext uri="{BB962C8B-B14F-4D97-AF65-F5344CB8AC3E}">
        <p14:creationId xmlns:p14="http://schemas.microsoft.com/office/powerpoint/2010/main" val="1033486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a:t>Πρόοδος χαρτοφυλακίου ΕΑΤΕ</a:t>
            </a:r>
            <a:br>
              <a:rPr lang="el-GR" sz="2800" dirty="0"/>
            </a:br>
            <a:r>
              <a:rPr lang="el-GR" sz="1800" b="0" dirty="0"/>
              <a:t>(περίοδος 2020-Α’ εξάμηνο 2024)</a:t>
            </a:r>
            <a:endParaRPr lang="el-GR" sz="2800" dirty="0"/>
          </a:p>
        </p:txBody>
      </p:sp>
      <p:sp>
        <p:nvSpPr>
          <p:cNvPr id="4" name="Slide Number Placeholder 3"/>
          <p:cNvSpPr>
            <a:spLocks noGrp="1"/>
          </p:cNvSpPr>
          <p:nvPr>
            <p:ph type="sldNum" sz="quarter" idx="12"/>
          </p:nvPr>
        </p:nvSpPr>
        <p:spPr/>
        <p:txBody>
          <a:bodyPr/>
          <a:lstStyle/>
          <a:p>
            <a:fld id="{3705D503-D1B6-4A67-8FF5-CE1B15326FC5}" type="slidenum">
              <a:rPr lang="en-US" sz="1200" smtClean="0"/>
              <a:t>26</a:t>
            </a:fld>
            <a:endParaRPr lang="en-US" sz="1200" dirty="0"/>
          </a:p>
        </p:txBody>
      </p:sp>
      <p:grpSp>
        <p:nvGrpSpPr>
          <p:cNvPr id="5" name="Group 4">
            <a:extLst>
              <a:ext uri="{FF2B5EF4-FFF2-40B4-BE49-F238E27FC236}">
                <a16:creationId xmlns:a16="http://schemas.microsoft.com/office/drawing/2014/main" id="{9203BCA0-84CF-1D77-F303-9530E1FC26CD}"/>
              </a:ext>
            </a:extLst>
          </p:cNvPr>
          <p:cNvGrpSpPr/>
          <p:nvPr/>
        </p:nvGrpSpPr>
        <p:grpSpPr>
          <a:xfrm>
            <a:off x="415364" y="1142540"/>
            <a:ext cx="4533963" cy="5114518"/>
            <a:chOff x="1157944" y="1322010"/>
            <a:chExt cx="9497999" cy="4979176"/>
          </a:xfrm>
        </p:grpSpPr>
        <p:sp>
          <p:nvSpPr>
            <p:cNvPr id="6" name="Freeform 5">
              <a:extLst>
                <a:ext uri="{FF2B5EF4-FFF2-40B4-BE49-F238E27FC236}">
                  <a16:creationId xmlns:a16="http://schemas.microsoft.com/office/drawing/2014/main" id="{9846B77F-F4EA-A8CF-6C2E-4FE8EB4707AA}"/>
                </a:ext>
              </a:extLst>
            </p:cNvPr>
            <p:cNvSpPr>
              <a:spLocks/>
            </p:cNvSpPr>
            <p:nvPr/>
          </p:nvSpPr>
          <p:spPr bwMode="auto">
            <a:xfrm>
              <a:off x="3415429" y="1808768"/>
              <a:ext cx="6116514" cy="1443651"/>
            </a:xfrm>
            <a:custGeom>
              <a:avLst/>
              <a:gdLst>
                <a:gd name="T0" fmla="*/ 222 w 3106"/>
                <a:gd name="T1" fmla="*/ 733 h 733"/>
                <a:gd name="T2" fmla="*/ 2877 w 3106"/>
                <a:gd name="T3" fmla="*/ 335 h 733"/>
                <a:gd name="T4" fmla="*/ 3106 w 3106"/>
                <a:gd name="T5" fmla="*/ 72 h 733"/>
                <a:gd name="T6" fmla="*/ 0 w 3106"/>
                <a:gd name="T7" fmla="*/ 403 h 733"/>
                <a:gd name="T8" fmla="*/ 222 w 3106"/>
                <a:gd name="T9" fmla="*/ 733 h 733"/>
              </a:gdLst>
              <a:ahLst/>
              <a:cxnLst>
                <a:cxn ang="0">
                  <a:pos x="T0" y="T1"/>
                </a:cxn>
                <a:cxn ang="0">
                  <a:pos x="T2" y="T3"/>
                </a:cxn>
                <a:cxn ang="0">
                  <a:pos x="T4" y="T5"/>
                </a:cxn>
                <a:cxn ang="0">
                  <a:pos x="T6" y="T7"/>
                </a:cxn>
                <a:cxn ang="0">
                  <a:pos x="T8" y="T9"/>
                </a:cxn>
              </a:cxnLst>
              <a:rect l="0" t="0" r="r" b="b"/>
              <a:pathLst>
                <a:path w="3106" h="733">
                  <a:moveTo>
                    <a:pt x="222" y="733"/>
                  </a:moveTo>
                  <a:cubicBezTo>
                    <a:pt x="1084" y="459"/>
                    <a:pt x="1977" y="327"/>
                    <a:pt x="2877" y="335"/>
                  </a:cubicBezTo>
                  <a:cubicBezTo>
                    <a:pt x="2952" y="246"/>
                    <a:pt x="3028" y="158"/>
                    <a:pt x="3106" y="72"/>
                  </a:cubicBezTo>
                  <a:cubicBezTo>
                    <a:pt x="2060" y="0"/>
                    <a:pt x="1012" y="110"/>
                    <a:pt x="0" y="403"/>
                  </a:cubicBezTo>
                  <a:cubicBezTo>
                    <a:pt x="75" y="512"/>
                    <a:pt x="149" y="622"/>
                    <a:pt x="222" y="733"/>
                  </a:cubicBezTo>
                  <a:close/>
                </a:path>
              </a:pathLst>
            </a:custGeom>
            <a:solidFill>
              <a:schemeClr val="accent3"/>
            </a:solidFill>
            <a:ln>
              <a:noFill/>
            </a:ln>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black"/>
                </a:solidFill>
                <a:effectLst/>
                <a:uLnTx/>
                <a:uFillTx/>
                <a:latin typeface="Montserrat Light" pitchFamily="2" charset="77"/>
              </a:endParaRPr>
            </a:p>
          </p:txBody>
        </p:sp>
        <p:sp>
          <p:nvSpPr>
            <p:cNvPr id="7" name="Freeform 6">
              <a:extLst>
                <a:ext uri="{FF2B5EF4-FFF2-40B4-BE49-F238E27FC236}">
                  <a16:creationId xmlns:a16="http://schemas.microsoft.com/office/drawing/2014/main" id="{7A31B7D9-36C4-9916-5899-935A96BDED4E}"/>
                </a:ext>
              </a:extLst>
            </p:cNvPr>
            <p:cNvSpPr>
              <a:spLocks/>
            </p:cNvSpPr>
            <p:nvPr/>
          </p:nvSpPr>
          <p:spPr bwMode="auto">
            <a:xfrm>
              <a:off x="4096887" y="2779910"/>
              <a:ext cx="4727478" cy="1495889"/>
            </a:xfrm>
            <a:custGeom>
              <a:avLst/>
              <a:gdLst>
                <a:gd name="T0" fmla="*/ 205 w 2401"/>
                <a:gd name="T1" fmla="*/ 759 h 759"/>
                <a:gd name="T2" fmla="*/ 2186 w 2401"/>
                <a:gd name="T3" fmla="*/ 280 h 759"/>
                <a:gd name="T4" fmla="*/ 2401 w 2401"/>
                <a:gd name="T5" fmla="*/ 0 h 759"/>
                <a:gd name="T6" fmla="*/ 0 w 2401"/>
                <a:gd name="T7" fmla="*/ 431 h 759"/>
                <a:gd name="T8" fmla="*/ 205 w 2401"/>
                <a:gd name="T9" fmla="*/ 759 h 759"/>
              </a:gdLst>
              <a:ahLst/>
              <a:cxnLst>
                <a:cxn ang="0">
                  <a:pos x="T0" y="T1"/>
                </a:cxn>
                <a:cxn ang="0">
                  <a:pos x="T2" y="T3"/>
                </a:cxn>
                <a:cxn ang="0">
                  <a:pos x="T4" y="T5"/>
                </a:cxn>
                <a:cxn ang="0">
                  <a:pos x="T6" y="T7"/>
                </a:cxn>
                <a:cxn ang="0">
                  <a:pos x="T8" y="T9"/>
                </a:cxn>
              </a:cxnLst>
              <a:rect l="0" t="0" r="r" b="b"/>
              <a:pathLst>
                <a:path w="2401" h="759">
                  <a:moveTo>
                    <a:pt x="205" y="759"/>
                  </a:moveTo>
                  <a:cubicBezTo>
                    <a:pt x="845" y="512"/>
                    <a:pt x="1509" y="353"/>
                    <a:pt x="2186" y="280"/>
                  </a:cubicBezTo>
                  <a:cubicBezTo>
                    <a:pt x="2256" y="186"/>
                    <a:pt x="2328" y="92"/>
                    <a:pt x="2401" y="0"/>
                  </a:cubicBezTo>
                  <a:cubicBezTo>
                    <a:pt x="1585" y="25"/>
                    <a:pt x="779" y="168"/>
                    <a:pt x="0" y="431"/>
                  </a:cubicBezTo>
                  <a:cubicBezTo>
                    <a:pt x="69" y="539"/>
                    <a:pt x="138" y="649"/>
                    <a:pt x="205" y="759"/>
                  </a:cubicBezTo>
                  <a:close/>
                </a:path>
              </a:pathLst>
            </a:custGeom>
            <a:solidFill>
              <a:schemeClr val="accent3"/>
            </a:solidFill>
            <a:ln>
              <a:noFill/>
            </a:ln>
            <a:effectLst/>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white"/>
                </a:solidFill>
                <a:effectLst/>
                <a:uLnTx/>
                <a:uFillTx/>
                <a:latin typeface="Montserrat Light" pitchFamily="2" charset="77"/>
                <a:ea typeface="+mn-ea"/>
                <a:cs typeface="+mn-cs"/>
              </a:endParaRPr>
            </a:p>
          </p:txBody>
        </p:sp>
        <p:sp>
          <p:nvSpPr>
            <p:cNvPr id="8" name="Freeform 7">
              <a:extLst>
                <a:ext uri="{FF2B5EF4-FFF2-40B4-BE49-F238E27FC236}">
                  <a16:creationId xmlns:a16="http://schemas.microsoft.com/office/drawing/2014/main" id="{195C0030-8DF7-16CE-DA68-A2A3C9737AF7}"/>
                </a:ext>
              </a:extLst>
            </p:cNvPr>
            <p:cNvSpPr>
              <a:spLocks/>
            </p:cNvSpPr>
            <p:nvPr/>
          </p:nvSpPr>
          <p:spPr bwMode="auto">
            <a:xfrm>
              <a:off x="4723734" y="3663195"/>
              <a:ext cx="3440540" cy="1624107"/>
            </a:xfrm>
            <a:custGeom>
              <a:avLst/>
              <a:gdLst>
                <a:gd name="T0" fmla="*/ 187 w 1747"/>
                <a:gd name="T1" fmla="*/ 825 h 825"/>
                <a:gd name="T2" fmla="*/ 1547 w 1747"/>
                <a:gd name="T3" fmla="*/ 297 h 825"/>
                <a:gd name="T4" fmla="*/ 1747 w 1747"/>
                <a:gd name="T5" fmla="*/ 0 h 825"/>
                <a:gd name="T6" fmla="*/ 0 w 1747"/>
                <a:gd name="T7" fmla="*/ 500 h 825"/>
                <a:gd name="T8" fmla="*/ 187 w 1747"/>
                <a:gd name="T9" fmla="*/ 825 h 825"/>
              </a:gdLst>
              <a:ahLst/>
              <a:cxnLst>
                <a:cxn ang="0">
                  <a:pos x="T0" y="T1"/>
                </a:cxn>
                <a:cxn ang="0">
                  <a:pos x="T2" y="T3"/>
                </a:cxn>
                <a:cxn ang="0">
                  <a:pos x="T4" y="T5"/>
                </a:cxn>
                <a:cxn ang="0">
                  <a:pos x="T6" y="T7"/>
                </a:cxn>
                <a:cxn ang="0">
                  <a:pos x="T8" y="T9"/>
                </a:cxn>
              </a:cxnLst>
              <a:rect l="0" t="0" r="r" b="b"/>
              <a:pathLst>
                <a:path w="1747" h="825">
                  <a:moveTo>
                    <a:pt x="187" y="825"/>
                  </a:moveTo>
                  <a:cubicBezTo>
                    <a:pt x="623" y="601"/>
                    <a:pt x="1078" y="425"/>
                    <a:pt x="1547" y="297"/>
                  </a:cubicBezTo>
                  <a:cubicBezTo>
                    <a:pt x="1612" y="197"/>
                    <a:pt x="1679" y="98"/>
                    <a:pt x="1747" y="0"/>
                  </a:cubicBezTo>
                  <a:cubicBezTo>
                    <a:pt x="1148" y="96"/>
                    <a:pt x="563" y="262"/>
                    <a:pt x="0" y="500"/>
                  </a:cubicBezTo>
                  <a:cubicBezTo>
                    <a:pt x="64" y="608"/>
                    <a:pt x="126" y="716"/>
                    <a:pt x="187" y="825"/>
                  </a:cubicBezTo>
                  <a:close/>
                </a:path>
              </a:pathLst>
            </a:custGeom>
            <a:solidFill>
              <a:schemeClr val="accent3"/>
            </a:solidFill>
            <a:ln>
              <a:noFill/>
            </a:ln>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black"/>
                </a:solidFill>
                <a:effectLst/>
                <a:uLnTx/>
                <a:uFillTx/>
                <a:latin typeface="Montserrat Light" pitchFamily="2" charset="77"/>
              </a:endParaRPr>
            </a:p>
          </p:txBody>
        </p:sp>
        <p:sp>
          <p:nvSpPr>
            <p:cNvPr id="9" name="Freeform 8">
              <a:extLst>
                <a:ext uri="{FF2B5EF4-FFF2-40B4-BE49-F238E27FC236}">
                  <a16:creationId xmlns:a16="http://schemas.microsoft.com/office/drawing/2014/main" id="{8D31D4CD-F4F8-CC92-C8F2-723E3B6ABCFE}"/>
                </a:ext>
              </a:extLst>
            </p:cNvPr>
            <p:cNvSpPr>
              <a:spLocks/>
            </p:cNvSpPr>
            <p:nvPr/>
          </p:nvSpPr>
          <p:spPr bwMode="auto">
            <a:xfrm>
              <a:off x="5295970" y="4596347"/>
              <a:ext cx="2255702" cy="1704839"/>
            </a:xfrm>
            <a:custGeom>
              <a:avLst/>
              <a:gdLst>
                <a:gd name="T0" fmla="*/ 171 w 1145"/>
                <a:gd name="T1" fmla="*/ 865 h 865"/>
                <a:gd name="T2" fmla="*/ 961 w 1145"/>
                <a:gd name="T3" fmla="*/ 312 h 865"/>
                <a:gd name="T4" fmla="*/ 1145 w 1145"/>
                <a:gd name="T5" fmla="*/ 0 h 865"/>
                <a:gd name="T6" fmla="*/ 0 w 1145"/>
                <a:gd name="T7" fmla="*/ 539 h 865"/>
                <a:gd name="T8" fmla="*/ 171 w 1145"/>
                <a:gd name="T9" fmla="*/ 865 h 865"/>
              </a:gdLst>
              <a:ahLst/>
              <a:cxnLst>
                <a:cxn ang="0">
                  <a:pos x="T0" y="T1"/>
                </a:cxn>
                <a:cxn ang="0">
                  <a:pos x="T2" y="T3"/>
                </a:cxn>
                <a:cxn ang="0">
                  <a:pos x="T4" y="T5"/>
                </a:cxn>
                <a:cxn ang="0">
                  <a:pos x="T6" y="T7"/>
                </a:cxn>
                <a:cxn ang="0">
                  <a:pos x="T8" y="T9"/>
                </a:cxn>
              </a:cxnLst>
              <a:rect l="0" t="0" r="r" b="b"/>
              <a:pathLst>
                <a:path w="1145" h="865">
                  <a:moveTo>
                    <a:pt x="171" y="865"/>
                  </a:moveTo>
                  <a:cubicBezTo>
                    <a:pt x="422" y="660"/>
                    <a:pt x="685" y="476"/>
                    <a:pt x="961" y="312"/>
                  </a:cubicBezTo>
                  <a:cubicBezTo>
                    <a:pt x="1020" y="207"/>
                    <a:pt x="1082" y="103"/>
                    <a:pt x="1145" y="0"/>
                  </a:cubicBezTo>
                  <a:cubicBezTo>
                    <a:pt x="748" y="144"/>
                    <a:pt x="366" y="323"/>
                    <a:pt x="0" y="539"/>
                  </a:cubicBezTo>
                  <a:cubicBezTo>
                    <a:pt x="58" y="647"/>
                    <a:pt x="115" y="756"/>
                    <a:pt x="171" y="865"/>
                  </a:cubicBezTo>
                  <a:close/>
                </a:path>
              </a:pathLst>
            </a:custGeom>
            <a:solidFill>
              <a:schemeClr val="accent3"/>
            </a:solidFill>
            <a:ln>
              <a:noFill/>
            </a:ln>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black"/>
                </a:solidFill>
                <a:effectLst/>
                <a:uLnTx/>
                <a:uFillTx/>
                <a:latin typeface="Montserrat Light" pitchFamily="2" charset="77"/>
              </a:endParaRPr>
            </a:p>
          </p:txBody>
        </p:sp>
        <p:sp>
          <p:nvSpPr>
            <p:cNvPr id="10" name="Freeform 9">
              <a:extLst>
                <a:ext uri="{FF2B5EF4-FFF2-40B4-BE49-F238E27FC236}">
                  <a16:creationId xmlns:a16="http://schemas.microsoft.com/office/drawing/2014/main" id="{8F473161-38B5-3C74-1E6F-5BDB3DB67032}"/>
                </a:ext>
              </a:extLst>
            </p:cNvPr>
            <p:cNvSpPr>
              <a:spLocks/>
            </p:cNvSpPr>
            <p:nvPr/>
          </p:nvSpPr>
          <p:spPr bwMode="auto">
            <a:xfrm>
              <a:off x="3415429" y="2416622"/>
              <a:ext cx="5408936" cy="914155"/>
            </a:xfrm>
            <a:custGeom>
              <a:avLst/>
              <a:gdLst>
                <a:gd name="T0" fmla="*/ 0 w 2747"/>
                <a:gd name="T1" fmla="*/ 94 h 464"/>
                <a:gd name="T2" fmla="*/ 222 w 2747"/>
                <a:gd name="T3" fmla="*/ 424 h 464"/>
                <a:gd name="T4" fmla="*/ 2532 w 2747"/>
                <a:gd name="T5" fmla="*/ 464 h 464"/>
                <a:gd name="T6" fmla="*/ 2747 w 2747"/>
                <a:gd name="T7" fmla="*/ 184 h 464"/>
                <a:gd name="T8" fmla="*/ 0 w 2747"/>
                <a:gd name="T9" fmla="*/ 94 h 464"/>
              </a:gdLst>
              <a:ahLst/>
              <a:cxnLst>
                <a:cxn ang="0">
                  <a:pos x="T0" y="T1"/>
                </a:cxn>
                <a:cxn ang="0">
                  <a:pos x="T2" y="T3"/>
                </a:cxn>
                <a:cxn ang="0">
                  <a:pos x="T4" y="T5"/>
                </a:cxn>
                <a:cxn ang="0">
                  <a:pos x="T6" y="T7"/>
                </a:cxn>
                <a:cxn ang="0">
                  <a:pos x="T8" y="T9"/>
                </a:cxn>
              </a:cxnLst>
              <a:rect l="0" t="0" r="r" b="b"/>
              <a:pathLst>
                <a:path w="2747" h="464">
                  <a:moveTo>
                    <a:pt x="0" y="94"/>
                  </a:moveTo>
                  <a:cubicBezTo>
                    <a:pt x="75" y="203"/>
                    <a:pt x="149" y="313"/>
                    <a:pt x="222" y="424"/>
                  </a:cubicBezTo>
                  <a:cubicBezTo>
                    <a:pt x="992" y="348"/>
                    <a:pt x="1765" y="361"/>
                    <a:pt x="2532" y="464"/>
                  </a:cubicBezTo>
                  <a:cubicBezTo>
                    <a:pt x="2602" y="370"/>
                    <a:pt x="2674" y="276"/>
                    <a:pt x="2747" y="184"/>
                  </a:cubicBezTo>
                  <a:cubicBezTo>
                    <a:pt x="1838" y="31"/>
                    <a:pt x="916" y="0"/>
                    <a:pt x="0" y="94"/>
                  </a:cubicBezTo>
                  <a:close/>
                </a:path>
              </a:pathLst>
            </a:custGeom>
            <a:solidFill>
              <a:srgbClr val="27C5F4"/>
            </a:solidFill>
            <a:ln>
              <a:noFill/>
            </a:ln>
            <a:effectLst/>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white"/>
                </a:solidFill>
                <a:effectLst/>
                <a:uLnTx/>
                <a:uFillTx/>
                <a:latin typeface="Montserrat Light" pitchFamily="2" charset="77"/>
                <a:ea typeface="+mn-ea"/>
                <a:cs typeface="+mn-cs"/>
              </a:endParaRPr>
            </a:p>
          </p:txBody>
        </p:sp>
        <p:sp>
          <p:nvSpPr>
            <p:cNvPr id="11" name="Freeform 10">
              <a:extLst>
                <a:ext uri="{FF2B5EF4-FFF2-40B4-BE49-F238E27FC236}">
                  <a16:creationId xmlns:a16="http://schemas.microsoft.com/office/drawing/2014/main" id="{5697A302-C0A5-7C26-C1B0-BA660E4F3C6E}"/>
                </a:ext>
              </a:extLst>
            </p:cNvPr>
            <p:cNvSpPr>
              <a:spLocks/>
            </p:cNvSpPr>
            <p:nvPr/>
          </p:nvSpPr>
          <p:spPr bwMode="auto">
            <a:xfrm>
              <a:off x="4096887" y="3496984"/>
              <a:ext cx="4067388" cy="778812"/>
            </a:xfrm>
            <a:custGeom>
              <a:avLst/>
              <a:gdLst>
                <a:gd name="T0" fmla="*/ 1865 w 2065"/>
                <a:gd name="T1" fmla="*/ 381 h 395"/>
                <a:gd name="T2" fmla="*/ 2065 w 2065"/>
                <a:gd name="T3" fmla="*/ 84 h 395"/>
                <a:gd name="T4" fmla="*/ 0 w 2065"/>
                <a:gd name="T5" fmla="*/ 67 h 395"/>
                <a:gd name="T6" fmla="*/ 205 w 2065"/>
                <a:gd name="T7" fmla="*/ 395 h 395"/>
                <a:gd name="T8" fmla="*/ 1865 w 2065"/>
                <a:gd name="T9" fmla="*/ 381 h 395"/>
              </a:gdLst>
              <a:ahLst/>
              <a:cxnLst>
                <a:cxn ang="0">
                  <a:pos x="T0" y="T1"/>
                </a:cxn>
                <a:cxn ang="0">
                  <a:pos x="T2" y="T3"/>
                </a:cxn>
                <a:cxn ang="0">
                  <a:pos x="T4" y="T5"/>
                </a:cxn>
                <a:cxn ang="0">
                  <a:pos x="T6" y="T7"/>
                </a:cxn>
                <a:cxn ang="0">
                  <a:pos x="T8" y="T9"/>
                </a:cxn>
              </a:cxnLst>
              <a:rect l="0" t="0" r="r" b="b"/>
              <a:pathLst>
                <a:path w="2065" h="395">
                  <a:moveTo>
                    <a:pt x="1865" y="381"/>
                  </a:moveTo>
                  <a:cubicBezTo>
                    <a:pt x="1930" y="281"/>
                    <a:pt x="1997" y="182"/>
                    <a:pt x="2065" y="84"/>
                  </a:cubicBezTo>
                  <a:cubicBezTo>
                    <a:pt x="1378" y="6"/>
                    <a:pt x="688" y="0"/>
                    <a:pt x="0" y="67"/>
                  </a:cubicBezTo>
                  <a:cubicBezTo>
                    <a:pt x="69" y="175"/>
                    <a:pt x="138" y="285"/>
                    <a:pt x="205" y="395"/>
                  </a:cubicBezTo>
                  <a:cubicBezTo>
                    <a:pt x="757" y="342"/>
                    <a:pt x="1312" y="337"/>
                    <a:pt x="1865" y="381"/>
                  </a:cubicBezTo>
                  <a:close/>
                </a:path>
              </a:pathLst>
            </a:custGeom>
            <a:solidFill>
              <a:schemeClr val="accent2"/>
            </a:solidFill>
            <a:ln>
              <a:noFill/>
            </a:ln>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black"/>
                </a:solidFill>
                <a:effectLst/>
                <a:uLnTx/>
                <a:uFillTx/>
                <a:latin typeface="Montserrat Light" pitchFamily="2" charset="77"/>
              </a:endParaRPr>
            </a:p>
          </p:txBody>
        </p:sp>
        <p:sp>
          <p:nvSpPr>
            <p:cNvPr id="12" name="Freeform 11">
              <a:extLst>
                <a:ext uri="{FF2B5EF4-FFF2-40B4-BE49-F238E27FC236}">
                  <a16:creationId xmlns:a16="http://schemas.microsoft.com/office/drawing/2014/main" id="{9D0DC888-9B59-908D-C49C-EB57E0C970B4}"/>
                </a:ext>
              </a:extLst>
            </p:cNvPr>
            <p:cNvSpPr>
              <a:spLocks/>
            </p:cNvSpPr>
            <p:nvPr/>
          </p:nvSpPr>
          <p:spPr bwMode="auto">
            <a:xfrm>
              <a:off x="5295971" y="5576983"/>
              <a:ext cx="1690590" cy="724201"/>
            </a:xfrm>
            <a:custGeom>
              <a:avLst/>
              <a:gdLst>
                <a:gd name="T0" fmla="*/ 0 w 858"/>
                <a:gd name="T1" fmla="*/ 41 h 367"/>
                <a:gd name="T2" fmla="*/ 171 w 858"/>
                <a:gd name="T3" fmla="*/ 367 h 367"/>
                <a:gd name="T4" fmla="*/ 689 w 858"/>
                <a:gd name="T5" fmla="*/ 331 h 367"/>
                <a:gd name="T6" fmla="*/ 858 w 858"/>
                <a:gd name="T7" fmla="*/ 0 h 367"/>
                <a:gd name="T8" fmla="*/ 0 w 858"/>
                <a:gd name="T9" fmla="*/ 41 h 367"/>
              </a:gdLst>
              <a:ahLst/>
              <a:cxnLst>
                <a:cxn ang="0">
                  <a:pos x="T0" y="T1"/>
                </a:cxn>
                <a:cxn ang="0">
                  <a:pos x="T2" y="T3"/>
                </a:cxn>
                <a:cxn ang="0">
                  <a:pos x="T4" y="T5"/>
                </a:cxn>
                <a:cxn ang="0">
                  <a:pos x="T6" y="T7"/>
                </a:cxn>
                <a:cxn ang="0">
                  <a:pos x="T8" y="T9"/>
                </a:cxn>
              </a:cxnLst>
              <a:rect l="0" t="0" r="r" b="b"/>
              <a:pathLst>
                <a:path w="858" h="367">
                  <a:moveTo>
                    <a:pt x="0" y="41"/>
                  </a:moveTo>
                  <a:cubicBezTo>
                    <a:pt x="58" y="149"/>
                    <a:pt x="115" y="258"/>
                    <a:pt x="171" y="367"/>
                  </a:cubicBezTo>
                  <a:cubicBezTo>
                    <a:pt x="343" y="350"/>
                    <a:pt x="516" y="338"/>
                    <a:pt x="689" y="331"/>
                  </a:cubicBezTo>
                  <a:cubicBezTo>
                    <a:pt x="744" y="219"/>
                    <a:pt x="800" y="109"/>
                    <a:pt x="858" y="0"/>
                  </a:cubicBezTo>
                  <a:cubicBezTo>
                    <a:pt x="572" y="0"/>
                    <a:pt x="285" y="14"/>
                    <a:pt x="0" y="41"/>
                  </a:cubicBezTo>
                  <a:close/>
                </a:path>
              </a:pathLst>
            </a:custGeom>
            <a:solidFill>
              <a:srgbClr val="00B050"/>
            </a:solidFill>
            <a:ln>
              <a:noFill/>
            </a:ln>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black"/>
                </a:solidFill>
                <a:effectLst/>
                <a:uLnTx/>
                <a:uFillTx/>
                <a:latin typeface="Montserrat Light" pitchFamily="2" charset="77"/>
              </a:endParaRPr>
            </a:p>
          </p:txBody>
        </p:sp>
        <p:sp>
          <p:nvSpPr>
            <p:cNvPr id="13" name="Freeform 12">
              <a:extLst>
                <a:ext uri="{FF2B5EF4-FFF2-40B4-BE49-F238E27FC236}">
                  <a16:creationId xmlns:a16="http://schemas.microsoft.com/office/drawing/2014/main" id="{CC429611-7F56-4266-9DE1-10FFC74187BF}"/>
                </a:ext>
              </a:extLst>
            </p:cNvPr>
            <p:cNvSpPr>
              <a:spLocks/>
            </p:cNvSpPr>
            <p:nvPr/>
          </p:nvSpPr>
          <p:spPr bwMode="auto">
            <a:xfrm>
              <a:off x="4723736" y="4541735"/>
              <a:ext cx="2827939" cy="745570"/>
            </a:xfrm>
            <a:custGeom>
              <a:avLst/>
              <a:gdLst>
                <a:gd name="T0" fmla="*/ 1252 w 1436"/>
                <a:gd name="T1" fmla="*/ 340 h 379"/>
                <a:gd name="T2" fmla="*/ 1436 w 1436"/>
                <a:gd name="T3" fmla="*/ 28 h 379"/>
                <a:gd name="T4" fmla="*/ 0 w 1436"/>
                <a:gd name="T5" fmla="*/ 54 h 379"/>
                <a:gd name="T6" fmla="*/ 187 w 1436"/>
                <a:gd name="T7" fmla="*/ 379 h 379"/>
                <a:gd name="T8" fmla="*/ 1252 w 1436"/>
                <a:gd name="T9" fmla="*/ 340 h 379"/>
              </a:gdLst>
              <a:ahLst/>
              <a:cxnLst>
                <a:cxn ang="0">
                  <a:pos x="T0" y="T1"/>
                </a:cxn>
                <a:cxn ang="0">
                  <a:pos x="T2" y="T3"/>
                </a:cxn>
                <a:cxn ang="0">
                  <a:pos x="T4" y="T5"/>
                </a:cxn>
                <a:cxn ang="0">
                  <a:pos x="T6" y="T7"/>
                </a:cxn>
                <a:cxn ang="0">
                  <a:pos x="T8" y="T9"/>
                </a:cxn>
              </a:cxnLst>
              <a:rect l="0" t="0" r="r" b="b"/>
              <a:pathLst>
                <a:path w="1436" h="379">
                  <a:moveTo>
                    <a:pt x="1252" y="340"/>
                  </a:moveTo>
                  <a:cubicBezTo>
                    <a:pt x="1311" y="235"/>
                    <a:pt x="1373" y="131"/>
                    <a:pt x="1436" y="28"/>
                  </a:cubicBezTo>
                  <a:cubicBezTo>
                    <a:pt x="957" y="0"/>
                    <a:pt x="478" y="9"/>
                    <a:pt x="0" y="54"/>
                  </a:cubicBezTo>
                  <a:cubicBezTo>
                    <a:pt x="64" y="162"/>
                    <a:pt x="126" y="270"/>
                    <a:pt x="187" y="379"/>
                  </a:cubicBezTo>
                  <a:cubicBezTo>
                    <a:pt x="541" y="345"/>
                    <a:pt x="896" y="332"/>
                    <a:pt x="1252" y="340"/>
                  </a:cubicBezTo>
                  <a:close/>
                </a:path>
              </a:pathLst>
            </a:custGeom>
            <a:solidFill>
              <a:schemeClr val="accent5"/>
            </a:solidFill>
            <a:ln>
              <a:noFill/>
            </a:ln>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black"/>
                </a:solidFill>
                <a:effectLst/>
                <a:uLnTx/>
                <a:uFillTx/>
                <a:latin typeface="Montserrat Light" pitchFamily="2" charset="77"/>
              </a:endParaRPr>
            </a:p>
          </p:txBody>
        </p:sp>
        <p:sp>
          <p:nvSpPr>
            <p:cNvPr id="14" name="Freeform 13">
              <a:extLst>
                <a:ext uri="{FF2B5EF4-FFF2-40B4-BE49-F238E27FC236}">
                  <a16:creationId xmlns:a16="http://schemas.microsoft.com/office/drawing/2014/main" id="{A3F76E5F-C61C-E5AB-04D3-D0AC28F1CD03}"/>
                </a:ext>
              </a:extLst>
            </p:cNvPr>
            <p:cNvSpPr>
              <a:spLocks/>
            </p:cNvSpPr>
            <p:nvPr/>
          </p:nvSpPr>
          <p:spPr bwMode="auto">
            <a:xfrm>
              <a:off x="2676984" y="1322010"/>
              <a:ext cx="6854960" cy="1146849"/>
            </a:xfrm>
            <a:custGeom>
              <a:avLst/>
              <a:gdLst>
                <a:gd name="T0" fmla="*/ 3252 w 3481"/>
                <a:gd name="T1" fmla="*/ 582 h 582"/>
                <a:gd name="T2" fmla="*/ 3481 w 3481"/>
                <a:gd name="T3" fmla="*/ 319 h 582"/>
                <a:gd name="T4" fmla="*/ 0 w 3481"/>
                <a:gd name="T5" fmla="*/ 127 h 582"/>
                <a:gd name="T6" fmla="*/ 240 w 3481"/>
                <a:gd name="T7" fmla="*/ 458 h 582"/>
                <a:gd name="T8" fmla="*/ 3252 w 3481"/>
                <a:gd name="T9" fmla="*/ 582 h 582"/>
              </a:gdLst>
              <a:ahLst/>
              <a:cxnLst>
                <a:cxn ang="0">
                  <a:pos x="T0" y="T1"/>
                </a:cxn>
                <a:cxn ang="0">
                  <a:pos x="T2" y="T3"/>
                </a:cxn>
                <a:cxn ang="0">
                  <a:pos x="T4" y="T5"/>
                </a:cxn>
                <a:cxn ang="0">
                  <a:pos x="T6" y="T7"/>
                </a:cxn>
                <a:cxn ang="0">
                  <a:pos x="T8" y="T9"/>
                </a:cxn>
              </a:cxnLst>
              <a:rect l="0" t="0" r="r" b="b"/>
              <a:pathLst>
                <a:path w="3481" h="582">
                  <a:moveTo>
                    <a:pt x="3252" y="582"/>
                  </a:moveTo>
                  <a:cubicBezTo>
                    <a:pt x="3327" y="493"/>
                    <a:pt x="3403" y="405"/>
                    <a:pt x="3481" y="319"/>
                  </a:cubicBezTo>
                  <a:cubicBezTo>
                    <a:pt x="2337" y="64"/>
                    <a:pt x="1163" y="0"/>
                    <a:pt x="0" y="127"/>
                  </a:cubicBezTo>
                  <a:cubicBezTo>
                    <a:pt x="81" y="237"/>
                    <a:pt x="161" y="347"/>
                    <a:pt x="240" y="458"/>
                  </a:cubicBezTo>
                  <a:cubicBezTo>
                    <a:pt x="1245" y="353"/>
                    <a:pt x="2257" y="394"/>
                    <a:pt x="3252" y="582"/>
                  </a:cubicBezTo>
                  <a:close/>
                </a:path>
              </a:pathLst>
            </a:custGeom>
            <a:solidFill>
              <a:srgbClr val="FEE04C"/>
            </a:solidFill>
            <a:ln>
              <a:solidFill>
                <a:schemeClr val="accent4">
                  <a:lumMod val="60000"/>
                  <a:lumOff val="40000"/>
                </a:schemeClr>
              </a:solidFill>
            </a:ln>
          </p:spPr>
          <p:txBody>
            <a:bodyPr vert="horz" wrap="square" lIns="243777" tIns="121888" rIns="243777" bIns="12188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799" b="0" i="0" u="none" strike="noStrike" kern="0" cap="none" spc="0" normalizeH="0" baseline="0" noProof="0" dirty="0">
                <a:ln>
                  <a:noFill/>
                </a:ln>
                <a:solidFill>
                  <a:prstClr val="black"/>
                </a:solidFill>
                <a:effectLst/>
                <a:uLnTx/>
                <a:uFillTx/>
                <a:latin typeface="Montserrat Light" pitchFamily="2" charset="77"/>
              </a:endParaRPr>
            </a:p>
          </p:txBody>
        </p:sp>
        <p:cxnSp>
          <p:nvCxnSpPr>
            <p:cNvPr id="15" name="Straight Arrow Connector 14">
              <a:extLst>
                <a:ext uri="{FF2B5EF4-FFF2-40B4-BE49-F238E27FC236}">
                  <a16:creationId xmlns:a16="http://schemas.microsoft.com/office/drawing/2014/main" id="{7B8E12A6-5A27-844B-B8D8-FA2D678968A3}"/>
                </a:ext>
              </a:extLst>
            </p:cNvPr>
            <p:cNvCxnSpPr>
              <a:cxnSpLocks/>
            </p:cNvCxnSpPr>
            <p:nvPr/>
          </p:nvCxnSpPr>
          <p:spPr>
            <a:xfrm flipH="1">
              <a:off x="2374302" y="1967374"/>
              <a:ext cx="464774" cy="0"/>
            </a:xfrm>
            <a:prstGeom prst="straightConnector1">
              <a:avLst/>
            </a:prstGeom>
            <a:noFill/>
            <a:ln w="25400" cap="flat" cmpd="sng" algn="ctr">
              <a:solidFill>
                <a:schemeClr val="accent1"/>
              </a:solidFill>
              <a:prstDash val="solid"/>
              <a:miter lim="800000"/>
              <a:tailEnd type="oval"/>
            </a:ln>
            <a:effectLst/>
          </p:spPr>
        </p:cxnSp>
        <p:cxnSp>
          <p:nvCxnSpPr>
            <p:cNvPr id="16" name="Straight Arrow Connector 15">
              <a:extLst>
                <a:ext uri="{FF2B5EF4-FFF2-40B4-BE49-F238E27FC236}">
                  <a16:creationId xmlns:a16="http://schemas.microsoft.com/office/drawing/2014/main" id="{D81C4B6D-B8F6-DD91-585E-FA986F23EE05}"/>
                </a:ext>
              </a:extLst>
            </p:cNvPr>
            <p:cNvCxnSpPr/>
            <p:nvPr/>
          </p:nvCxnSpPr>
          <p:spPr>
            <a:xfrm flipH="1">
              <a:off x="3700593" y="4007481"/>
              <a:ext cx="464774" cy="0"/>
            </a:xfrm>
            <a:prstGeom prst="straightConnector1">
              <a:avLst/>
            </a:prstGeom>
            <a:noFill/>
            <a:ln w="25400" cap="flat" cmpd="sng" algn="ctr">
              <a:solidFill>
                <a:schemeClr val="accent2"/>
              </a:solidFill>
              <a:prstDash val="solid"/>
              <a:miter lim="800000"/>
              <a:tailEnd type="oval"/>
            </a:ln>
            <a:effectLst/>
          </p:spPr>
        </p:cxnSp>
        <p:cxnSp>
          <p:nvCxnSpPr>
            <p:cNvPr id="17" name="Straight Arrow Connector 16">
              <a:extLst>
                <a:ext uri="{FF2B5EF4-FFF2-40B4-BE49-F238E27FC236}">
                  <a16:creationId xmlns:a16="http://schemas.microsoft.com/office/drawing/2014/main" id="{C0EEE2DE-12C6-D8E0-F83C-FEAE7C7FD5B1}"/>
                </a:ext>
              </a:extLst>
            </p:cNvPr>
            <p:cNvCxnSpPr/>
            <p:nvPr/>
          </p:nvCxnSpPr>
          <p:spPr>
            <a:xfrm flipH="1">
              <a:off x="4831196" y="5939082"/>
              <a:ext cx="464775" cy="0"/>
            </a:xfrm>
            <a:prstGeom prst="straightConnector1">
              <a:avLst/>
            </a:prstGeom>
            <a:noFill/>
            <a:ln w="31750" cap="flat" cmpd="sng" algn="ctr">
              <a:solidFill>
                <a:srgbClr val="00B050"/>
              </a:solidFill>
              <a:prstDash val="solid"/>
              <a:miter lim="800000"/>
              <a:tailEnd type="oval"/>
            </a:ln>
            <a:effectLst/>
          </p:spPr>
        </p:cxnSp>
        <p:cxnSp>
          <p:nvCxnSpPr>
            <p:cNvPr id="18" name="Straight Arrow Connector 17">
              <a:extLst>
                <a:ext uri="{FF2B5EF4-FFF2-40B4-BE49-F238E27FC236}">
                  <a16:creationId xmlns:a16="http://schemas.microsoft.com/office/drawing/2014/main" id="{5CE5483A-6505-D5D5-C24E-C0EF1DD85327}"/>
                </a:ext>
              </a:extLst>
            </p:cNvPr>
            <p:cNvCxnSpPr/>
            <p:nvPr/>
          </p:nvCxnSpPr>
          <p:spPr>
            <a:xfrm>
              <a:off x="7445528" y="4955879"/>
              <a:ext cx="464774" cy="0"/>
            </a:xfrm>
            <a:prstGeom prst="straightConnector1">
              <a:avLst/>
            </a:prstGeom>
            <a:noFill/>
            <a:ln w="25400" cap="flat" cmpd="sng" algn="ctr">
              <a:solidFill>
                <a:schemeClr val="accent5"/>
              </a:solidFill>
              <a:prstDash val="solid"/>
              <a:miter lim="800000"/>
              <a:tailEnd type="oval"/>
            </a:ln>
            <a:effectLst/>
          </p:spPr>
        </p:cxnSp>
        <p:cxnSp>
          <p:nvCxnSpPr>
            <p:cNvPr id="19" name="Straight Arrow Connector 18">
              <a:extLst>
                <a:ext uri="{FF2B5EF4-FFF2-40B4-BE49-F238E27FC236}">
                  <a16:creationId xmlns:a16="http://schemas.microsoft.com/office/drawing/2014/main" id="{4845EEDC-1519-2C30-491D-12A02742C226}"/>
                </a:ext>
              </a:extLst>
            </p:cNvPr>
            <p:cNvCxnSpPr/>
            <p:nvPr/>
          </p:nvCxnSpPr>
          <p:spPr>
            <a:xfrm>
              <a:off x="8751561" y="3081231"/>
              <a:ext cx="464774" cy="0"/>
            </a:xfrm>
            <a:prstGeom prst="straightConnector1">
              <a:avLst/>
            </a:prstGeom>
            <a:noFill/>
            <a:ln w="25400" cap="flat" cmpd="sng" algn="ctr">
              <a:solidFill>
                <a:srgbClr val="27C5F4"/>
              </a:solidFill>
              <a:prstDash val="solid"/>
              <a:miter lim="800000"/>
              <a:tailEnd type="oval"/>
            </a:ln>
            <a:effectLst/>
          </p:spPr>
        </p:cxnSp>
        <p:sp>
          <p:nvSpPr>
            <p:cNvPr id="20" name="TextBox 19">
              <a:extLst>
                <a:ext uri="{FF2B5EF4-FFF2-40B4-BE49-F238E27FC236}">
                  <a16:creationId xmlns:a16="http://schemas.microsoft.com/office/drawing/2014/main" id="{0EB58C9F-2E5E-0E53-F4B1-CEE494FBEB4B}"/>
                </a:ext>
              </a:extLst>
            </p:cNvPr>
            <p:cNvSpPr txBox="1"/>
            <p:nvPr/>
          </p:nvSpPr>
          <p:spPr>
            <a:xfrm>
              <a:off x="5478400" y="1639455"/>
              <a:ext cx="1233082" cy="359559"/>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4E9A"/>
                  </a:solidFill>
                  <a:effectLst/>
                  <a:uLnTx/>
                  <a:uFillTx/>
                  <a:latin typeface="Trebuchet MS" panose="020B0603020202020204" pitchFamily="34" charset="0"/>
                  <a:ea typeface="Verdana" panose="020B0604030504040204" pitchFamily="34" charset="0"/>
                </a:rPr>
                <a:t>138</a:t>
              </a:r>
              <a:endParaRPr kumimoji="0" lang="en-US" sz="1500" b="1" i="0" u="none" strike="noStrike" kern="0" cap="none" spc="0" normalizeH="0" baseline="0" noProof="0" dirty="0">
                <a:ln>
                  <a:noFill/>
                </a:ln>
                <a:solidFill>
                  <a:srgbClr val="004E9A"/>
                </a:solidFill>
                <a:effectLst/>
                <a:uLnTx/>
                <a:uFillTx/>
                <a:latin typeface="Trebuchet MS" panose="020B0603020202020204" pitchFamily="34" charset="0"/>
                <a:ea typeface="Verdana" panose="020B0604030504040204" pitchFamily="34" charset="0"/>
              </a:endParaRPr>
            </a:p>
          </p:txBody>
        </p:sp>
        <p:sp>
          <p:nvSpPr>
            <p:cNvPr id="21" name="TextBox 20">
              <a:extLst>
                <a:ext uri="{FF2B5EF4-FFF2-40B4-BE49-F238E27FC236}">
                  <a16:creationId xmlns:a16="http://schemas.microsoft.com/office/drawing/2014/main" id="{BD9A17A8-3A7F-D4C8-B7EA-454E033CFB10}"/>
                </a:ext>
              </a:extLst>
            </p:cNvPr>
            <p:cNvSpPr txBox="1"/>
            <p:nvPr/>
          </p:nvSpPr>
          <p:spPr>
            <a:xfrm>
              <a:off x="1157944" y="1981892"/>
              <a:ext cx="1959126" cy="273247"/>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l-GR" sz="1050" b="1" i="0" u="none" strike="noStrike" kern="0" cap="none" spc="0" normalizeH="0" baseline="0" noProof="0" dirty="0">
                  <a:ln>
                    <a:noFill/>
                  </a:ln>
                  <a:solidFill>
                    <a:schemeClr val="accent1"/>
                  </a:solidFill>
                  <a:effectLst/>
                  <a:uLnTx/>
                  <a:uFillTx/>
                  <a:latin typeface="Trebuchet MS" panose="020B0603020202020204" pitchFamily="34" charset="0"/>
                  <a:ea typeface="Verdana" panose="020B0604030504040204" pitchFamily="34" charset="0"/>
                  <a:cs typeface="Helvetica" panose="020B0604020202020204" pitchFamily="34" charset="0"/>
                </a:rPr>
                <a:t>Αιτήσεις</a:t>
              </a:r>
            </a:p>
          </p:txBody>
        </p:sp>
        <p:sp>
          <p:nvSpPr>
            <p:cNvPr id="22" name="TextBox 21">
              <a:extLst>
                <a:ext uri="{FF2B5EF4-FFF2-40B4-BE49-F238E27FC236}">
                  <a16:creationId xmlns:a16="http://schemas.microsoft.com/office/drawing/2014/main" id="{157A61D6-09EB-8F07-A665-C79C8D7DCA03}"/>
                </a:ext>
              </a:extLst>
            </p:cNvPr>
            <p:cNvSpPr txBox="1"/>
            <p:nvPr/>
          </p:nvSpPr>
          <p:spPr>
            <a:xfrm>
              <a:off x="5619436" y="2665345"/>
              <a:ext cx="951004" cy="359559"/>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Verdana" panose="020B0604030504040204" pitchFamily="34" charset="0"/>
                </a:rPr>
                <a:t>93</a:t>
              </a:r>
              <a:endParaRPr kumimoji="0" lang="en-US" sz="1500" b="1" i="0" u="none" strike="noStrike" kern="0" cap="none" spc="0" normalizeH="0" baseline="0" noProof="0" dirty="0">
                <a:ln>
                  <a:noFill/>
                </a:ln>
                <a:solidFill>
                  <a:prstClr val="white"/>
                </a:solidFill>
                <a:effectLst/>
                <a:uLnTx/>
                <a:uFillTx/>
                <a:latin typeface="Trebuchet MS" panose="020B060302020202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F5058731-E151-0F26-BEE5-AE8027E5C233}"/>
                </a:ext>
              </a:extLst>
            </p:cNvPr>
            <p:cNvSpPr txBox="1"/>
            <p:nvPr/>
          </p:nvSpPr>
          <p:spPr>
            <a:xfrm>
              <a:off x="5619436" y="3668510"/>
              <a:ext cx="951004" cy="359559"/>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Verdana" panose="020B0604030504040204" pitchFamily="34" charset="0"/>
                </a:rPr>
                <a:t>70</a:t>
              </a:r>
              <a:endParaRPr kumimoji="0" lang="en-US" sz="1500" b="1" i="0" u="none" strike="noStrike" kern="0" cap="none" spc="0" normalizeH="0" baseline="0" noProof="0" dirty="0">
                <a:ln>
                  <a:noFill/>
                </a:ln>
                <a:solidFill>
                  <a:prstClr val="white"/>
                </a:solidFill>
                <a:effectLst/>
                <a:uLnTx/>
                <a:uFillTx/>
                <a:latin typeface="Trebuchet MS" panose="020B0603020202020204" pitchFamily="34" charset="0"/>
                <a:ea typeface="Verdana" panose="020B0604030504040204" pitchFamily="34" charset="0"/>
              </a:endParaRPr>
            </a:p>
          </p:txBody>
        </p:sp>
        <p:sp>
          <p:nvSpPr>
            <p:cNvPr id="24" name="TextBox 23">
              <a:extLst>
                <a:ext uri="{FF2B5EF4-FFF2-40B4-BE49-F238E27FC236}">
                  <a16:creationId xmlns:a16="http://schemas.microsoft.com/office/drawing/2014/main" id="{1E5AE758-FEBE-352D-A053-C7E277ED7E06}"/>
                </a:ext>
              </a:extLst>
            </p:cNvPr>
            <p:cNvSpPr txBox="1"/>
            <p:nvPr/>
          </p:nvSpPr>
          <p:spPr>
            <a:xfrm>
              <a:off x="5666449" y="4719111"/>
              <a:ext cx="856976" cy="314613"/>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500" b="1" kern="0" dirty="0">
                  <a:solidFill>
                    <a:prstClr val="white"/>
                  </a:solidFill>
                  <a:latin typeface="Trebuchet MS" panose="020B0603020202020204" pitchFamily="34" charset="0"/>
                  <a:ea typeface="Verdana" panose="020B0604030504040204" pitchFamily="34" charset="0"/>
                </a:rPr>
                <a:t>59</a:t>
              </a:r>
              <a:endParaRPr kumimoji="0" lang="en-US" sz="1500" b="1" i="0" u="none" strike="noStrike" kern="0" cap="none" spc="0" normalizeH="0" baseline="0" noProof="0" dirty="0">
                <a:ln>
                  <a:noFill/>
                </a:ln>
                <a:solidFill>
                  <a:prstClr val="white"/>
                </a:solidFill>
                <a:effectLst/>
                <a:uLnTx/>
                <a:uFillTx/>
                <a:latin typeface="Trebuchet MS" panose="020B060302020202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1B2814C6-05F7-1F58-4711-F0F63BE8D034}"/>
                </a:ext>
              </a:extLst>
            </p:cNvPr>
            <p:cNvSpPr txBox="1"/>
            <p:nvPr/>
          </p:nvSpPr>
          <p:spPr>
            <a:xfrm>
              <a:off x="5666447" y="5781774"/>
              <a:ext cx="856976" cy="314613"/>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Trebuchet MS" panose="020B0603020202020204" pitchFamily="34" charset="0"/>
                  <a:ea typeface="Verdana" panose="020B0604030504040204" pitchFamily="34" charset="0"/>
                </a:rPr>
                <a:t>47</a:t>
              </a:r>
              <a:endParaRPr kumimoji="0" lang="en-US" sz="1500" b="1" i="0" u="none" strike="noStrike" kern="0" cap="none" spc="0" normalizeH="0" baseline="0" noProof="0" dirty="0">
                <a:ln>
                  <a:noFill/>
                </a:ln>
                <a:solidFill>
                  <a:prstClr val="white"/>
                </a:solidFill>
                <a:effectLst/>
                <a:uLnTx/>
                <a:uFillTx/>
                <a:latin typeface="Trebuchet MS" panose="020B060302020202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D51759E6-4CD4-5580-C74F-0364E7B31276}"/>
                </a:ext>
              </a:extLst>
            </p:cNvPr>
            <p:cNvSpPr txBox="1"/>
            <p:nvPr/>
          </p:nvSpPr>
          <p:spPr>
            <a:xfrm>
              <a:off x="7776729" y="3158257"/>
              <a:ext cx="2879214" cy="4471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27C5F4"/>
                  </a:solidFill>
                  <a:effectLst/>
                  <a:uLnTx/>
                  <a:uFillTx/>
                  <a:latin typeface="Trebuchet MS" panose="020B0603020202020204" pitchFamily="34" charset="0"/>
                  <a:ea typeface="Verdana" panose="020B0604030504040204" pitchFamily="34" charset="0"/>
                  <a:cs typeface="Helvetica" panose="020B0604020202020204" pitchFamily="34" charset="0"/>
                </a:rPr>
                <a:t>1</a:t>
              </a:r>
              <a:r>
                <a:rPr kumimoji="0" lang="el-GR" sz="1050" b="1" i="0" u="none" strike="noStrike" kern="0" cap="none" spc="0" normalizeH="0" baseline="30000" noProof="0" dirty="0">
                  <a:ln>
                    <a:noFill/>
                  </a:ln>
                  <a:solidFill>
                    <a:srgbClr val="27C5F4"/>
                  </a:solidFill>
                  <a:effectLst/>
                  <a:uLnTx/>
                  <a:uFillTx/>
                  <a:latin typeface="Trebuchet MS" panose="020B0603020202020204" pitchFamily="34" charset="0"/>
                  <a:ea typeface="Verdana" panose="020B0604030504040204" pitchFamily="34" charset="0"/>
                  <a:cs typeface="Helvetica" panose="020B0604020202020204" pitchFamily="34" charset="0"/>
                </a:rPr>
                <a:t>η</a:t>
              </a:r>
              <a:r>
                <a:rPr kumimoji="0" lang="el-GR" sz="1050" b="1" i="0" u="none" strike="noStrike" kern="0" cap="none" spc="0" normalizeH="0" baseline="0" noProof="0" dirty="0">
                  <a:ln>
                    <a:noFill/>
                  </a:ln>
                  <a:solidFill>
                    <a:srgbClr val="27C5F4"/>
                  </a:solidFill>
                  <a:effectLst/>
                  <a:uLnTx/>
                  <a:uFillTx/>
                  <a:latin typeface="Trebuchet MS" panose="020B0603020202020204" pitchFamily="34" charset="0"/>
                  <a:ea typeface="Verdana" panose="020B0604030504040204" pitchFamily="34" charset="0"/>
                  <a:cs typeface="Helvetica" panose="020B0604020202020204" pitchFamily="34" charset="0"/>
                </a:rPr>
                <a:t> Φάση Αξιολόγησης</a:t>
              </a:r>
              <a:endParaRPr kumimoji="0" lang="el-GR" sz="1050" b="0" i="0" u="none" strike="noStrike" kern="0" cap="none" spc="0" normalizeH="0" baseline="0" noProof="0" dirty="0">
                <a:ln>
                  <a:noFill/>
                </a:ln>
                <a:solidFill>
                  <a:srgbClr val="27C5F4"/>
                </a:solidFill>
                <a:effectLst/>
                <a:uLnTx/>
                <a:uFillTx/>
                <a:latin typeface="Trebuchet MS" panose="020B0603020202020204" pitchFamily="34" charset="0"/>
                <a:ea typeface="Verdana" panose="020B0604030504040204" pitchFamily="34" charset="0"/>
                <a:cs typeface="Helvetica" panose="020B0604020202020204" pitchFamily="34" charset="0"/>
              </a:endParaRPr>
            </a:p>
          </p:txBody>
        </p:sp>
        <p:sp>
          <p:nvSpPr>
            <p:cNvPr id="27" name="TextBox 26">
              <a:extLst>
                <a:ext uri="{FF2B5EF4-FFF2-40B4-BE49-F238E27FC236}">
                  <a16:creationId xmlns:a16="http://schemas.microsoft.com/office/drawing/2014/main" id="{AEE6DF3C-81A0-377F-3026-BCC15C0FACF5}"/>
                </a:ext>
              </a:extLst>
            </p:cNvPr>
            <p:cNvSpPr txBox="1"/>
            <p:nvPr/>
          </p:nvSpPr>
          <p:spPr>
            <a:xfrm>
              <a:off x="1741610" y="4007481"/>
              <a:ext cx="2647946" cy="4471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50" b="1" i="0" u="none" strike="noStrike" kern="0" cap="none" spc="0" normalizeH="0" baseline="0" noProof="0" dirty="0">
                  <a:ln>
                    <a:noFill/>
                  </a:ln>
                  <a:solidFill>
                    <a:schemeClr val="accent2"/>
                  </a:solidFill>
                  <a:effectLst/>
                  <a:uLnTx/>
                  <a:uFillTx/>
                  <a:latin typeface="Trebuchet MS" panose="020B0603020202020204" pitchFamily="34" charset="0"/>
                  <a:ea typeface="Verdana" panose="020B0604030504040204" pitchFamily="34" charset="0"/>
                  <a:cs typeface="Helvetica" panose="020B0604020202020204" pitchFamily="34" charset="0"/>
                </a:rPr>
                <a:t>2</a:t>
              </a:r>
              <a:r>
                <a:rPr kumimoji="0" lang="el-GR" sz="1050" b="1" i="0" u="none" strike="noStrike" kern="0" cap="none" spc="0" normalizeH="0" baseline="30000" noProof="0" dirty="0">
                  <a:ln>
                    <a:noFill/>
                  </a:ln>
                  <a:solidFill>
                    <a:schemeClr val="accent2"/>
                  </a:solidFill>
                  <a:effectLst/>
                  <a:uLnTx/>
                  <a:uFillTx/>
                  <a:latin typeface="Trebuchet MS" panose="020B0603020202020204" pitchFamily="34" charset="0"/>
                  <a:ea typeface="Verdana" panose="020B0604030504040204" pitchFamily="34" charset="0"/>
                  <a:cs typeface="Helvetica" panose="020B0604020202020204" pitchFamily="34" charset="0"/>
                </a:rPr>
                <a:t>η</a:t>
              </a:r>
              <a:r>
                <a:rPr kumimoji="0" lang="el-GR" sz="1050" b="1" i="0" u="none" strike="noStrike" kern="0" cap="none" spc="0" normalizeH="0" baseline="0" noProof="0" dirty="0">
                  <a:ln>
                    <a:noFill/>
                  </a:ln>
                  <a:solidFill>
                    <a:schemeClr val="accent2"/>
                  </a:solidFill>
                  <a:effectLst/>
                  <a:uLnTx/>
                  <a:uFillTx/>
                  <a:latin typeface="Trebuchet MS" panose="020B0603020202020204" pitchFamily="34" charset="0"/>
                  <a:ea typeface="Verdana" panose="020B0604030504040204" pitchFamily="34" charset="0"/>
                  <a:cs typeface="Helvetica" panose="020B0604020202020204" pitchFamily="34" charset="0"/>
                </a:rPr>
                <a:t> Φάση Αξιολόγησης</a:t>
              </a:r>
              <a:endParaRPr kumimoji="0" lang="el-GR" sz="1050" b="0" i="0" u="none" strike="noStrike" kern="0" cap="none" spc="0" normalizeH="0" baseline="0" noProof="0" dirty="0">
                <a:ln>
                  <a:noFill/>
                </a:ln>
                <a:solidFill>
                  <a:schemeClr val="accent2"/>
                </a:solidFill>
                <a:effectLst/>
                <a:uLnTx/>
                <a:uFillTx/>
                <a:latin typeface="Trebuchet MS" panose="020B0603020202020204" pitchFamily="34" charset="0"/>
                <a:ea typeface="Verdana" panose="020B0604030504040204" pitchFamily="34" charset="0"/>
                <a:cs typeface="Helvetica" panose="020B0604020202020204" pitchFamily="34" charset="0"/>
              </a:endParaRPr>
            </a:p>
          </p:txBody>
        </p:sp>
        <p:sp>
          <p:nvSpPr>
            <p:cNvPr id="28" name="TextBox 27">
              <a:extLst>
                <a:ext uri="{FF2B5EF4-FFF2-40B4-BE49-F238E27FC236}">
                  <a16:creationId xmlns:a16="http://schemas.microsoft.com/office/drawing/2014/main" id="{B8FF8785-BED0-9276-FA10-67FC526867B6}"/>
                </a:ext>
              </a:extLst>
            </p:cNvPr>
            <p:cNvSpPr txBox="1"/>
            <p:nvPr/>
          </p:nvSpPr>
          <p:spPr>
            <a:xfrm>
              <a:off x="7246591" y="4965197"/>
              <a:ext cx="2193997" cy="4471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accent5"/>
                  </a:solidFill>
                  <a:effectLst/>
                  <a:uLnTx/>
                  <a:uFillTx/>
                  <a:latin typeface="Trebuchet MS" panose="020B0603020202020204" pitchFamily="34" charset="0"/>
                  <a:ea typeface="Verdana" panose="020B0604030504040204" pitchFamily="34" charset="0"/>
                  <a:cs typeface="Helvetica" panose="020B0604020202020204" pitchFamily="34" charset="0"/>
                </a:rPr>
                <a:t>Due Diligence</a:t>
              </a:r>
              <a:endParaRPr kumimoji="0" lang="el-GR" sz="1050" b="0" i="0" u="none" strike="noStrike" kern="0" cap="none" spc="0" normalizeH="0" baseline="0" noProof="0" dirty="0">
                <a:ln>
                  <a:noFill/>
                </a:ln>
                <a:solidFill>
                  <a:schemeClr val="accent5"/>
                </a:solidFill>
                <a:effectLst/>
                <a:uLnTx/>
                <a:uFillTx/>
                <a:latin typeface="Trebuchet MS" panose="020B0603020202020204" pitchFamily="34" charset="0"/>
                <a:ea typeface="Verdana" panose="020B0604030504040204" pitchFamily="34" charset="0"/>
                <a:cs typeface="Helvetica" panose="020B0604020202020204" pitchFamily="34" charset="0"/>
              </a:endParaRPr>
            </a:p>
          </p:txBody>
        </p:sp>
        <p:sp>
          <p:nvSpPr>
            <p:cNvPr id="29" name="TextBox 28">
              <a:extLst>
                <a:ext uri="{FF2B5EF4-FFF2-40B4-BE49-F238E27FC236}">
                  <a16:creationId xmlns:a16="http://schemas.microsoft.com/office/drawing/2014/main" id="{6CC6F792-2F1D-AFB0-8C13-9861B08BEBCE}"/>
                </a:ext>
              </a:extLst>
            </p:cNvPr>
            <p:cNvSpPr txBox="1"/>
            <p:nvPr/>
          </p:nvSpPr>
          <p:spPr>
            <a:xfrm>
              <a:off x="3143553" y="6013481"/>
              <a:ext cx="2152413" cy="27324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50" b="1" i="0" u="none" strike="noStrike" kern="0" cap="none" spc="0" normalizeH="0" baseline="0" noProof="0" dirty="0">
                  <a:ln>
                    <a:noFill/>
                  </a:ln>
                  <a:solidFill>
                    <a:srgbClr val="00B050"/>
                  </a:solidFill>
                  <a:effectLst/>
                  <a:uLnTx/>
                  <a:uFillTx/>
                  <a:latin typeface="Trebuchet MS" panose="020B0603020202020204" pitchFamily="34" charset="0"/>
                  <a:ea typeface="Verdana" panose="020B0604030504040204" pitchFamily="34" charset="0"/>
                  <a:cs typeface="Helvetica" panose="020B0604020202020204" pitchFamily="34" charset="0"/>
                </a:rPr>
                <a:t>Εγκρίσεις</a:t>
              </a:r>
              <a:endParaRPr kumimoji="0" lang="el-GR" sz="1050" b="0" i="0" u="none" strike="noStrike" kern="0" cap="none" spc="0" normalizeH="0" baseline="0" noProof="0" dirty="0">
                <a:ln>
                  <a:noFill/>
                </a:ln>
                <a:solidFill>
                  <a:srgbClr val="00B050"/>
                </a:solidFill>
                <a:effectLst/>
                <a:uLnTx/>
                <a:uFillTx/>
                <a:latin typeface="Trebuchet MS" panose="020B0603020202020204" pitchFamily="34" charset="0"/>
                <a:ea typeface="Verdana" panose="020B0604030504040204" pitchFamily="34" charset="0"/>
                <a:cs typeface="Helvetica" panose="020B0604020202020204" pitchFamily="34" charset="0"/>
              </a:endParaRPr>
            </a:p>
          </p:txBody>
        </p:sp>
      </p:grpSp>
      <p:sp>
        <p:nvSpPr>
          <p:cNvPr id="30" name="Ορθογώνιο 10"/>
          <p:cNvSpPr>
            <a:spLocks noGrp="1"/>
          </p:cNvSpPr>
          <p:nvPr>
            <p:ph idx="1"/>
          </p:nvPr>
        </p:nvSpPr>
        <p:spPr>
          <a:xfrm>
            <a:off x="5370343" y="1172441"/>
            <a:ext cx="6619812" cy="156145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5400" tIns="25400" rIns="25400" bIns="25400" numCol="1" spcCol="38100" rtlCol="0" anchor="ctr">
            <a:spAutoFit/>
          </a:bodyPr>
          <a:lstStyle/>
          <a:p>
            <a:pPr algn="just">
              <a:buFont typeface="Wingdings" panose="05000000000000000000" pitchFamily="2" charset="2"/>
              <a:buChar char="ü"/>
            </a:pPr>
            <a:r>
              <a:rPr lang="el-GR" sz="1600" dirty="0">
                <a:solidFill>
                  <a:srgbClr val="00204F"/>
                </a:solidFill>
                <a:latin typeface="Trebuchet MS" panose="020B0603020202020204" pitchFamily="34" charset="0"/>
              </a:rPr>
              <a:t>Νέα επενδυτικά σχήματα venture capital και private equity:</a:t>
            </a:r>
            <a:r>
              <a:rPr lang="el-GR" sz="1600" dirty="0">
                <a:solidFill>
                  <a:schemeClr val="accent1">
                    <a:lumMod val="75000"/>
                  </a:schemeClr>
                </a:solidFill>
                <a:latin typeface="Trebuchet MS" panose="020B0603020202020204" pitchFamily="34" charset="0"/>
              </a:rPr>
              <a:t> </a:t>
            </a:r>
            <a:r>
              <a:rPr lang="el-GR" sz="1600" b="1" dirty="0">
                <a:solidFill>
                  <a:srgbClr val="00B0F0"/>
                </a:solidFill>
                <a:latin typeface="Trebuchet MS" panose="020B0603020202020204" pitchFamily="34" charset="0"/>
              </a:rPr>
              <a:t>2</a:t>
            </a:r>
            <a:r>
              <a:rPr lang="en-US" sz="1600" b="1" dirty="0">
                <a:solidFill>
                  <a:srgbClr val="00B0F0"/>
                </a:solidFill>
                <a:latin typeface="Trebuchet MS" panose="020B0603020202020204" pitchFamily="34" charset="0"/>
              </a:rPr>
              <a:t>8</a:t>
            </a:r>
            <a:endParaRPr lang="el-GR" sz="1600" b="1" dirty="0">
              <a:solidFill>
                <a:srgbClr val="00B0F0"/>
              </a:solidFill>
              <a:latin typeface="Trebuchet MS" panose="020B0603020202020204" pitchFamily="34" charset="0"/>
            </a:endParaRPr>
          </a:p>
          <a:p>
            <a:pPr marL="285750" indent="-285750">
              <a:buFont typeface="Wingdings" panose="05000000000000000000" pitchFamily="2" charset="2"/>
              <a:buChar char="ü"/>
            </a:pPr>
            <a:r>
              <a:rPr lang="el-GR" sz="1600" dirty="0">
                <a:solidFill>
                  <a:srgbClr val="00204F"/>
                </a:solidFill>
                <a:latin typeface="Trebuchet MS" panose="020B0603020202020204" pitchFamily="34" charset="0"/>
              </a:rPr>
              <a:t>Συνολικές δεσμεύσεις ΕΑΤΕ: </a:t>
            </a:r>
            <a:r>
              <a:rPr lang="en-US" sz="1800" b="1" dirty="0">
                <a:solidFill>
                  <a:srgbClr val="27C5F4"/>
                </a:solidFill>
                <a:latin typeface="Trebuchet MS" panose="020B0603020202020204" pitchFamily="34" charset="0"/>
              </a:rPr>
              <a:t>720</a:t>
            </a:r>
            <a:r>
              <a:rPr lang="el-GR" sz="1800" b="1" dirty="0">
                <a:solidFill>
                  <a:srgbClr val="27C5F4"/>
                </a:solidFill>
                <a:latin typeface="Trebuchet MS" panose="020B0603020202020204" pitchFamily="34" charset="0"/>
              </a:rPr>
              <a:t>,</a:t>
            </a:r>
            <a:r>
              <a:rPr lang="en-US" sz="1800" b="1" dirty="0">
                <a:solidFill>
                  <a:srgbClr val="27C5F4"/>
                </a:solidFill>
                <a:latin typeface="Trebuchet MS" panose="020B0603020202020204" pitchFamily="34" charset="0"/>
              </a:rPr>
              <a:t>2</a:t>
            </a:r>
            <a:r>
              <a:rPr lang="el-GR" sz="1800" b="1" dirty="0">
                <a:solidFill>
                  <a:srgbClr val="27C5F4"/>
                </a:solidFill>
                <a:latin typeface="Trebuchet MS" panose="020B0603020202020204" pitchFamily="34" charset="0"/>
              </a:rPr>
              <a:t> εκ.€</a:t>
            </a:r>
            <a:endParaRPr lang="el-GR" sz="1200" b="1" dirty="0">
              <a:solidFill>
                <a:srgbClr val="27C5F4"/>
              </a:solidFill>
              <a:latin typeface="Trebuchet MS" panose="020B0603020202020204" pitchFamily="34" charset="0"/>
            </a:endParaRPr>
          </a:p>
          <a:p>
            <a:pPr marL="285750" indent="-285750">
              <a:buFont typeface="Wingdings" panose="05000000000000000000" pitchFamily="2" charset="2"/>
              <a:buChar char="ü"/>
            </a:pPr>
            <a:r>
              <a:rPr lang="el-GR" sz="1600" dirty="0">
                <a:solidFill>
                  <a:srgbClr val="00204F"/>
                </a:solidFill>
                <a:latin typeface="Trebuchet MS" panose="020B0603020202020204" pitchFamily="34" charset="0"/>
              </a:rPr>
              <a:t>Συνολικά υπό διαχείριση κεφάλαια των </a:t>
            </a:r>
            <a:r>
              <a:rPr lang="en-US" sz="1600" dirty="0">
                <a:solidFill>
                  <a:srgbClr val="00204F"/>
                </a:solidFill>
                <a:latin typeface="Trebuchet MS" panose="020B0603020202020204" pitchFamily="34" charset="0"/>
              </a:rPr>
              <a:t>fund</a:t>
            </a:r>
            <a:r>
              <a:rPr lang="el-GR" sz="1600" dirty="0">
                <a:solidFill>
                  <a:srgbClr val="00204F"/>
                </a:solidFill>
                <a:latin typeface="Trebuchet MS" panose="020B0603020202020204" pitchFamily="34" charset="0"/>
              </a:rPr>
              <a:t>: </a:t>
            </a:r>
            <a:r>
              <a:rPr lang="el-GR" sz="1800" b="1" dirty="0">
                <a:solidFill>
                  <a:srgbClr val="27C5F4"/>
                </a:solidFill>
                <a:latin typeface="Trebuchet MS" panose="020B0603020202020204" pitchFamily="34" charset="0"/>
              </a:rPr>
              <a:t>1,</a:t>
            </a:r>
            <a:r>
              <a:rPr lang="en-US" sz="1800" b="1" dirty="0">
                <a:solidFill>
                  <a:srgbClr val="27C5F4"/>
                </a:solidFill>
                <a:latin typeface="Trebuchet MS" panose="020B0603020202020204" pitchFamily="34" charset="0"/>
              </a:rPr>
              <a:t>65</a:t>
            </a:r>
            <a:r>
              <a:rPr lang="el-GR" sz="1800" b="1" dirty="0">
                <a:solidFill>
                  <a:srgbClr val="27C5F4"/>
                </a:solidFill>
                <a:latin typeface="Trebuchet MS" panose="020B0603020202020204" pitchFamily="34" charset="0"/>
              </a:rPr>
              <a:t> δισ.€</a:t>
            </a:r>
            <a:endParaRPr lang="en-US" sz="1800" b="1" dirty="0">
              <a:solidFill>
                <a:srgbClr val="27C5F4"/>
              </a:solidFill>
              <a:latin typeface="Trebuchet MS" panose="020B0603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00204F"/>
                </a:solidFill>
                <a:effectLst/>
                <a:uLnTx/>
                <a:uFillTx/>
                <a:latin typeface="Trebuchet MS" panose="020B0603020202020204" pitchFamily="34" charset="0"/>
                <a:ea typeface="+mn-ea"/>
                <a:cs typeface="+mn-cs"/>
              </a:rPr>
              <a:t>Επιχειρήσεις:</a:t>
            </a:r>
            <a:r>
              <a:rPr kumimoji="0" lang="el-GR" sz="1600" b="0" i="0"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 </a:t>
            </a:r>
            <a:r>
              <a:rPr lang="en-US" sz="1800" b="1" dirty="0">
                <a:solidFill>
                  <a:srgbClr val="27C5F4"/>
                </a:solidFill>
                <a:latin typeface="Trebuchet MS" panose="020B0603020202020204" pitchFamily="34" charset="0"/>
              </a:rPr>
              <a:t>114</a:t>
            </a:r>
            <a:r>
              <a:rPr kumimoji="0" lang="el-GR" sz="1600" b="0" i="0"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 </a:t>
            </a:r>
            <a:r>
              <a:rPr kumimoji="0" lang="el-GR" sz="1600" b="0" i="0" u="none" strike="noStrike" kern="1200" cap="none" spc="0" normalizeH="0" baseline="0" noProof="0" dirty="0">
                <a:ln>
                  <a:noFill/>
                </a:ln>
                <a:solidFill>
                  <a:srgbClr val="00204F"/>
                </a:solidFill>
                <a:effectLst/>
                <a:uLnTx/>
                <a:uFillTx/>
                <a:latin typeface="Trebuchet MS" panose="020B0603020202020204" pitchFamily="34" charset="0"/>
                <a:ea typeface="+mn-ea"/>
                <a:cs typeface="+mn-cs"/>
              </a:rPr>
              <a:t>- Επενδεδυμένο ποσό: </a:t>
            </a:r>
            <a:r>
              <a:rPr kumimoji="0" lang="en-US" sz="1800" b="1" i="0" u="none" strike="noStrike" kern="1200" cap="none" spc="0" normalizeH="0" baseline="0" noProof="0" dirty="0">
                <a:ln>
                  <a:noFill/>
                </a:ln>
                <a:solidFill>
                  <a:srgbClr val="27C5F4"/>
                </a:solidFill>
                <a:effectLst/>
                <a:uLnTx/>
                <a:uFillTx/>
                <a:latin typeface="Trebuchet MS" panose="020B0603020202020204" pitchFamily="34" charset="0"/>
                <a:ea typeface="+mn-ea"/>
                <a:cs typeface="+mn-cs"/>
              </a:rPr>
              <a:t>459</a:t>
            </a:r>
            <a:r>
              <a:rPr kumimoji="0" lang="el-GR" sz="1800" b="1" i="0" u="none" strike="noStrike" kern="1200" cap="none" spc="0" normalizeH="0" baseline="0" noProof="0" dirty="0">
                <a:ln>
                  <a:noFill/>
                </a:ln>
                <a:solidFill>
                  <a:srgbClr val="27C5F4"/>
                </a:solidFill>
                <a:effectLst/>
                <a:uLnTx/>
                <a:uFillTx/>
                <a:latin typeface="Trebuchet MS" panose="020B0603020202020204" pitchFamily="34" charset="0"/>
                <a:ea typeface="+mn-ea"/>
                <a:cs typeface="+mn-cs"/>
              </a:rPr>
              <a:t> εκ.€</a:t>
            </a:r>
          </a:p>
        </p:txBody>
      </p:sp>
      <p:sp>
        <p:nvSpPr>
          <p:cNvPr id="3" name="Ορθογώνιο 2">
            <a:extLst>
              <a:ext uri="{FF2B5EF4-FFF2-40B4-BE49-F238E27FC236}">
                <a16:creationId xmlns:a16="http://schemas.microsoft.com/office/drawing/2014/main" id="{09C5AAD8-32E2-7C59-217F-5ECE95FBB9D6}"/>
              </a:ext>
            </a:extLst>
          </p:cNvPr>
          <p:cNvSpPr/>
          <p:nvPr/>
        </p:nvSpPr>
        <p:spPr>
          <a:xfrm>
            <a:off x="3666491" y="6292490"/>
            <a:ext cx="3999368" cy="456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2" name="Εικόνα 31">
            <a:extLst>
              <a:ext uri="{FF2B5EF4-FFF2-40B4-BE49-F238E27FC236}">
                <a16:creationId xmlns:a16="http://schemas.microsoft.com/office/drawing/2014/main" id="{46CB1039-AED0-E112-4201-CF7889476126}"/>
              </a:ext>
            </a:extLst>
          </p:cNvPr>
          <p:cNvPicPr>
            <a:picLocks noChangeAspect="1"/>
          </p:cNvPicPr>
          <p:nvPr/>
        </p:nvPicPr>
        <p:blipFill>
          <a:blip r:embed="rId2"/>
          <a:stretch>
            <a:fillRect/>
          </a:stretch>
        </p:blipFill>
        <p:spPr>
          <a:xfrm>
            <a:off x="4939209" y="6341914"/>
            <a:ext cx="1176536" cy="406597"/>
          </a:xfrm>
          <a:prstGeom prst="rect">
            <a:avLst/>
          </a:prstGeom>
        </p:spPr>
      </p:pic>
      <p:pic>
        <p:nvPicPr>
          <p:cNvPr id="33" name="Εικόνα 32">
            <a:extLst>
              <a:ext uri="{FF2B5EF4-FFF2-40B4-BE49-F238E27FC236}">
                <a16:creationId xmlns:a16="http://schemas.microsoft.com/office/drawing/2014/main" id="{063F212D-831E-6D71-D7E4-F80E265F44E8}"/>
              </a:ext>
            </a:extLst>
          </p:cNvPr>
          <p:cNvPicPr>
            <a:picLocks noChangeAspect="1"/>
          </p:cNvPicPr>
          <p:nvPr/>
        </p:nvPicPr>
        <p:blipFill>
          <a:blip r:embed="rId3"/>
          <a:stretch>
            <a:fillRect/>
          </a:stretch>
        </p:blipFill>
        <p:spPr>
          <a:xfrm>
            <a:off x="6229173" y="6341914"/>
            <a:ext cx="1723619" cy="406597"/>
          </a:xfrm>
          <a:prstGeom prst="rect">
            <a:avLst/>
          </a:prstGeom>
        </p:spPr>
      </p:pic>
      <p:sp>
        <p:nvSpPr>
          <p:cNvPr id="34" name="Ορθογώνιο 33">
            <a:extLst>
              <a:ext uri="{FF2B5EF4-FFF2-40B4-BE49-F238E27FC236}">
                <a16:creationId xmlns:a16="http://schemas.microsoft.com/office/drawing/2014/main" id="{B65B6FB3-3016-ED65-8D8A-8A1F3F29E588}"/>
              </a:ext>
            </a:extLst>
          </p:cNvPr>
          <p:cNvSpPr/>
          <p:nvPr/>
        </p:nvSpPr>
        <p:spPr>
          <a:xfrm>
            <a:off x="10467548" y="6330155"/>
            <a:ext cx="1141606" cy="456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Oval 34">
            <a:extLst>
              <a:ext uri="{FF2B5EF4-FFF2-40B4-BE49-F238E27FC236}">
                <a16:creationId xmlns:a16="http://schemas.microsoft.com/office/drawing/2014/main" id="{28E06B0C-7B71-639F-E0A8-8FB4699C8C2D}"/>
              </a:ext>
            </a:extLst>
          </p:cNvPr>
          <p:cNvSpPr/>
          <p:nvPr/>
        </p:nvSpPr>
        <p:spPr>
          <a:xfrm flipH="1">
            <a:off x="7292255" y="3207731"/>
            <a:ext cx="1532478" cy="1526830"/>
          </a:xfrm>
          <a:prstGeom prst="ellipse">
            <a:avLst/>
          </a:prstGeom>
          <a:solidFill>
            <a:srgbClr val="009ED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chemeClr val="bg1"/>
              </a:solidFill>
              <a:effectLst/>
              <a:uLnTx/>
              <a:uFillTx/>
              <a:latin typeface="Aptos" panose="02110004020202020204"/>
            </a:endParaRPr>
          </a:p>
        </p:txBody>
      </p:sp>
      <p:cxnSp>
        <p:nvCxnSpPr>
          <p:cNvPr id="36" name="Straight Connector 35">
            <a:extLst>
              <a:ext uri="{FF2B5EF4-FFF2-40B4-BE49-F238E27FC236}">
                <a16:creationId xmlns:a16="http://schemas.microsoft.com/office/drawing/2014/main" id="{16A1A3A8-E21E-3691-DBC1-BEE7D40E9CFC}"/>
              </a:ext>
            </a:extLst>
          </p:cNvPr>
          <p:cNvCxnSpPr>
            <a:cxnSpLocks/>
          </p:cNvCxnSpPr>
          <p:nvPr/>
        </p:nvCxnSpPr>
        <p:spPr>
          <a:xfrm>
            <a:off x="6788772" y="5058678"/>
            <a:ext cx="297219" cy="452089"/>
          </a:xfrm>
          <a:prstGeom prst="line">
            <a:avLst/>
          </a:prstGeom>
          <a:noFill/>
          <a:ln w="19050" cap="flat" cmpd="sng" algn="ctr">
            <a:solidFill>
              <a:schemeClr val="accent4">
                <a:lumMod val="60000"/>
                <a:lumOff val="40000"/>
              </a:schemeClr>
            </a:solidFill>
            <a:prstDash val="solid"/>
            <a:miter lim="800000"/>
          </a:ln>
          <a:effectLst/>
        </p:spPr>
      </p:cxnSp>
      <p:sp>
        <p:nvSpPr>
          <p:cNvPr id="37" name="TextBox 36">
            <a:extLst>
              <a:ext uri="{FF2B5EF4-FFF2-40B4-BE49-F238E27FC236}">
                <a16:creationId xmlns:a16="http://schemas.microsoft.com/office/drawing/2014/main" id="{9BC39EA8-3873-E8F9-B1A9-E903A44B3ACE}"/>
              </a:ext>
            </a:extLst>
          </p:cNvPr>
          <p:cNvSpPr txBox="1"/>
          <p:nvPr/>
        </p:nvSpPr>
        <p:spPr>
          <a:xfrm>
            <a:off x="4628959" y="5676244"/>
            <a:ext cx="760720" cy="215444"/>
          </a:xfrm>
          <a:prstGeom prst="rect">
            <a:avLst/>
          </a:prstGeom>
          <a:noFill/>
        </p:spPr>
        <p:txBody>
          <a:bodyPr wrap="square" lIns="0" tIns="0" rIns="0" bIns="0" rtlCol="0" anchor="b" anchorCtr="0">
            <a:spAutoFit/>
          </a:bodyPr>
          <a:lstStyle/>
          <a:p>
            <a:r>
              <a:rPr lang="en-US" sz="1400" b="1" dirty="0">
                <a:solidFill>
                  <a:srgbClr val="00B0F0"/>
                </a:solidFill>
                <a:latin typeface="Trebuchet MS" panose="020B0603020202020204" pitchFamily="34" charset="0"/>
                <a:cs typeface="Calibri" panose="020F0502020204030204" pitchFamily="34" charset="0"/>
                <a:sym typeface="Calibri"/>
              </a:rPr>
              <a:t>TANEO</a:t>
            </a:r>
            <a:endParaRPr lang="en-US" sz="1400" b="1" dirty="0">
              <a:solidFill>
                <a:srgbClr val="00B0F0"/>
              </a:solidFill>
              <a:latin typeface="Trebuchet MS" panose="020B0603020202020204" pitchFamily="34" charset="0"/>
            </a:endParaRPr>
          </a:p>
        </p:txBody>
      </p:sp>
      <p:sp>
        <p:nvSpPr>
          <p:cNvPr id="38" name="TextBox 37">
            <a:extLst>
              <a:ext uri="{FF2B5EF4-FFF2-40B4-BE49-F238E27FC236}">
                <a16:creationId xmlns:a16="http://schemas.microsoft.com/office/drawing/2014/main" id="{01350C76-C82F-3EF9-BAFF-83C01FE55E07}"/>
              </a:ext>
            </a:extLst>
          </p:cNvPr>
          <p:cNvSpPr txBox="1"/>
          <p:nvPr/>
        </p:nvSpPr>
        <p:spPr>
          <a:xfrm>
            <a:off x="4653105" y="5883784"/>
            <a:ext cx="489738" cy="229074"/>
          </a:xfrm>
          <a:prstGeom prst="rect">
            <a:avLst/>
          </a:prstGeom>
          <a:noFill/>
        </p:spPr>
        <p:txBody>
          <a:bodyPr wrap="square" lIns="0" tIns="0" rIns="0" bIns="0" rtlCol="0" anchor="b" anchorCtr="0">
            <a:spAutoFit/>
          </a:bodyPr>
          <a:lstStyle/>
          <a:p>
            <a:r>
              <a:rPr lang="en-US" sz="1500" b="1" dirty="0">
                <a:solidFill>
                  <a:srgbClr val="0092A4"/>
                </a:solidFill>
                <a:latin typeface="Trebuchet MS" panose="020B0603020202020204" pitchFamily="34" charset="0"/>
                <a:cs typeface="Calibri" panose="020F0502020204030204" pitchFamily="34" charset="0"/>
                <a:sym typeface="Calibri"/>
              </a:rPr>
              <a:t>2000</a:t>
            </a:r>
            <a:endParaRPr lang="en-US" sz="1500" b="1" dirty="0">
              <a:solidFill>
                <a:srgbClr val="0092A4"/>
              </a:solidFill>
              <a:latin typeface="Trebuchet MS" panose="020B0603020202020204" pitchFamily="34" charset="0"/>
            </a:endParaRPr>
          </a:p>
        </p:txBody>
      </p:sp>
      <p:cxnSp>
        <p:nvCxnSpPr>
          <p:cNvPr id="39" name="Straight Connector 38">
            <a:extLst>
              <a:ext uri="{FF2B5EF4-FFF2-40B4-BE49-F238E27FC236}">
                <a16:creationId xmlns:a16="http://schemas.microsoft.com/office/drawing/2014/main" id="{00055625-3265-3D1D-10C0-4C7264D7334D}"/>
              </a:ext>
            </a:extLst>
          </p:cNvPr>
          <p:cNvCxnSpPr>
            <a:cxnSpLocks/>
          </p:cNvCxnSpPr>
          <p:nvPr/>
        </p:nvCxnSpPr>
        <p:spPr>
          <a:xfrm flipV="1">
            <a:off x="4911331" y="5151143"/>
            <a:ext cx="445095" cy="313924"/>
          </a:xfrm>
          <a:prstGeom prst="line">
            <a:avLst/>
          </a:prstGeom>
          <a:noFill/>
          <a:ln w="19050" cap="flat" cmpd="sng" algn="ctr">
            <a:solidFill>
              <a:schemeClr val="accent4">
                <a:lumMod val="60000"/>
                <a:lumOff val="40000"/>
              </a:schemeClr>
            </a:solidFill>
            <a:prstDash val="solid"/>
            <a:miter lim="800000"/>
          </a:ln>
          <a:effectLst/>
        </p:spPr>
      </p:cxnSp>
      <p:sp>
        <p:nvSpPr>
          <p:cNvPr id="40" name="Oval 39">
            <a:extLst>
              <a:ext uri="{FF2B5EF4-FFF2-40B4-BE49-F238E27FC236}">
                <a16:creationId xmlns:a16="http://schemas.microsoft.com/office/drawing/2014/main" id="{A3D6EC57-46B8-D729-6759-D96253A4FC2F}"/>
              </a:ext>
            </a:extLst>
          </p:cNvPr>
          <p:cNvSpPr/>
          <p:nvPr/>
        </p:nvSpPr>
        <p:spPr>
          <a:xfrm>
            <a:off x="5927698" y="4164790"/>
            <a:ext cx="855340" cy="904527"/>
          </a:xfrm>
          <a:prstGeom prst="ellipse">
            <a:avLst/>
          </a:prstGeom>
          <a:gradFill flip="none" rotWithShape="1">
            <a:gsLst>
              <a:gs pos="0">
                <a:srgbClr val="0092A3">
                  <a:shade val="30000"/>
                  <a:satMod val="115000"/>
                </a:srgbClr>
              </a:gs>
              <a:gs pos="50000">
                <a:srgbClr val="0092A3">
                  <a:shade val="67500"/>
                  <a:satMod val="115000"/>
                </a:srgbClr>
              </a:gs>
              <a:gs pos="100000">
                <a:srgbClr val="0092A3">
                  <a:shade val="100000"/>
                  <a:satMod val="115000"/>
                </a:srgbClr>
              </a:gs>
            </a:gsLst>
            <a:lin ang="135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latin typeface="Aptos" panose="02110004020202020204"/>
            </a:endParaRPr>
          </a:p>
        </p:txBody>
      </p:sp>
      <p:sp>
        <p:nvSpPr>
          <p:cNvPr id="41" name="Oval 40">
            <a:extLst>
              <a:ext uri="{FF2B5EF4-FFF2-40B4-BE49-F238E27FC236}">
                <a16:creationId xmlns:a16="http://schemas.microsoft.com/office/drawing/2014/main" id="{3AE8EA2F-CC60-12B5-DB48-F42694EC6EF2}"/>
              </a:ext>
            </a:extLst>
          </p:cNvPr>
          <p:cNvSpPr/>
          <p:nvPr/>
        </p:nvSpPr>
        <p:spPr>
          <a:xfrm>
            <a:off x="5356426" y="4593903"/>
            <a:ext cx="612191" cy="596965"/>
          </a:xfrm>
          <a:prstGeom prst="ellipse">
            <a:avLst/>
          </a:prstGeom>
          <a:gradFill flip="none" rotWithShape="1">
            <a:gsLst>
              <a:gs pos="0">
                <a:srgbClr val="69A9B7">
                  <a:shade val="30000"/>
                  <a:satMod val="115000"/>
                </a:srgbClr>
              </a:gs>
              <a:gs pos="50000">
                <a:srgbClr val="69A9B7">
                  <a:shade val="67500"/>
                  <a:satMod val="115000"/>
                </a:srgbClr>
              </a:gs>
              <a:gs pos="100000">
                <a:srgbClr val="69A9B7">
                  <a:shade val="100000"/>
                  <a:satMod val="115000"/>
                </a:srgbClr>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latin typeface="Aptos" panose="02110004020202020204"/>
            </a:endParaRPr>
          </a:p>
        </p:txBody>
      </p:sp>
      <p:sp>
        <p:nvSpPr>
          <p:cNvPr id="42" name="Oval 41">
            <a:extLst>
              <a:ext uri="{FF2B5EF4-FFF2-40B4-BE49-F238E27FC236}">
                <a16:creationId xmlns:a16="http://schemas.microsoft.com/office/drawing/2014/main" id="{A8362706-C30D-3C0F-6409-DE0C2F78D47F}"/>
              </a:ext>
            </a:extLst>
          </p:cNvPr>
          <p:cNvSpPr/>
          <p:nvPr/>
        </p:nvSpPr>
        <p:spPr>
          <a:xfrm>
            <a:off x="5899123" y="5051139"/>
            <a:ext cx="390039" cy="391316"/>
          </a:xfrm>
          <a:prstGeom prst="ellipse">
            <a:avLst/>
          </a:prstGeom>
          <a:gradFill flip="none" rotWithShape="1">
            <a:gsLst>
              <a:gs pos="0">
                <a:srgbClr val="7CB2C0">
                  <a:tint val="66000"/>
                  <a:satMod val="160000"/>
                </a:srgbClr>
              </a:gs>
              <a:gs pos="50000">
                <a:srgbClr val="7CB2C0">
                  <a:tint val="44500"/>
                  <a:satMod val="160000"/>
                </a:srgbClr>
              </a:gs>
              <a:gs pos="100000">
                <a:srgbClr val="7CB2C0">
                  <a:tint val="23500"/>
                  <a:satMod val="160000"/>
                </a:srgbClr>
              </a:gs>
            </a:gsLst>
            <a:lin ang="108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latin typeface="Aptos" panose="02110004020202020204"/>
            </a:endParaRPr>
          </a:p>
        </p:txBody>
      </p:sp>
      <p:sp>
        <p:nvSpPr>
          <p:cNvPr id="43" name="TextBox 42">
            <a:extLst>
              <a:ext uri="{FF2B5EF4-FFF2-40B4-BE49-F238E27FC236}">
                <a16:creationId xmlns:a16="http://schemas.microsoft.com/office/drawing/2014/main" id="{A7310A20-F4E1-BDF1-001B-2AC2E1AF2A44}"/>
              </a:ext>
            </a:extLst>
          </p:cNvPr>
          <p:cNvSpPr txBox="1"/>
          <p:nvPr/>
        </p:nvSpPr>
        <p:spPr>
          <a:xfrm>
            <a:off x="4444622" y="5407016"/>
            <a:ext cx="1042856" cy="307777"/>
          </a:xfrm>
          <a:prstGeom prst="rect">
            <a:avLst/>
          </a:prstGeom>
          <a:noFill/>
        </p:spPr>
        <p:txBody>
          <a:bodyPr wrap="square" lIns="0" tIns="0" rIns="0" bIns="0" rtlCol="0" anchor="b" anchorCtr="0">
            <a:spAutoFit/>
          </a:bodyPr>
          <a:lstStyle/>
          <a:p>
            <a:r>
              <a:rPr lang="en-US" sz="2000" b="1" dirty="0">
                <a:solidFill>
                  <a:srgbClr val="0092A4"/>
                </a:solidFill>
                <a:latin typeface="Trebuchet MS" panose="020B0603020202020204" pitchFamily="34" charset="0"/>
                <a:cs typeface="Calibri" panose="020F0502020204030204" pitchFamily="34" charset="0"/>
                <a:sym typeface="Calibri"/>
              </a:rPr>
              <a:t>100</a:t>
            </a:r>
            <a:r>
              <a:rPr lang="el-GR" sz="2000" b="1" dirty="0">
                <a:solidFill>
                  <a:srgbClr val="0092A4"/>
                </a:solidFill>
                <a:latin typeface="Trebuchet MS" panose="020B0603020202020204" pitchFamily="34" charset="0"/>
                <a:cs typeface="Calibri" panose="020F0502020204030204" pitchFamily="34" charset="0"/>
                <a:sym typeface="Calibri"/>
              </a:rPr>
              <a:t>εκ.€</a:t>
            </a:r>
            <a:endParaRPr lang="en-US" sz="2000" b="1" dirty="0">
              <a:solidFill>
                <a:srgbClr val="0092A4"/>
              </a:solidFill>
              <a:latin typeface="Trebuchet MS" panose="020B060302020202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473D35D-50EC-B162-220C-3DA1835C2CEF}"/>
              </a:ext>
            </a:extLst>
          </p:cNvPr>
          <p:cNvSpPr txBox="1"/>
          <p:nvPr/>
        </p:nvSpPr>
        <p:spPr>
          <a:xfrm>
            <a:off x="5729159" y="5821087"/>
            <a:ext cx="1078610" cy="215444"/>
          </a:xfrm>
          <a:prstGeom prst="rect">
            <a:avLst/>
          </a:prstGeom>
          <a:noFill/>
        </p:spPr>
        <p:txBody>
          <a:bodyPr wrap="square" lIns="0" tIns="0" rIns="0" bIns="0" rtlCol="0" anchor="b" anchorCtr="0">
            <a:spAutoFit/>
          </a:bodyPr>
          <a:lstStyle/>
          <a:p>
            <a:r>
              <a:rPr lang="en-US" sz="1400" b="1" dirty="0" err="1">
                <a:solidFill>
                  <a:srgbClr val="00B0F0"/>
                </a:solidFill>
                <a:latin typeface="Trebuchet MS" panose="020B0603020202020204" pitchFamily="34" charset="0"/>
                <a:cs typeface="Calibri" panose="020F0502020204030204" pitchFamily="34" charset="0"/>
                <a:sym typeface="Calibri"/>
              </a:rPr>
              <a:t>Jeremie</a:t>
            </a:r>
            <a:endParaRPr lang="en-US" sz="1400" b="1" dirty="0">
              <a:solidFill>
                <a:srgbClr val="00B0F0"/>
              </a:solidFill>
              <a:latin typeface="Trebuchet MS" panose="020B0603020202020204" pitchFamily="34" charset="0"/>
            </a:endParaRPr>
          </a:p>
        </p:txBody>
      </p:sp>
      <p:sp>
        <p:nvSpPr>
          <p:cNvPr id="45" name="TextBox 44">
            <a:extLst>
              <a:ext uri="{FF2B5EF4-FFF2-40B4-BE49-F238E27FC236}">
                <a16:creationId xmlns:a16="http://schemas.microsoft.com/office/drawing/2014/main" id="{C0CD1F79-E52A-A04B-6107-68FF3AB7286D}"/>
              </a:ext>
            </a:extLst>
          </p:cNvPr>
          <p:cNvSpPr txBox="1"/>
          <p:nvPr/>
        </p:nvSpPr>
        <p:spPr>
          <a:xfrm>
            <a:off x="5778726" y="6005615"/>
            <a:ext cx="489738" cy="229074"/>
          </a:xfrm>
          <a:prstGeom prst="rect">
            <a:avLst/>
          </a:prstGeom>
          <a:noFill/>
        </p:spPr>
        <p:txBody>
          <a:bodyPr wrap="square" lIns="0" tIns="0" rIns="0" bIns="0" rtlCol="0" anchor="b" anchorCtr="0">
            <a:spAutoFit/>
          </a:bodyPr>
          <a:lstStyle/>
          <a:p>
            <a:r>
              <a:rPr lang="en-US" sz="1500" b="1" dirty="0">
                <a:solidFill>
                  <a:srgbClr val="0092A4"/>
                </a:solidFill>
                <a:latin typeface="Trebuchet MS" panose="020B0603020202020204" pitchFamily="34" charset="0"/>
                <a:cs typeface="Calibri" panose="020F0502020204030204" pitchFamily="34" charset="0"/>
                <a:sym typeface="Calibri"/>
              </a:rPr>
              <a:t>2014</a:t>
            </a:r>
            <a:endParaRPr lang="en-US" sz="1500" b="1" dirty="0">
              <a:solidFill>
                <a:srgbClr val="0092A4"/>
              </a:solidFill>
              <a:latin typeface="Trebuchet MS" panose="020B0603020202020204" pitchFamily="34" charset="0"/>
            </a:endParaRPr>
          </a:p>
        </p:txBody>
      </p:sp>
      <p:sp>
        <p:nvSpPr>
          <p:cNvPr id="46" name="TextBox 45">
            <a:extLst>
              <a:ext uri="{FF2B5EF4-FFF2-40B4-BE49-F238E27FC236}">
                <a16:creationId xmlns:a16="http://schemas.microsoft.com/office/drawing/2014/main" id="{A31981B0-94EB-92E5-59F0-6E9EEFDF63A6}"/>
              </a:ext>
            </a:extLst>
          </p:cNvPr>
          <p:cNvSpPr txBox="1"/>
          <p:nvPr/>
        </p:nvSpPr>
        <p:spPr>
          <a:xfrm>
            <a:off x="6775088" y="5484638"/>
            <a:ext cx="1042856" cy="307777"/>
          </a:xfrm>
          <a:prstGeom prst="rect">
            <a:avLst/>
          </a:prstGeom>
          <a:noFill/>
        </p:spPr>
        <p:txBody>
          <a:bodyPr wrap="square" lIns="0" tIns="0" rIns="0" bIns="0" rtlCol="0" anchor="b" anchorCtr="0">
            <a:spAutoFit/>
          </a:bodyPr>
          <a:lstStyle/>
          <a:p>
            <a:r>
              <a:rPr lang="en-US" sz="2000" b="1" dirty="0">
                <a:solidFill>
                  <a:srgbClr val="0092A4"/>
                </a:solidFill>
                <a:latin typeface="Trebuchet MS" panose="020B0603020202020204" pitchFamily="34" charset="0"/>
                <a:cs typeface="Calibri" panose="020F0502020204030204" pitchFamily="34" charset="0"/>
                <a:sym typeface="Calibri"/>
              </a:rPr>
              <a:t>200</a:t>
            </a:r>
            <a:r>
              <a:rPr lang="el-GR" sz="2000" b="1" dirty="0">
                <a:solidFill>
                  <a:srgbClr val="0092A4"/>
                </a:solidFill>
                <a:latin typeface="Trebuchet MS" panose="020B0603020202020204" pitchFamily="34" charset="0"/>
                <a:cs typeface="Calibri" panose="020F0502020204030204" pitchFamily="34" charset="0"/>
                <a:sym typeface="Calibri"/>
              </a:rPr>
              <a:t>εκ.€</a:t>
            </a:r>
            <a:endParaRPr lang="en-US" sz="2000" b="1" dirty="0">
              <a:solidFill>
                <a:srgbClr val="0092A4"/>
              </a:solidFill>
              <a:latin typeface="Trebuchet MS" panose="020B060302020202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A2C5CD7F-DAE2-BBC6-6813-81B8352A0E93}"/>
              </a:ext>
            </a:extLst>
          </p:cNvPr>
          <p:cNvSpPr txBox="1"/>
          <p:nvPr/>
        </p:nvSpPr>
        <p:spPr>
          <a:xfrm>
            <a:off x="6857793" y="5743998"/>
            <a:ext cx="889059" cy="215444"/>
          </a:xfrm>
          <a:prstGeom prst="rect">
            <a:avLst/>
          </a:prstGeom>
          <a:noFill/>
        </p:spPr>
        <p:txBody>
          <a:bodyPr wrap="square" lIns="0" tIns="0" rIns="0" bIns="0" rtlCol="0" anchor="b" anchorCtr="0">
            <a:spAutoFit/>
          </a:bodyPr>
          <a:lstStyle/>
          <a:p>
            <a:r>
              <a:rPr lang="en-US" sz="1400" b="1" dirty="0" err="1">
                <a:solidFill>
                  <a:srgbClr val="00B0F0"/>
                </a:solidFill>
                <a:latin typeface="Trebuchet MS" panose="020B0603020202020204" pitchFamily="34" charset="0"/>
                <a:cs typeface="Calibri" panose="020F0502020204030204" pitchFamily="34" charset="0"/>
                <a:sym typeface="Calibri"/>
              </a:rPr>
              <a:t>EquiFund</a:t>
            </a:r>
            <a:endParaRPr lang="en-US" sz="1400" b="1" dirty="0">
              <a:solidFill>
                <a:srgbClr val="00B0F0"/>
              </a:solidFill>
              <a:latin typeface="Trebuchet MS" panose="020B0603020202020204" pitchFamily="34" charset="0"/>
            </a:endParaRPr>
          </a:p>
        </p:txBody>
      </p:sp>
      <p:sp>
        <p:nvSpPr>
          <p:cNvPr id="48" name="TextBox 47">
            <a:extLst>
              <a:ext uri="{FF2B5EF4-FFF2-40B4-BE49-F238E27FC236}">
                <a16:creationId xmlns:a16="http://schemas.microsoft.com/office/drawing/2014/main" id="{3644EBA5-0CF5-8DC0-6A6F-D473325C3775}"/>
              </a:ext>
            </a:extLst>
          </p:cNvPr>
          <p:cNvSpPr txBox="1"/>
          <p:nvPr/>
        </p:nvSpPr>
        <p:spPr>
          <a:xfrm>
            <a:off x="6974592" y="5943475"/>
            <a:ext cx="463597" cy="230832"/>
          </a:xfrm>
          <a:prstGeom prst="rect">
            <a:avLst/>
          </a:prstGeom>
          <a:noFill/>
        </p:spPr>
        <p:txBody>
          <a:bodyPr wrap="square" lIns="0" tIns="0" rIns="0" bIns="0" rtlCol="0" anchor="b" anchorCtr="0">
            <a:spAutoFit/>
          </a:bodyPr>
          <a:lstStyle/>
          <a:p>
            <a:r>
              <a:rPr lang="en-US" sz="1500" b="1" dirty="0">
                <a:solidFill>
                  <a:srgbClr val="0092A4"/>
                </a:solidFill>
                <a:latin typeface="Trebuchet MS" panose="020B0603020202020204" pitchFamily="34" charset="0"/>
                <a:cs typeface="Calibri" panose="020F0502020204030204" pitchFamily="34" charset="0"/>
                <a:sym typeface="Calibri"/>
              </a:rPr>
              <a:t>2017</a:t>
            </a:r>
            <a:endParaRPr lang="en-US" sz="1500" b="1" dirty="0">
              <a:solidFill>
                <a:srgbClr val="0092A4"/>
              </a:solidFill>
              <a:latin typeface="Trebuchet MS" panose="020B0603020202020204" pitchFamily="34" charset="0"/>
            </a:endParaRPr>
          </a:p>
        </p:txBody>
      </p:sp>
      <p:sp>
        <p:nvSpPr>
          <p:cNvPr id="49" name="Oval 48">
            <a:extLst>
              <a:ext uri="{FF2B5EF4-FFF2-40B4-BE49-F238E27FC236}">
                <a16:creationId xmlns:a16="http://schemas.microsoft.com/office/drawing/2014/main" id="{61B65B6B-8925-0593-B6E0-C741E095A9A8}"/>
              </a:ext>
            </a:extLst>
          </p:cNvPr>
          <p:cNvSpPr/>
          <p:nvPr/>
        </p:nvSpPr>
        <p:spPr>
          <a:xfrm>
            <a:off x="5264972" y="3975311"/>
            <a:ext cx="1577635" cy="1526830"/>
          </a:xfrm>
          <a:prstGeom prst="ellipse">
            <a:avLst/>
          </a:prstGeom>
          <a:noFill/>
          <a:ln w="25400" cap="flat" cmpd="sng" algn="ctr">
            <a:solidFill>
              <a:schemeClr val="accent4">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latin typeface="Aptos" panose="02110004020202020204"/>
            </a:endParaRPr>
          </a:p>
        </p:txBody>
      </p:sp>
      <p:sp>
        <p:nvSpPr>
          <p:cNvPr id="50" name="TextBox 49">
            <a:extLst>
              <a:ext uri="{FF2B5EF4-FFF2-40B4-BE49-F238E27FC236}">
                <a16:creationId xmlns:a16="http://schemas.microsoft.com/office/drawing/2014/main" id="{E9083DC4-4D01-5CC1-F3FA-797804DA6ADF}"/>
              </a:ext>
            </a:extLst>
          </p:cNvPr>
          <p:cNvSpPr txBox="1"/>
          <p:nvPr/>
        </p:nvSpPr>
        <p:spPr>
          <a:xfrm>
            <a:off x="5432078" y="3420606"/>
            <a:ext cx="1319171" cy="492443"/>
          </a:xfrm>
          <a:prstGeom prst="rect">
            <a:avLst/>
          </a:prstGeom>
          <a:noFill/>
        </p:spPr>
        <p:txBody>
          <a:bodyPr wrap="square" lIns="0" tIns="0" rIns="0" bIns="0" rtlCol="0" anchor="b" anchorCtr="0">
            <a:spAutoFit/>
          </a:bodyPr>
          <a:lstStyle/>
          <a:p>
            <a:r>
              <a:rPr lang="el-GR" sz="3200" dirty="0">
                <a:solidFill>
                  <a:srgbClr val="00B0F0"/>
                </a:solidFill>
                <a:latin typeface="Trebuchet MS" panose="020B0603020202020204" pitchFamily="34" charset="0"/>
                <a:cs typeface="Calibri" panose="020F0502020204030204" pitchFamily="34" charset="0"/>
                <a:sym typeface="Calibri"/>
              </a:rPr>
              <a:t>370</a:t>
            </a:r>
            <a:r>
              <a:rPr lang="el-GR" sz="2400" dirty="0">
                <a:solidFill>
                  <a:srgbClr val="00B0F0"/>
                </a:solidFill>
                <a:latin typeface="Trebuchet MS" panose="020B0603020202020204" pitchFamily="34" charset="0"/>
                <a:cs typeface="Calibri" panose="020F0502020204030204" pitchFamily="34" charset="0"/>
                <a:sym typeface="Calibri"/>
              </a:rPr>
              <a:t>εκ</a:t>
            </a:r>
            <a:r>
              <a:rPr lang="en-US" sz="2400" dirty="0">
                <a:solidFill>
                  <a:srgbClr val="00B0F0"/>
                </a:solidFill>
                <a:latin typeface="Trebuchet MS" panose="020B0603020202020204" pitchFamily="34" charset="0"/>
                <a:cs typeface="Calibri" panose="020F0502020204030204" pitchFamily="34" charset="0"/>
                <a:sym typeface="Calibri"/>
              </a:rPr>
              <a:t>.</a:t>
            </a:r>
            <a:r>
              <a:rPr lang="el-GR" sz="2400" dirty="0">
                <a:solidFill>
                  <a:srgbClr val="00B0F0"/>
                </a:solidFill>
                <a:latin typeface="Trebuchet MS" panose="020B0603020202020204" pitchFamily="34" charset="0"/>
                <a:cs typeface="Calibri" panose="020F0502020204030204" pitchFamily="34" charset="0"/>
                <a:sym typeface="Calibri"/>
              </a:rPr>
              <a:t>€</a:t>
            </a:r>
            <a:endParaRPr lang="en-US" sz="2400" dirty="0">
              <a:solidFill>
                <a:srgbClr val="00B0F0"/>
              </a:solidFill>
              <a:latin typeface="Trebuchet MS" panose="020B0603020202020204" pitchFamily="34" charset="0"/>
            </a:endParaRPr>
          </a:p>
        </p:txBody>
      </p:sp>
      <p:sp>
        <p:nvSpPr>
          <p:cNvPr id="51" name="TextBox 50">
            <a:extLst>
              <a:ext uri="{FF2B5EF4-FFF2-40B4-BE49-F238E27FC236}">
                <a16:creationId xmlns:a16="http://schemas.microsoft.com/office/drawing/2014/main" id="{AADC7869-D17A-E6CA-30FC-AE07E1CF4843}"/>
              </a:ext>
            </a:extLst>
          </p:cNvPr>
          <p:cNvSpPr txBox="1"/>
          <p:nvPr/>
        </p:nvSpPr>
        <p:spPr>
          <a:xfrm>
            <a:off x="7580091" y="3388345"/>
            <a:ext cx="1225504" cy="846386"/>
          </a:xfrm>
          <a:prstGeom prst="rect">
            <a:avLst/>
          </a:prstGeom>
          <a:noFill/>
        </p:spPr>
        <p:txBody>
          <a:bodyPr wrap="square" lIns="0" tIns="0" rIns="0" bIns="0" rtlCol="0" anchor="b" anchorCtr="0">
            <a:spAutoFit/>
          </a:bodyPr>
          <a:lstStyle/>
          <a:p>
            <a:r>
              <a:rPr lang="en-US" sz="5400" spc="-300" dirty="0">
                <a:solidFill>
                  <a:schemeClr val="bg1"/>
                </a:solidFill>
                <a:latin typeface="Trebuchet MS" panose="020B0603020202020204" pitchFamily="34" charset="0"/>
              </a:rPr>
              <a:t>20</a:t>
            </a:r>
            <a:r>
              <a:rPr lang="en-US" sz="2000" spc="-300" dirty="0">
                <a:solidFill>
                  <a:schemeClr val="bg1"/>
                </a:solidFill>
                <a:latin typeface="Trebuchet MS" panose="020B0603020202020204" pitchFamily="34" charset="0"/>
              </a:rPr>
              <a:t> </a:t>
            </a:r>
            <a:r>
              <a:rPr lang="el-GR" sz="2000" spc="-300" dirty="0">
                <a:solidFill>
                  <a:schemeClr val="bg1"/>
                </a:solidFill>
                <a:latin typeface="Trebuchet MS" panose="020B0603020202020204" pitchFamily="34" charset="0"/>
              </a:rPr>
              <a:t>έτη</a:t>
            </a:r>
            <a:endParaRPr lang="en-US" sz="2000" dirty="0">
              <a:solidFill>
                <a:schemeClr val="bg1"/>
              </a:solidFill>
              <a:latin typeface="Trebuchet MS" panose="020B0603020202020204" pitchFamily="34" charset="0"/>
            </a:endParaRPr>
          </a:p>
        </p:txBody>
      </p:sp>
      <p:sp>
        <p:nvSpPr>
          <p:cNvPr id="52" name="TextBox 51">
            <a:extLst>
              <a:ext uri="{FF2B5EF4-FFF2-40B4-BE49-F238E27FC236}">
                <a16:creationId xmlns:a16="http://schemas.microsoft.com/office/drawing/2014/main" id="{BA63E371-C3CD-05AC-A7E8-39B8F55A0735}"/>
              </a:ext>
            </a:extLst>
          </p:cNvPr>
          <p:cNvSpPr txBox="1"/>
          <p:nvPr/>
        </p:nvSpPr>
        <p:spPr>
          <a:xfrm>
            <a:off x="7592516" y="4214678"/>
            <a:ext cx="1024238" cy="213803"/>
          </a:xfrm>
          <a:prstGeom prst="rect">
            <a:avLst/>
          </a:prstGeom>
          <a:noFill/>
        </p:spPr>
        <p:txBody>
          <a:bodyPr wrap="square" lIns="0" tIns="0" rIns="0" bIns="0">
            <a:spAutoFit/>
          </a:bodyPr>
          <a:lstStyle/>
          <a:p>
            <a:r>
              <a:rPr lang="el-GR" sz="1400" b="1" kern="3500" dirty="0">
                <a:solidFill>
                  <a:schemeClr val="bg1"/>
                </a:solidFill>
                <a:latin typeface="Trebuchet MS" panose="020B0603020202020204" pitchFamily="34" charset="0"/>
              </a:rPr>
              <a:t>20</a:t>
            </a:r>
            <a:r>
              <a:rPr lang="en-US" sz="1400" b="1" kern="3500" dirty="0">
                <a:solidFill>
                  <a:schemeClr val="bg1"/>
                </a:solidFill>
                <a:latin typeface="Trebuchet MS" panose="020B0603020202020204" pitchFamily="34" charset="0"/>
              </a:rPr>
              <a:t>0</a:t>
            </a:r>
            <a:r>
              <a:rPr lang="el-GR" sz="1400" b="1" kern="5000" dirty="0">
                <a:solidFill>
                  <a:schemeClr val="bg1"/>
                </a:solidFill>
                <a:latin typeface="Trebuchet MS" panose="020B0603020202020204" pitchFamily="34" charset="0"/>
              </a:rPr>
              <a:t>0-</a:t>
            </a:r>
            <a:r>
              <a:rPr lang="el-GR" sz="1400" b="1" kern="3500" dirty="0">
                <a:solidFill>
                  <a:schemeClr val="bg1"/>
                </a:solidFill>
                <a:latin typeface="Trebuchet MS" panose="020B0603020202020204" pitchFamily="34" charset="0"/>
              </a:rPr>
              <a:t>20</a:t>
            </a:r>
            <a:r>
              <a:rPr lang="en-US" sz="1400" b="1" kern="3500" dirty="0">
                <a:solidFill>
                  <a:schemeClr val="bg1"/>
                </a:solidFill>
                <a:latin typeface="Trebuchet MS" panose="020B0603020202020204" pitchFamily="34" charset="0"/>
              </a:rPr>
              <a:t>19</a:t>
            </a:r>
          </a:p>
        </p:txBody>
      </p:sp>
      <p:sp>
        <p:nvSpPr>
          <p:cNvPr id="53" name="TextBox 52">
            <a:extLst>
              <a:ext uri="{FF2B5EF4-FFF2-40B4-BE49-F238E27FC236}">
                <a16:creationId xmlns:a16="http://schemas.microsoft.com/office/drawing/2014/main" id="{C3A1013E-A164-AF2E-2A1C-B70A18A50547}"/>
              </a:ext>
            </a:extLst>
          </p:cNvPr>
          <p:cNvSpPr txBox="1"/>
          <p:nvPr/>
        </p:nvSpPr>
        <p:spPr>
          <a:xfrm>
            <a:off x="5679135" y="5583911"/>
            <a:ext cx="979754" cy="307777"/>
          </a:xfrm>
          <a:prstGeom prst="rect">
            <a:avLst/>
          </a:prstGeom>
          <a:noFill/>
        </p:spPr>
        <p:txBody>
          <a:bodyPr wrap="square" lIns="0" tIns="0" rIns="0" bIns="0" rtlCol="0" anchor="b" anchorCtr="0">
            <a:spAutoFit/>
          </a:bodyPr>
          <a:lstStyle/>
          <a:p>
            <a:r>
              <a:rPr lang="en-US" sz="2000" b="1" dirty="0">
                <a:solidFill>
                  <a:srgbClr val="0092A4"/>
                </a:solidFill>
                <a:latin typeface="Trebuchet MS" panose="020B0603020202020204" pitchFamily="34" charset="0"/>
                <a:cs typeface="Calibri" panose="020F0502020204030204" pitchFamily="34" charset="0"/>
                <a:sym typeface="Calibri"/>
              </a:rPr>
              <a:t>70</a:t>
            </a:r>
            <a:r>
              <a:rPr lang="el-GR" sz="2000" b="1" dirty="0">
                <a:solidFill>
                  <a:srgbClr val="0092A4"/>
                </a:solidFill>
                <a:latin typeface="Trebuchet MS" panose="020B0603020202020204" pitchFamily="34" charset="0"/>
                <a:cs typeface="Calibri" panose="020F0502020204030204" pitchFamily="34" charset="0"/>
                <a:sym typeface="Calibri"/>
              </a:rPr>
              <a:t>εκ.€</a:t>
            </a:r>
            <a:endParaRPr lang="en-US" sz="2000" b="1" dirty="0">
              <a:solidFill>
                <a:srgbClr val="0092A4"/>
              </a:solidFill>
              <a:latin typeface="Trebuchet MS" panose="020B0603020202020204" pitchFamily="34" charset="0"/>
              <a:cs typeface="Calibri" panose="020F0502020204030204" pitchFamily="34" charset="0"/>
            </a:endParaRPr>
          </a:p>
        </p:txBody>
      </p:sp>
      <p:sp>
        <p:nvSpPr>
          <p:cNvPr id="57" name="Oval 56">
            <a:extLst>
              <a:ext uri="{FF2B5EF4-FFF2-40B4-BE49-F238E27FC236}">
                <a16:creationId xmlns:a16="http://schemas.microsoft.com/office/drawing/2014/main" id="{7A0AFA27-8EC6-D9E1-E785-5D7C813C8485}"/>
              </a:ext>
            </a:extLst>
          </p:cNvPr>
          <p:cNvSpPr/>
          <p:nvPr/>
        </p:nvSpPr>
        <p:spPr>
          <a:xfrm>
            <a:off x="9365131" y="4044575"/>
            <a:ext cx="2164022" cy="2176344"/>
          </a:xfrm>
          <a:prstGeom prst="ellipse">
            <a:avLst/>
          </a:prstGeom>
          <a:solidFill>
            <a:srgbClr val="FEE04C"/>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8" name="TextBox 57">
            <a:extLst>
              <a:ext uri="{FF2B5EF4-FFF2-40B4-BE49-F238E27FC236}">
                <a16:creationId xmlns:a16="http://schemas.microsoft.com/office/drawing/2014/main" id="{F75C4212-8A6C-544B-E7C5-28917914B568}"/>
              </a:ext>
            </a:extLst>
          </p:cNvPr>
          <p:cNvSpPr txBox="1"/>
          <p:nvPr/>
        </p:nvSpPr>
        <p:spPr>
          <a:xfrm>
            <a:off x="9944043" y="5420591"/>
            <a:ext cx="1240875" cy="430887"/>
          </a:xfrm>
          <a:prstGeom prst="rect">
            <a:avLst/>
          </a:prstGeom>
          <a:noFill/>
        </p:spPr>
        <p:txBody>
          <a:bodyPr wrap="square" lIns="0" tIns="0" rIns="0" bIns="0">
            <a:spAutoFit/>
          </a:bodyPr>
          <a:lstStyle/>
          <a:p>
            <a:r>
              <a:rPr lang="en-US" sz="1400" b="1" kern="3500" dirty="0">
                <a:latin typeface="Trebuchet MS" panose="020B0603020202020204" pitchFamily="34" charset="0"/>
              </a:rPr>
              <a:t>                </a:t>
            </a:r>
            <a:r>
              <a:rPr lang="el-GR" sz="1400" b="1" kern="3500" dirty="0">
                <a:solidFill>
                  <a:srgbClr val="00204F"/>
                </a:solidFill>
                <a:latin typeface="Trebuchet MS" panose="020B0603020202020204" pitchFamily="34" charset="0"/>
              </a:rPr>
              <a:t>202</a:t>
            </a:r>
            <a:r>
              <a:rPr lang="el-GR" sz="1400" b="1" kern="5000" dirty="0">
                <a:solidFill>
                  <a:srgbClr val="00204F"/>
                </a:solidFill>
                <a:latin typeface="Trebuchet MS" panose="020B0603020202020204" pitchFamily="34" charset="0"/>
              </a:rPr>
              <a:t>0-</a:t>
            </a:r>
            <a:r>
              <a:rPr lang="en-US" sz="1400" b="1" kern="5000" dirty="0">
                <a:solidFill>
                  <a:srgbClr val="00204F"/>
                </a:solidFill>
                <a:latin typeface="Trebuchet MS" panose="020B0603020202020204" pitchFamily="34" charset="0"/>
              </a:rPr>
              <a:t>Q</a:t>
            </a:r>
            <a:r>
              <a:rPr lang="el-GR" sz="1400" b="1" kern="5000" dirty="0">
                <a:solidFill>
                  <a:srgbClr val="00204F"/>
                </a:solidFill>
                <a:latin typeface="Trebuchet MS" panose="020B0603020202020204" pitchFamily="34" charset="0"/>
              </a:rPr>
              <a:t>2</a:t>
            </a:r>
            <a:r>
              <a:rPr lang="en-US" sz="1400" b="1" kern="5000" dirty="0">
                <a:solidFill>
                  <a:srgbClr val="00204F"/>
                </a:solidFill>
                <a:latin typeface="Trebuchet MS" panose="020B0603020202020204" pitchFamily="34" charset="0"/>
              </a:rPr>
              <a:t> </a:t>
            </a:r>
            <a:r>
              <a:rPr lang="el-GR" sz="1400" b="1" kern="3500" dirty="0">
                <a:solidFill>
                  <a:srgbClr val="00204F"/>
                </a:solidFill>
                <a:latin typeface="Trebuchet MS" panose="020B0603020202020204" pitchFamily="34" charset="0"/>
              </a:rPr>
              <a:t>202</a:t>
            </a:r>
            <a:r>
              <a:rPr lang="en-US" sz="1400" b="1" kern="3500" dirty="0">
                <a:solidFill>
                  <a:srgbClr val="00204F"/>
                </a:solidFill>
                <a:latin typeface="Trebuchet MS" panose="020B0603020202020204" pitchFamily="34" charset="0"/>
              </a:rPr>
              <a:t>4</a:t>
            </a:r>
          </a:p>
        </p:txBody>
      </p:sp>
      <p:sp>
        <p:nvSpPr>
          <p:cNvPr id="59" name="TextBox 58">
            <a:extLst>
              <a:ext uri="{FF2B5EF4-FFF2-40B4-BE49-F238E27FC236}">
                <a16:creationId xmlns:a16="http://schemas.microsoft.com/office/drawing/2014/main" id="{08EB1C78-C064-9533-7B53-27C97F785D0D}"/>
              </a:ext>
            </a:extLst>
          </p:cNvPr>
          <p:cNvSpPr txBox="1"/>
          <p:nvPr/>
        </p:nvSpPr>
        <p:spPr>
          <a:xfrm>
            <a:off x="10054995" y="3230022"/>
            <a:ext cx="1840274" cy="553998"/>
          </a:xfrm>
          <a:prstGeom prst="rect">
            <a:avLst/>
          </a:prstGeom>
          <a:noFill/>
        </p:spPr>
        <p:txBody>
          <a:bodyPr wrap="square" lIns="0" tIns="0" rIns="0" bIns="0" rtlCol="0" anchor="b" anchorCtr="0">
            <a:spAutoFit/>
          </a:bodyPr>
          <a:lstStyle/>
          <a:p>
            <a:r>
              <a:rPr lang="en-US" sz="3600" dirty="0">
                <a:solidFill>
                  <a:srgbClr val="00204F"/>
                </a:solidFill>
                <a:latin typeface="Trebuchet MS" panose="020B0603020202020204" pitchFamily="34" charset="0"/>
                <a:cs typeface="Calibri" panose="020F0502020204030204" pitchFamily="34" charset="0"/>
                <a:sym typeface="Calibri"/>
              </a:rPr>
              <a:t>7</a:t>
            </a:r>
            <a:r>
              <a:rPr lang="el-GR" sz="3600" dirty="0">
                <a:solidFill>
                  <a:srgbClr val="00204F"/>
                </a:solidFill>
                <a:latin typeface="Trebuchet MS" panose="020B0603020202020204" pitchFamily="34" charset="0"/>
                <a:cs typeface="Calibri" panose="020F0502020204030204" pitchFamily="34" charset="0"/>
                <a:sym typeface="Calibri"/>
              </a:rPr>
              <a:t>2</a:t>
            </a:r>
            <a:r>
              <a:rPr lang="en-US" sz="3600" dirty="0">
                <a:solidFill>
                  <a:srgbClr val="00204F"/>
                </a:solidFill>
                <a:latin typeface="Trebuchet MS" panose="020B0603020202020204" pitchFamily="34" charset="0"/>
                <a:cs typeface="Calibri" panose="020F0502020204030204" pitchFamily="34" charset="0"/>
                <a:sym typeface="Calibri"/>
              </a:rPr>
              <a:t>0</a:t>
            </a:r>
            <a:r>
              <a:rPr lang="el-GR" sz="2400" dirty="0">
                <a:solidFill>
                  <a:srgbClr val="00204F"/>
                </a:solidFill>
                <a:latin typeface="Trebuchet MS" panose="020B0603020202020204" pitchFamily="34" charset="0"/>
                <a:cs typeface="Calibri" panose="020F0502020204030204" pitchFamily="34" charset="0"/>
                <a:sym typeface="Calibri"/>
              </a:rPr>
              <a:t>εκ</a:t>
            </a:r>
            <a:r>
              <a:rPr lang="en-US" sz="2400" dirty="0">
                <a:solidFill>
                  <a:srgbClr val="00204F"/>
                </a:solidFill>
                <a:latin typeface="Trebuchet MS" panose="020B0603020202020204" pitchFamily="34" charset="0"/>
                <a:cs typeface="Calibri" panose="020F0502020204030204" pitchFamily="34" charset="0"/>
                <a:sym typeface="Calibri"/>
              </a:rPr>
              <a:t>.</a:t>
            </a:r>
            <a:r>
              <a:rPr lang="el-GR" sz="2400" dirty="0">
                <a:solidFill>
                  <a:srgbClr val="00204F"/>
                </a:solidFill>
                <a:latin typeface="Trebuchet MS" panose="020B0603020202020204" pitchFamily="34" charset="0"/>
                <a:cs typeface="Calibri" panose="020F0502020204030204" pitchFamily="34" charset="0"/>
                <a:sym typeface="Calibri"/>
              </a:rPr>
              <a:t>€</a:t>
            </a:r>
            <a:endParaRPr lang="en-US" sz="2400" dirty="0">
              <a:solidFill>
                <a:srgbClr val="00204F"/>
              </a:solidFill>
              <a:latin typeface="Trebuchet MS" panose="020B0603020202020204" pitchFamily="34" charset="0"/>
            </a:endParaRPr>
          </a:p>
        </p:txBody>
      </p:sp>
      <p:sp>
        <p:nvSpPr>
          <p:cNvPr id="61" name="TextBox 60">
            <a:extLst>
              <a:ext uri="{FF2B5EF4-FFF2-40B4-BE49-F238E27FC236}">
                <a16:creationId xmlns:a16="http://schemas.microsoft.com/office/drawing/2014/main" id="{1389050C-1FBA-B944-93BC-C2E13E9B44D9}"/>
              </a:ext>
            </a:extLst>
          </p:cNvPr>
          <p:cNvSpPr txBox="1"/>
          <p:nvPr/>
        </p:nvSpPr>
        <p:spPr>
          <a:xfrm>
            <a:off x="10015782" y="4614971"/>
            <a:ext cx="1097398" cy="1015663"/>
          </a:xfrm>
          <a:prstGeom prst="rect">
            <a:avLst/>
          </a:prstGeom>
          <a:noFill/>
        </p:spPr>
        <p:txBody>
          <a:bodyPr wrap="square">
            <a:spAutoFit/>
          </a:bodyPr>
          <a:lstStyle/>
          <a:p>
            <a:r>
              <a:rPr lang="en-US" sz="6000" spc="-300" dirty="0">
                <a:solidFill>
                  <a:srgbClr val="00204F"/>
                </a:solidFill>
                <a:latin typeface="Trebuchet MS" panose="020B0603020202020204" pitchFamily="34" charset="0"/>
              </a:rPr>
              <a:t>4</a:t>
            </a:r>
            <a:r>
              <a:rPr lang="en-US" sz="2000" spc="-300" dirty="0">
                <a:solidFill>
                  <a:srgbClr val="00204F"/>
                </a:solidFill>
                <a:latin typeface="Trebuchet MS" panose="020B0603020202020204" pitchFamily="34" charset="0"/>
              </a:rPr>
              <a:t> </a:t>
            </a:r>
            <a:r>
              <a:rPr lang="el-GR" sz="2000" spc="-300" dirty="0">
                <a:solidFill>
                  <a:srgbClr val="00204F"/>
                </a:solidFill>
                <a:latin typeface="Trebuchet MS" panose="020B0603020202020204" pitchFamily="34" charset="0"/>
              </a:rPr>
              <a:t>έτη</a:t>
            </a:r>
            <a:endParaRPr lang="el-GR" sz="2000" dirty="0">
              <a:solidFill>
                <a:srgbClr val="00204F"/>
              </a:solidFill>
            </a:endParaRPr>
          </a:p>
        </p:txBody>
      </p:sp>
      <p:sp>
        <p:nvSpPr>
          <p:cNvPr id="62" name="TextBox 61">
            <a:extLst>
              <a:ext uri="{FF2B5EF4-FFF2-40B4-BE49-F238E27FC236}">
                <a16:creationId xmlns:a16="http://schemas.microsoft.com/office/drawing/2014/main" id="{A18E8D65-E07A-7EDF-19E8-CFBE8EE38F2F}"/>
              </a:ext>
            </a:extLst>
          </p:cNvPr>
          <p:cNvSpPr txBox="1"/>
          <p:nvPr/>
        </p:nvSpPr>
        <p:spPr>
          <a:xfrm>
            <a:off x="10066742" y="4341097"/>
            <a:ext cx="911568" cy="430887"/>
          </a:xfrm>
          <a:prstGeom prst="rect">
            <a:avLst/>
          </a:prstGeom>
          <a:noFill/>
        </p:spPr>
        <p:txBody>
          <a:bodyPr wrap="square" lIns="0" tIns="0" rIns="0" bIns="0" rtlCol="0" anchor="b" anchorCtr="0">
            <a:spAutoFit/>
          </a:bodyPr>
          <a:lstStyle/>
          <a:p>
            <a:r>
              <a:rPr lang="el-GR" sz="2800" b="1" dirty="0">
                <a:solidFill>
                  <a:srgbClr val="00204F"/>
                </a:solidFill>
                <a:latin typeface="Trebuchet MS" panose="020B0603020202020204" pitchFamily="34" charset="0"/>
                <a:cs typeface="Calibri" panose="020F0502020204030204" pitchFamily="34" charset="0"/>
                <a:sym typeface="Calibri"/>
              </a:rPr>
              <a:t>ΕΑΤΕ</a:t>
            </a:r>
            <a:endParaRPr lang="en-US" sz="2800" b="1" dirty="0">
              <a:solidFill>
                <a:srgbClr val="00204F"/>
              </a:solidFill>
              <a:latin typeface="Trebuchet MS" panose="020B0603020202020204" pitchFamily="34" charset="0"/>
            </a:endParaRPr>
          </a:p>
        </p:txBody>
      </p:sp>
      <p:sp>
        <p:nvSpPr>
          <p:cNvPr id="80" name="TextBox 79">
            <a:extLst>
              <a:ext uri="{FF2B5EF4-FFF2-40B4-BE49-F238E27FC236}">
                <a16:creationId xmlns:a16="http://schemas.microsoft.com/office/drawing/2014/main" id="{51EDA5E9-09BA-CACC-8BF8-47482200FD67}"/>
              </a:ext>
            </a:extLst>
          </p:cNvPr>
          <p:cNvSpPr txBox="1"/>
          <p:nvPr/>
        </p:nvSpPr>
        <p:spPr>
          <a:xfrm>
            <a:off x="5822137" y="2862715"/>
            <a:ext cx="5349763" cy="338554"/>
          </a:xfrm>
          <a:prstGeom prst="rect">
            <a:avLst/>
          </a:prstGeom>
          <a:noFill/>
        </p:spPr>
        <p:txBody>
          <a:bodyPr wrap="square">
            <a:spAutoFit/>
          </a:bodyPr>
          <a:lstStyle/>
          <a:p>
            <a:r>
              <a:rPr lang="el-GR" sz="1600" b="1" dirty="0">
                <a:solidFill>
                  <a:srgbClr val="00204F"/>
                </a:solidFill>
                <a:latin typeface="Trebuchet MS" panose="020B0603020202020204" pitchFamily="34" charset="0"/>
              </a:rPr>
              <a:t>Σύγκριση περιόδων:2000-2019</a:t>
            </a:r>
            <a:r>
              <a:rPr lang="en-US" sz="1600" b="1" dirty="0">
                <a:solidFill>
                  <a:srgbClr val="00204F"/>
                </a:solidFill>
                <a:latin typeface="Trebuchet MS" panose="020B0603020202020204" pitchFamily="34" charset="0"/>
              </a:rPr>
              <a:t> </a:t>
            </a:r>
            <a:r>
              <a:rPr lang="el-GR" sz="1600" b="1" dirty="0" err="1">
                <a:solidFill>
                  <a:srgbClr val="00204F"/>
                </a:solidFill>
                <a:latin typeface="Trebuchet MS" panose="020B0603020202020204" pitchFamily="34" charset="0"/>
              </a:rPr>
              <a:t>vs</a:t>
            </a:r>
            <a:r>
              <a:rPr lang="el-GR" sz="1600" b="1" dirty="0">
                <a:solidFill>
                  <a:srgbClr val="00204F"/>
                </a:solidFill>
                <a:latin typeface="Trebuchet MS" panose="020B0603020202020204" pitchFamily="34" charset="0"/>
              </a:rPr>
              <a:t>.</a:t>
            </a:r>
            <a:r>
              <a:rPr lang="en-US" sz="1600" b="1" dirty="0">
                <a:solidFill>
                  <a:srgbClr val="00204F"/>
                </a:solidFill>
                <a:latin typeface="Trebuchet MS" panose="020B0603020202020204" pitchFamily="34" charset="0"/>
              </a:rPr>
              <a:t> </a:t>
            </a:r>
            <a:r>
              <a:rPr lang="el-GR" sz="1600" b="1" dirty="0">
                <a:solidFill>
                  <a:srgbClr val="00204F"/>
                </a:solidFill>
                <a:latin typeface="Trebuchet MS" panose="020B0603020202020204" pitchFamily="34" charset="0"/>
              </a:rPr>
              <a:t>2020-2024</a:t>
            </a:r>
          </a:p>
        </p:txBody>
      </p:sp>
      <p:cxnSp>
        <p:nvCxnSpPr>
          <p:cNvPr id="56" name="Ευθεία γραμμή σύνδεσης 55">
            <a:extLst>
              <a:ext uri="{FF2B5EF4-FFF2-40B4-BE49-F238E27FC236}">
                <a16:creationId xmlns:a16="http://schemas.microsoft.com/office/drawing/2014/main" id="{F8F3FB3D-0D8D-420C-51FD-574357C53F43}"/>
              </a:ext>
            </a:extLst>
          </p:cNvPr>
          <p:cNvCxnSpPr/>
          <p:nvPr/>
        </p:nvCxnSpPr>
        <p:spPr>
          <a:xfrm>
            <a:off x="5428238" y="2833961"/>
            <a:ext cx="5714674"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0F84AAB5-BA23-4E6B-B9E7-FB7F2D460016}"/>
              </a:ext>
            </a:extLst>
          </p:cNvPr>
          <p:cNvCxnSpPr>
            <a:cxnSpLocks/>
          </p:cNvCxnSpPr>
          <p:nvPr/>
        </p:nvCxnSpPr>
        <p:spPr>
          <a:xfrm>
            <a:off x="6092537" y="5510767"/>
            <a:ext cx="6854" cy="139137"/>
          </a:xfrm>
          <a:prstGeom prst="line">
            <a:avLst/>
          </a:prstGeom>
          <a:noFill/>
          <a:ln w="19050" cap="flat" cmpd="sng" algn="ctr">
            <a:solidFill>
              <a:schemeClr val="accent4">
                <a:lumMod val="60000"/>
                <a:lumOff val="40000"/>
              </a:schemeClr>
            </a:solidFill>
            <a:prstDash val="solid"/>
            <a:miter lim="800000"/>
          </a:ln>
          <a:effectLst/>
        </p:spPr>
      </p:cxnSp>
      <p:sp>
        <p:nvSpPr>
          <p:cNvPr id="72" name="Κάτω βέλος 71"/>
          <p:cNvSpPr/>
          <p:nvPr/>
        </p:nvSpPr>
        <p:spPr>
          <a:xfrm rot="10800000">
            <a:off x="10291313" y="3720218"/>
            <a:ext cx="284672" cy="308567"/>
          </a:xfrm>
          <a:prstGeom prst="downArrow">
            <a:avLst/>
          </a:prstGeom>
          <a:solidFill>
            <a:srgbClr val="0024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2060"/>
              </a:solidFill>
            </a:endParaRPr>
          </a:p>
        </p:txBody>
      </p:sp>
      <p:sp>
        <p:nvSpPr>
          <p:cNvPr id="75" name="Κάτω βέλος 74"/>
          <p:cNvSpPr/>
          <p:nvPr/>
        </p:nvSpPr>
        <p:spPr>
          <a:xfrm rot="5400000">
            <a:off x="6808659" y="3489122"/>
            <a:ext cx="373240" cy="42448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B0F0"/>
              </a:solidFill>
            </a:endParaRPr>
          </a:p>
        </p:txBody>
      </p:sp>
    </p:spTree>
    <p:extLst>
      <p:ext uri="{BB962C8B-B14F-4D97-AF65-F5344CB8AC3E}">
        <p14:creationId xmlns:p14="http://schemas.microsoft.com/office/powerpoint/2010/main" val="2253709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5D503-D1B6-4A67-8FF5-CE1B15326FC5}"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tint val="75000"/>
                </a:prstClr>
              </a:solidFill>
              <a:effectLst/>
              <a:uLnTx/>
              <a:uFillTx/>
              <a:latin typeface="Trebuchet MS" panose="020B0603020202020204" pitchFamily="34" charset="0"/>
              <a:ea typeface="+mn-ea"/>
              <a:cs typeface="+mn-cs"/>
            </a:endParaRPr>
          </a:p>
        </p:txBody>
      </p:sp>
      <p:sp>
        <p:nvSpPr>
          <p:cNvPr id="16" name="Title 1"/>
          <p:cNvSpPr>
            <a:spLocks noGrp="1"/>
          </p:cNvSpPr>
          <p:nvPr>
            <p:ph type="title"/>
          </p:nvPr>
        </p:nvSpPr>
        <p:spPr>
          <a:xfrm>
            <a:off x="25069" y="43129"/>
            <a:ext cx="8471950" cy="992039"/>
          </a:xfrm>
        </p:spPr>
        <p:txBody>
          <a:bodyPr>
            <a:normAutofit/>
          </a:bodyPr>
          <a:lstStyle/>
          <a:p>
            <a:r>
              <a:rPr lang="el-GR" sz="2800" dirty="0"/>
              <a:t>Χαρτοφυλάκιο </a:t>
            </a:r>
            <a:r>
              <a:rPr lang="en-US" sz="2800" dirty="0"/>
              <a:t>fund </a:t>
            </a:r>
            <a:r>
              <a:rPr lang="el-GR" sz="2800" dirty="0"/>
              <a:t>ΕΑΤΕ</a:t>
            </a:r>
            <a:br>
              <a:rPr lang="el-GR" sz="2800" dirty="0"/>
            </a:br>
            <a:r>
              <a:rPr lang="el-GR" sz="1800" b="0" dirty="0"/>
              <a:t>(Α’ 6μηνο 2024</a:t>
            </a:r>
            <a:r>
              <a:rPr lang="en-US" sz="1800" b="0" dirty="0"/>
              <a:t> – 28 funds</a:t>
            </a:r>
            <a:r>
              <a:rPr lang="el-GR" sz="1800" b="0" dirty="0"/>
              <a:t>)</a:t>
            </a:r>
            <a:endParaRPr lang="el-GR" sz="2800" dirty="0"/>
          </a:p>
        </p:txBody>
      </p:sp>
      <p:sp>
        <p:nvSpPr>
          <p:cNvPr id="19" name="Ορθογώνιο 18"/>
          <p:cNvSpPr/>
          <p:nvPr/>
        </p:nvSpPr>
        <p:spPr>
          <a:xfrm>
            <a:off x="3533211" y="6295496"/>
            <a:ext cx="7972425" cy="511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Εικόνα 16">
            <a:extLst>
              <a:ext uri="{FF2B5EF4-FFF2-40B4-BE49-F238E27FC236}">
                <a16:creationId xmlns:a16="http://schemas.microsoft.com/office/drawing/2014/main" id="{46CB1039-AED0-E112-4201-CF7889476126}"/>
              </a:ext>
            </a:extLst>
          </p:cNvPr>
          <p:cNvPicPr>
            <a:picLocks noChangeAspect="1"/>
          </p:cNvPicPr>
          <p:nvPr/>
        </p:nvPicPr>
        <p:blipFill>
          <a:blip r:embed="rId2"/>
          <a:stretch>
            <a:fillRect/>
          </a:stretch>
        </p:blipFill>
        <p:spPr>
          <a:xfrm>
            <a:off x="4654366" y="6342886"/>
            <a:ext cx="1176536" cy="406597"/>
          </a:xfrm>
          <a:prstGeom prst="rect">
            <a:avLst/>
          </a:prstGeom>
        </p:spPr>
      </p:pic>
      <p:pic>
        <p:nvPicPr>
          <p:cNvPr id="18" name="Εικόνα 17">
            <a:extLst>
              <a:ext uri="{FF2B5EF4-FFF2-40B4-BE49-F238E27FC236}">
                <a16:creationId xmlns:a16="http://schemas.microsoft.com/office/drawing/2014/main" id="{063F212D-831E-6D71-D7E4-F80E265F44E8}"/>
              </a:ext>
            </a:extLst>
          </p:cNvPr>
          <p:cNvPicPr>
            <a:picLocks noChangeAspect="1"/>
          </p:cNvPicPr>
          <p:nvPr/>
        </p:nvPicPr>
        <p:blipFill>
          <a:blip r:embed="rId3"/>
          <a:stretch>
            <a:fillRect/>
          </a:stretch>
        </p:blipFill>
        <p:spPr>
          <a:xfrm>
            <a:off x="5944330" y="6342886"/>
            <a:ext cx="1723619" cy="406597"/>
          </a:xfrm>
          <a:prstGeom prst="rect">
            <a:avLst/>
          </a:prstGeom>
        </p:spPr>
      </p:pic>
      <p:pic>
        <p:nvPicPr>
          <p:cNvPr id="5" name="Picture 4" descr="A blue and green circle with white text&#10;&#10;Description automatically generated with low confidence">
            <a:extLst>
              <a:ext uri="{FF2B5EF4-FFF2-40B4-BE49-F238E27FC236}">
                <a16:creationId xmlns:a16="http://schemas.microsoft.com/office/drawing/2014/main" id="{3CC23EEC-B69E-F2CD-848B-6B76D6965CB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46389" y="2717028"/>
            <a:ext cx="492583" cy="400111"/>
          </a:xfrm>
          <a:prstGeom prst="rect">
            <a:avLst/>
          </a:prstGeom>
        </p:spPr>
      </p:pic>
      <p:pic>
        <p:nvPicPr>
          <p:cNvPr id="8" name="Picture 7" descr="A blue and black logo&#10;&#10;Description automatically generated with low confidence">
            <a:extLst>
              <a:ext uri="{FF2B5EF4-FFF2-40B4-BE49-F238E27FC236}">
                <a16:creationId xmlns:a16="http://schemas.microsoft.com/office/drawing/2014/main" id="{DC89F684-F962-EE6C-5957-4D3553D09E8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827" t="27073" r="10827" b="27073"/>
          <a:stretch/>
        </p:blipFill>
        <p:spPr>
          <a:xfrm>
            <a:off x="5197203" y="3922917"/>
            <a:ext cx="993396" cy="377491"/>
          </a:xfrm>
          <a:prstGeom prst="rect">
            <a:avLst/>
          </a:prstGeom>
        </p:spPr>
      </p:pic>
      <p:pic>
        <p:nvPicPr>
          <p:cNvPr id="9" name="Picture 8" descr="A close up of a logo&#10;&#10;Description automatically generated with medium confidence">
            <a:extLst>
              <a:ext uri="{FF2B5EF4-FFF2-40B4-BE49-F238E27FC236}">
                <a16:creationId xmlns:a16="http://schemas.microsoft.com/office/drawing/2014/main" id="{BCFD4733-E817-3CB8-127B-B8CCBDD674E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061" b="19061"/>
          <a:stretch/>
        </p:blipFill>
        <p:spPr>
          <a:xfrm>
            <a:off x="4892633" y="1723803"/>
            <a:ext cx="1212977" cy="322483"/>
          </a:xfrm>
          <a:prstGeom prst="rect">
            <a:avLst/>
          </a:prstGeom>
        </p:spPr>
      </p:pic>
      <p:pic>
        <p:nvPicPr>
          <p:cNvPr id="11" name="Picture 10" descr="A blue and white logo&#10;&#10;Description automatically generated with low confidence">
            <a:extLst>
              <a:ext uri="{FF2B5EF4-FFF2-40B4-BE49-F238E27FC236}">
                <a16:creationId xmlns:a16="http://schemas.microsoft.com/office/drawing/2014/main" id="{C0668447-8AB3-281C-D829-083284FC95E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71735" y="3305492"/>
            <a:ext cx="1052923" cy="400111"/>
          </a:xfrm>
          <a:prstGeom prst="rect">
            <a:avLst/>
          </a:prstGeom>
        </p:spPr>
      </p:pic>
      <p:pic>
        <p:nvPicPr>
          <p:cNvPr id="12" name="Picture 11" descr="A picture containing font, symbol, graphics, logo&#10;&#10;Description automatically generated">
            <a:extLst>
              <a:ext uri="{FF2B5EF4-FFF2-40B4-BE49-F238E27FC236}">
                <a16:creationId xmlns:a16="http://schemas.microsoft.com/office/drawing/2014/main" id="{847D9F43-BE95-AA4C-8984-BFD147C4CAA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7642" b="6854"/>
          <a:stretch/>
        </p:blipFill>
        <p:spPr>
          <a:xfrm>
            <a:off x="4258731" y="3308258"/>
            <a:ext cx="681913" cy="394577"/>
          </a:xfrm>
          <a:prstGeom prst="rect">
            <a:avLst/>
          </a:prstGeom>
        </p:spPr>
      </p:pic>
      <p:pic>
        <p:nvPicPr>
          <p:cNvPr id="14" name="Picture 13" descr="A picture containing font, text, screenshot, graphics&#10;&#10;Description automatically generated">
            <a:extLst>
              <a:ext uri="{FF2B5EF4-FFF2-40B4-BE49-F238E27FC236}">
                <a16:creationId xmlns:a16="http://schemas.microsoft.com/office/drawing/2014/main" id="{9AEB2160-D631-04E2-4F70-9E796AB719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974282" y="2117934"/>
            <a:ext cx="1687644" cy="323416"/>
          </a:xfrm>
          <a:prstGeom prst="rect">
            <a:avLst/>
          </a:prstGeom>
        </p:spPr>
      </p:pic>
      <p:pic>
        <p:nvPicPr>
          <p:cNvPr id="15" name="Picture 14" descr="A picture containing font, graphics, logo, text&#10;&#10;Description automatically generated">
            <a:extLst>
              <a:ext uri="{FF2B5EF4-FFF2-40B4-BE49-F238E27FC236}">
                <a16:creationId xmlns:a16="http://schemas.microsoft.com/office/drawing/2014/main" id="{4E0CF7B1-B9EB-1F70-1BF9-6C94BA51F2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533962" y="2715884"/>
            <a:ext cx="733544" cy="394577"/>
          </a:xfrm>
          <a:prstGeom prst="rect">
            <a:avLst/>
          </a:prstGeom>
        </p:spPr>
      </p:pic>
      <p:pic>
        <p:nvPicPr>
          <p:cNvPr id="22" name="Picture 21" descr="A blue and white logo&#10;&#10;Description automatically generated with low confidence">
            <a:extLst>
              <a:ext uri="{FF2B5EF4-FFF2-40B4-BE49-F238E27FC236}">
                <a16:creationId xmlns:a16="http://schemas.microsoft.com/office/drawing/2014/main" id="{EC7329A9-A746-AEB9-9BD0-64BC074AE21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619695" y="2772004"/>
            <a:ext cx="733544" cy="325741"/>
          </a:xfrm>
          <a:prstGeom prst="rect">
            <a:avLst/>
          </a:prstGeom>
        </p:spPr>
      </p:pic>
      <p:pic>
        <p:nvPicPr>
          <p:cNvPr id="26" name="Picture 25" descr="A close up of a logo&#10;&#10;Description automatically generated with low confidence">
            <a:extLst>
              <a:ext uri="{FF2B5EF4-FFF2-40B4-BE49-F238E27FC236}">
                <a16:creationId xmlns:a16="http://schemas.microsoft.com/office/drawing/2014/main" id="{EF2C1490-8E87-0366-11B4-A1927D1130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4080" y="4503941"/>
            <a:ext cx="1126878" cy="320190"/>
          </a:xfrm>
          <a:prstGeom prst="rect">
            <a:avLst/>
          </a:prstGeom>
        </p:spPr>
      </p:pic>
      <p:pic>
        <p:nvPicPr>
          <p:cNvPr id="27" name="Picture 26" descr="A close-up of a logo&#10;&#10;Description automatically generated with medium confidence">
            <a:extLst>
              <a:ext uri="{FF2B5EF4-FFF2-40B4-BE49-F238E27FC236}">
                <a16:creationId xmlns:a16="http://schemas.microsoft.com/office/drawing/2014/main" id="{D0A27003-7633-DE46-3385-E2B72B6EF7B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982421" y="2522562"/>
            <a:ext cx="1509453" cy="376636"/>
          </a:xfrm>
          <a:prstGeom prst="rect">
            <a:avLst/>
          </a:prstGeom>
        </p:spPr>
      </p:pic>
      <p:pic>
        <p:nvPicPr>
          <p:cNvPr id="28" name="Picture 27" descr="A picture containing circle, graphics, logo, font&#10;&#10;Description automatically generated">
            <a:extLst>
              <a:ext uri="{FF2B5EF4-FFF2-40B4-BE49-F238E27FC236}">
                <a16:creationId xmlns:a16="http://schemas.microsoft.com/office/drawing/2014/main" id="{D2890057-C8E0-07EB-4F34-2C4EE2F38E9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38904" y="2127977"/>
            <a:ext cx="746086" cy="323416"/>
          </a:xfrm>
          <a:prstGeom prst="rect">
            <a:avLst/>
          </a:prstGeom>
        </p:spPr>
      </p:pic>
      <p:pic>
        <p:nvPicPr>
          <p:cNvPr id="29" name="Picture 28" descr="A red text on a white background&#10;&#10;Description automatically generated with medium confidence">
            <a:extLst>
              <a:ext uri="{FF2B5EF4-FFF2-40B4-BE49-F238E27FC236}">
                <a16:creationId xmlns:a16="http://schemas.microsoft.com/office/drawing/2014/main" id="{11F7E05B-42FF-6EB2-748B-92CDF7B65CC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946389" y="3920172"/>
            <a:ext cx="1973019" cy="394577"/>
          </a:xfrm>
          <a:prstGeom prst="rect">
            <a:avLst/>
          </a:prstGeom>
        </p:spPr>
      </p:pic>
      <p:sp>
        <p:nvSpPr>
          <p:cNvPr id="30" name="TextBox 29">
            <a:extLst>
              <a:ext uri="{FF2B5EF4-FFF2-40B4-BE49-F238E27FC236}">
                <a16:creationId xmlns:a16="http://schemas.microsoft.com/office/drawing/2014/main" id="{441DE2DF-E212-4138-F52B-EBC837C0D395}"/>
              </a:ext>
            </a:extLst>
          </p:cNvPr>
          <p:cNvSpPr txBox="1"/>
          <p:nvPr/>
        </p:nvSpPr>
        <p:spPr>
          <a:xfrm>
            <a:off x="523879" y="2070844"/>
            <a:ext cx="662222"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4IR</a:t>
            </a:r>
          </a:p>
        </p:txBody>
      </p:sp>
      <p:pic>
        <p:nvPicPr>
          <p:cNvPr id="31" name="Picture 30" descr="A picture containing font, graphics, screenshot, graphic design&#10;&#10;Description automatically generated">
            <a:extLst>
              <a:ext uri="{FF2B5EF4-FFF2-40B4-BE49-F238E27FC236}">
                <a16:creationId xmlns:a16="http://schemas.microsoft.com/office/drawing/2014/main" id="{685185CA-60A6-EB1A-5C7E-5E80237CCC1B}"/>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3689518" y="1737208"/>
            <a:ext cx="944804" cy="359977"/>
          </a:xfrm>
          <a:prstGeom prst="rect">
            <a:avLst/>
          </a:prstGeom>
        </p:spPr>
      </p:pic>
      <p:sp>
        <p:nvSpPr>
          <p:cNvPr id="32" name="TextBox 31">
            <a:extLst>
              <a:ext uri="{FF2B5EF4-FFF2-40B4-BE49-F238E27FC236}">
                <a16:creationId xmlns:a16="http://schemas.microsoft.com/office/drawing/2014/main" id="{21110C69-79BB-54C0-0B13-50C4CA855BDE}"/>
              </a:ext>
            </a:extLst>
          </p:cNvPr>
          <p:cNvSpPr txBox="1"/>
          <p:nvPr/>
        </p:nvSpPr>
        <p:spPr>
          <a:xfrm>
            <a:off x="523879" y="2697635"/>
            <a:ext cx="799299"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Debt</a:t>
            </a:r>
          </a:p>
        </p:txBody>
      </p:sp>
      <p:pic>
        <p:nvPicPr>
          <p:cNvPr id="33" name="Picture 32">
            <a:extLst>
              <a:ext uri="{FF2B5EF4-FFF2-40B4-BE49-F238E27FC236}">
                <a16:creationId xmlns:a16="http://schemas.microsoft.com/office/drawing/2014/main" id="{A6AF5930-EBB5-B810-B5DA-E52D2E1D39D1}"/>
              </a:ext>
            </a:extLst>
          </p:cNvPr>
          <p:cNvPicPr>
            <a:picLocks noChangeAspect="1"/>
          </p:cNvPicPr>
          <p:nvPr/>
        </p:nvPicPr>
        <p:blipFill>
          <a:blip r:embed="rId17"/>
          <a:stretch>
            <a:fillRect/>
          </a:stretch>
        </p:blipFill>
        <p:spPr>
          <a:xfrm>
            <a:off x="5443365" y="2724786"/>
            <a:ext cx="873023" cy="394577"/>
          </a:xfrm>
          <a:prstGeom prst="rect">
            <a:avLst/>
          </a:prstGeom>
        </p:spPr>
      </p:pic>
      <p:sp>
        <p:nvSpPr>
          <p:cNvPr id="34" name="TextBox 33">
            <a:extLst>
              <a:ext uri="{FF2B5EF4-FFF2-40B4-BE49-F238E27FC236}">
                <a16:creationId xmlns:a16="http://schemas.microsoft.com/office/drawing/2014/main" id="{7C9207EA-C0B5-895A-153D-2D9D02B333C3}"/>
              </a:ext>
            </a:extLst>
          </p:cNvPr>
          <p:cNvSpPr txBox="1"/>
          <p:nvPr/>
        </p:nvSpPr>
        <p:spPr>
          <a:xfrm>
            <a:off x="528548" y="3305492"/>
            <a:ext cx="1935149"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Made in Greece</a:t>
            </a:r>
          </a:p>
        </p:txBody>
      </p:sp>
      <p:sp>
        <p:nvSpPr>
          <p:cNvPr id="35" name="TextBox 34">
            <a:extLst>
              <a:ext uri="{FF2B5EF4-FFF2-40B4-BE49-F238E27FC236}">
                <a16:creationId xmlns:a16="http://schemas.microsoft.com/office/drawing/2014/main" id="{1227EBE3-9DCA-9878-D3CC-BEF06CCFE3DF}"/>
              </a:ext>
            </a:extLst>
          </p:cNvPr>
          <p:cNvSpPr txBox="1"/>
          <p:nvPr/>
        </p:nvSpPr>
        <p:spPr>
          <a:xfrm>
            <a:off x="534307" y="3911365"/>
            <a:ext cx="559634"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IFI</a:t>
            </a:r>
          </a:p>
        </p:txBody>
      </p:sp>
      <p:sp>
        <p:nvSpPr>
          <p:cNvPr id="36" name="TextBox 35">
            <a:extLst>
              <a:ext uri="{FF2B5EF4-FFF2-40B4-BE49-F238E27FC236}">
                <a16:creationId xmlns:a16="http://schemas.microsoft.com/office/drawing/2014/main" id="{4496E6C7-F002-A5CD-FB42-CD4FB53664B2}"/>
              </a:ext>
            </a:extLst>
          </p:cNvPr>
          <p:cNvSpPr txBox="1"/>
          <p:nvPr/>
        </p:nvSpPr>
        <p:spPr>
          <a:xfrm>
            <a:off x="523879" y="4463981"/>
            <a:ext cx="2290877"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Green</a:t>
            </a:r>
            <a:r>
              <a:rPr lang="en-US" sz="1500" dirty="0">
                <a:latin typeface="Verdana" panose="020B0604030504040204" pitchFamily="34" charset="0"/>
                <a:ea typeface="Verdana" panose="020B0604030504040204" pitchFamily="34" charset="0"/>
                <a:cs typeface="Calibri" panose="020F0502020204030204" pitchFamily="34" charset="0"/>
              </a:rPr>
              <a:t> </a:t>
            </a:r>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Greek</a:t>
            </a:r>
            <a:r>
              <a:rPr lang="en-US" sz="1500" dirty="0">
                <a:latin typeface="Verdana" panose="020B0604030504040204" pitchFamily="34" charset="0"/>
                <a:ea typeface="Verdana" panose="020B0604030504040204" pitchFamily="34" charset="0"/>
                <a:cs typeface="Calibri" panose="020F0502020204030204" pitchFamily="34" charset="0"/>
              </a:rPr>
              <a:t> </a:t>
            </a:r>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Fund</a:t>
            </a:r>
          </a:p>
        </p:txBody>
      </p:sp>
      <p:sp>
        <p:nvSpPr>
          <p:cNvPr id="37" name="TextBox 36">
            <a:extLst>
              <a:ext uri="{FF2B5EF4-FFF2-40B4-BE49-F238E27FC236}">
                <a16:creationId xmlns:a16="http://schemas.microsoft.com/office/drawing/2014/main" id="{D18E95EB-F3D4-0CDF-842D-2DAE7C041AFE}"/>
              </a:ext>
            </a:extLst>
          </p:cNvPr>
          <p:cNvSpPr txBox="1"/>
          <p:nvPr/>
        </p:nvSpPr>
        <p:spPr>
          <a:xfrm>
            <a:off x="534307" y="5006405"/>
            <a:ext cx="1713231" cy="323165"/>
          </a:xfrm>
          <a:prstGeom prst="rect">
            <a:avLst/>
          </a:prstGeom>
          <a:noFill/>
        </p:spPr>
        <p:txBody>
          <a:bodyPr wrap="square">
            <a:spAutoFit/>
          </a:bodyPr>
          <a:lstStyle/>
          <a:p>
            <a:r>
              <a:rPr lang="en-US" sz="1500" b="1" dirty="0" err="1">
                <a:solidFill>
                  <a:srgbClr val="0092A4"/>
                </a:solidFill>
                <a:latin typeface="Verdana" panose="020B0604030504040204" pitchFamily="34" charset="0"/>
                <a:ea typeface="Verdana" panose="020B0604030504040204" pitchFamily="34" charset="0"/>
                <a:cs typeface="Calibri" panose="020F0502020204030204" pitchFamily="34" charset="0"/>
              </a:rPr>
              <a:t>InnovateNow</a:t>
            </a:r>
            <a:endPar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46790B26-0D10-4C92-0FC2-FC332A09A0A3}"/>
              </a:ext>
            </a:extLst>
          </p:cNvPr>
          <p:cNvPicPr>
            <a:picLocks noChangeAspect="1"/>
          </p:cNvPicPr>
          <p:nvPr/>
        </p:nvPicPr>
        <p:blipFill>
          <a:blip r:embed="rId18"/>
          <a:stretch>
            <a:fillRect/>
          </a:stretch>
        </p:blipFill>
        <p:spPr>
          <a:xfrm>
            <a:off x="2944080" y="4971204"/>
            <a:ext cx="404161" cy="470511"/>
          </a:xfrm>
          <a:prstGeom prst="rect">
            <a:avLst/>
          </a:prstGeom>
        </p:spPr>
      </p:pic>
      <p:pic>
        <p:nvPicPr>
          <p:cNvPr id="39" name="Picture 38" descr="A blue text on a white background&#10;&#10;Description automatically generated with low confidence">
            <a:extLst>
              <a:ext uri="{FF2B5EF4-FFF2-40B4-BE49-F238E27FC236}">
                <a16:creationId xmlns:a16="http://schemas.microsoft.com/office/drawing/2014/main" id="{A7C9804D-F9C6-73D0-41C3-404077476183}"/>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l="4770" t="17500" r="4770" b="17500"/>
          <a:stretch/>
        </p:blipFill>
        <p:spPr>
          <a:xfrm>
            <a:off x="9226160" y="5189181"/>
            <a:ext cx="1435523" cy="377491"/>
          </a:xfrm>
          <a:prstGeom prst="rect">
            <a:avLst/>
          </a:prstGeom>
        </p:spPr>
      </p:pic>
      <p:sp>
        <p:nvSpPr>
          <p:cNvPr id="40" name="TextBox 39">
            <a:extLst>
              <a:ext uri="{FF2B5EF4-FFF2-40B4-BE49-F238E27FC236}">
                <a16:creationId xmlns:a16="http://schemas.microsoft.com/office/drawing/2014/main" id="{8A0F2EE9-4BA0-E58B-B79E-F4A5789A73B1}"/>
              </a:ext>
            </a:extLst>
          </p:cNvPr>
          <p:cNvSpPr txBox="1"/>
          <p:nvPr/>
        </p:nvSpPr>
        <p:spPr>
          <a:xfrm>
            <a:off x="7284952" y="2918419"/>
            <a:ext cx="1838119"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Restructuring</a:t>
            </a:r>
          </a:p>
        </p:txBody>
      </p:sp>
      <p:pic>
        <p:nvPicPr>
          <p:cNvPr id="41" name="Picture 40">
            <a:extLst>
              <a:ext uri="{FF2B5EF4-FFF2-40B4-BE49-F238E27FC236}">
                <a16:creationId xmlns:a16="http://schemas.microsoft.com/office/drawing/2014/main" id="{4EC7B166-6EDB-C4ED-BB48-B9B42B7AB57F}"/>
              </a:ext>
            </a:extLst>
          </p:cNvPr>
          <p:cNvPicPr>
            <a:picLocks noChangeAspect="1"/>
          </p:cNvPicPr>
          <p:nvPr/>
        </p:nvPicPr>
        <p:blipFill>
          <a:blip r:embed="rId20"/>
          <a:stretch>
            <a:fillRect/>
          </a:stretch>
        </p:blipFill>
        <p:spPr>
          <a:xfrm>
            <a:off x="5829003" y="2061443"/>
            <a:ext cx="685276" cy="322483"/>
          </a:xfrm>
          <a:prstGeom prst="rect">
            <a:avLst/>
          </a:prstGeom>
        </p:spPr>
      </p:pic>
      <p:pic>
        <p:nvPicPr>
          <p:cNvPr id="42" name="Picture 41">
            <a:extLst>
              <a:ext uri="{FF2B5EF4-FFF2-40B4-BE49-F238E27FC236}">
                <a16:creationId xmlns:a16="http://schemas.microsoft.com/office/drawing/2014/main" id="{21CBFCBF-9277-EC64-03B8-EC001E2E0574}"/>
              </a:ext>
            </a:extLst>
          </p:cNvPr>
          <p:cNvPicPr>
            <a:picLocks noChangeAspect="1"/>
          </p:cNvPicPr>
          <p:nvPr/>
        </p:nvPicPr>
        <p:blipFill>
          <a:blip r:embed="rId21"/>
          <a:stretch>
            <a:fillRect/>
          </a:stretch>
        </p:blipFill>
        <p:spPr>
          <a:xfrm>
            <a:off x="4451789" y="4339666"/>
            <a:ext cx="676715" cy="676715"/>
          </a:xfrm>
          <a:prstGeom prst="rect">
            <a:avLst/>
          </a:prstGeom>
        </p:spPr>
      </p:pic>
      <p:pic>
        <p:nvPicPr>
          <p:cNvPr id="43" name="Picture 42">
            <a:extLst>
              <a:ext uri="{FF2B5EF4-FFF2-40B4-BE49-F238E27FC236}">
                <a16:creationId xmlns:a16="http://schemas.microsoft.com/office/drawing/2014/main" id="{49D69301-5A4F-0A9A-5195-63FF386AA8BC}"/>
              </a:ext>
            </a:extLst>
          </p:cNvPr>
          <p:cNvPicPr>
            <a:picLocks noChangeAspect="1"/>
          </p:cNvPicPr>
          <p:nvPr/>
        </p:nvPicPr>
        <p:blipFill>
          <a:blip r:embed="rId22"/>
          <a:stretch>
            <a:fillRect/>
          </a:stretch>
        </p:blipFill>
        <p:spPr>
          <a:xfrm>
            <a:off x="3668829" y="4932472"/>
            <a:ext cx="676715" cy="548688"/>
          </a:xfrm>
          <a:prstGeom prst="rect">
            <a:avLst/>
          </a:prstGeom>
        </p:spPr>
      </p:pic>
      <p:pic>
        <p:nvPicPr>
          <p:cNvPr id="44" name="Picture 43">
            <a:extLst>
              <a:ext uri="{FF2B5EF4-FFF2-40B4-BE49-F238E27FC236}">
                <a16:creationId xmlns:a16="http://schemas.microsoft.com/office/drawing/2014/main" id="{E09011BF-07D7-5A36-C6A9-9565E3025C1A}"/>
              </a:ext>
            </a:extLst>
          </p:cNvPr>
          <p:cNvPicPr>
            <a:picLocks noChangeAspect="1"/>
          </p:cNvPicPr>
          <p:nvPr/>
        </p:nvPicPr>
        <p:blipFill>
          <a:blip r:embed="rId23"/>
          <a:stretch>
            <a:fillRect/>
          </a:stretch>
        </p:blipFill>
        <p:spPr>
          <a:xfrm>
            <a:off x="4651065" y="5026707"/>
            <a:ext cx="426757" cy="426757"/>
          </a:xfrm>
          <a:prstGeom prst="rect">
            <a:avLst/>
          </a:prstGeom>
        </p:spPr>
      </p:pic>
      <p:pic>
        <p:nvPicPr>
          <p:cNvPr id="45" name="Picture 44">
            <a:extLst>
              <a:ext uri="{FF2B5EF4-FFF2-40B4-BE49-F238E27FC236}">
                <a16:creationId xmlns:a16="http://schemas.microsoft.com/office/drawing/2014/main" id="{8FBC6A1D-9462-08C6-D782-2CB4F9F56742}"/>
              </a:ext>
            </a:extLst>
          </p:cNvPr>
          <p:cNvPicPr>
            <a:picLocks noChangeAspect="1"/>
          </p:cNvPicPr>
          <p:nvPr/>
        </p:nvPicPr>
        <p:blipFill>
          <a:blip r:embed="rId24"/>
          <a:stretch>
            <a:fillRect/>
          </a:stretch>
        </p:blipFill>
        <p:spPr>
          <a:xfrm>
            <a:off x="10395648" y="2761279"/>
            <a:ext cx="463336" cy="471108"/>
          </a:xfrm>
          <a:prstGeom prst="rect">
            <a:avLst/>
          </a:prstGeom>
        </p:spPr>
      </p:pic>
      <p:pic>
        <p:nvPicPr>
          <p:cNvPr id="46" name="Picture 45">
            <a:extLst>
              <a:ext uri="{FF2B5EF4-FFF2-40B4-BE49-F238E27FC236}">
                <a16:creationId xmlns:a16="http://schemas.microsoft.com/office/drawing/2014/main" id="{E1C3C65E-79E7-8815-7AC6-4F39648EE444}"/>
              </a:ext>
            </a:extLst>
          </p:cNvPr>
          <p:cNvPicPr>
            <a:picLocks noChangeAspect="1"/>
          </p:cNvPicPr>
          <p:nvPr/>
        </p:nvPicPr>
        <p:blipFill>
          <a:blip r:embed="rId25"/>
          <a:stretch>
            <a:fillRect/>
          </a:stretch>
        </p:blipFill>
        <p:spPr>
          <a:xfrm>
            <a:off x="9483240" y="2951298"/>
            <a:ext cx="617061" cy="355101"/>
          </a:xfrm>
          <a:prstGeom prst="rect">
            <a:avLst/>
          </a:prstGeom>
        </p:spPr>
      </p:pic>
      <p:sp>
        <p:nvSpPr>
          <p:cNvPr id="47" name="TextBox 46">
            <a:extLst>
              <a:ext uri="{FF2B5EF4-FFF2-40B4-BE49-F238E27FC236}">
                <a16:creationId xmlns:a16="http://schemas.microsoft.com/office/drawing/2014/main" id="{EB0684E3-4EED-28FF-FD1F-7D49E54E54B3}"/>
              </a:ext>
            </a:extLst>
          </p:cNvPr>
          <p:cNvSpPr txBox="1"/>
          <p:nvPr/>
        </p:nvSpPr>
        <p:spPr>
          <a:xfrm>
            <a:off x="7319229" y="3707847"/>
            <a:ext cx="1687644"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Scale-up</a:t>
            </a:r>
          </a:p>
        </p:txBody>
      </p:sp>
      <p:pic>
        <p:nvPicPr>
          <p:cNvPr id="48" name="Picture 47">
            <a:extLst>
              <a:ext uri="{FF2B5EF4-FFF2-40B4-BE49-F238E27FC236}">
                <a16:creationId xmlns:a16="http://schemas.microsoft.com/office/drawing/2014/main" id="{D854B8C1-F794-1CA1-DB44-383CBF29756D}"/>
              </a:ext>
            </a:extLst>
          </p:cNvPr>
          <p:cNvPicPr>
            <a:picLocks noChangeAspect="1"/>
          </p:cNvPicPr>
          <p:nvPr/>
        </p:nvPicPr>
        <p:blipFill>
          <a:blip r:embed="rId26"/>
          <a:stretch>
            <a:fillRect/>
          </a:stretch>
        </p:blipFill>
        <p:spPr>
          <a:xfrm>
            <a:off x="10196117" y="3586972"/>
            <a:ext cx="559634" cy="457883"/>
          </a:xfrm>
          <a:prstGeom prst="rect">
            <a:avLst/>
          </a:prstGeom>
        </p:spPr>
      </p:pic>
      <p:pic>
        <p:nvPicPr>
          <p:cNvPr id="49" name="Picture 48" descr="A logo with blue and black text&#10;&#10;Description automatically generated">
            <a:extLst>
              <a:ext uri="{FF2B5EF4-FFF2-40B4-BE49-F238E27FC236}">
                <a16:creationId xmlns:a16="http://schemas.microsoft.com/office/drawing/2014/main" id="{AEE61355-9A2B-D3AD-402C-DBEAB369C5AB}"/>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8999231" y="3499227"/>
            <a:ext cx="782656" cy="558034"/>
          </a:xfrm>
          <a:prstGeom prst="rect">
            <a:avLst/>
          </a:prstGeom>
        </p:spPr>
      </p:pic>
      <p:sp>
        <p:nvSpPr>
          <p:cNvPr id="50" name="TextBox 49">
            <a:extLst>
              <a:ext uri="{FF2B5EF4-FFF2-40B4-BE49-F238E27FC236}">
                <a16:creationId xmlns:a16="http://schemas.microsoft.com/office/drawing/2014/main" id="{19BA14E9-CA7F-F66F-69A4-809ADE02019E}"/>
              </a:ext>
            </a:extLst>
          </p:cNvPr>
          <p:cNvSpPr txBox="1"/>
          <p:nvPr/>
        </p:nvSpPr>
        <p:spPr>
          <a:xfrm>
            <a:off x="7284952" y="2129040"/>
            <a:ext cx="1713231"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Q-equity</a:t>
            </a:r>
          </a:p>
        </p:txBody>
      </p:sp>
      <p:pic>
        <p:nvPicPr>
          <p:cNvPr id="51" name="Picture 50">
            <a:extLst>
              <a:ext uri="{FF2B5EF4-FFF2-40B4-BE49-F238E27FC236}">
                <a16:creationId xmlns:a16="http://schemas.microsoft.com/office/drawing/2014/main" id="{D8226478-40E1-B2B9-17C9-086AD27191FB}"/>
              </a:ext>
            </a:extLst>
          </p:cNvPr>
          <p:cNvPicPr>
            <a:picLocks noChangeAspect="1"/>
          </p:cNvPicPr>
          <p:nvPr/>
        </p:nvPicPr>
        <p:blipFill>
          <a:blip r:embed="rId28"/>
          <a:stretch>
            <a:fillRect/>
          </a:stretch>
        </p:blipFill>
        <p:spPr>
          <a:xfrm>
            <a:off x="9109553" y="2039413"/>
            <a:ext cx="990748" cy="348784"/>
          </a:xfrm>
          <a:prstGeom prst="rect">
            <a:avLst/>
          </a:prstGeom>
        </p:spPr>
      </p:pic>
      <p:pic>
        <p:nvPicPr>
          <p:cNvPr id="52" name="Picture 51">
            <a:extLst>
              <a:ext uri="{FF2B5EF4-FFF2-40B4-BE49-F238E27FC236}">
                <a16:creationId xmlns:a16="http://schemas.microsoft.com/office/drawing/2014/main" id="{ED7C3677-B184-CB97-0EA9-90B5D378729D}"/>
              </a:ext>
            </a:extLst>
          </p:cNvPr>
          <p:cNvPicPr>
            <a:picLocks noChangeAspect="1"/>
          </p:cNvPicPr>
          <p:nvPr/>
        </p:nvPicPr>
        <p:blipFill>
          <a:blip r:embed="rId29"/>
          <a:stretch>
            <a:fillRect/>
          </a:stretch>
        </p:blipFill>
        <p:spPr>
          <a:xfrm>
            <a:off x="10247881" y="2017373"/>
            <a:ext cx="687239" cy="376636"/>
          </a:xfrm>
          <a:prstGeom prst="rect">
            <a:avLst/>
          </a:prstGeom>
        </p:spPr>
      </p:pic>
      <p:sp>
        <p:nvSpPr>
          <p:cNvPr id="53" name="TextBox 52">
            <a:extLst>
              <a:ext uri="{FF2B5EF4-FFF2-40B4-BE49-F238E27FC236}">
                <a16:creationId xmlns:a16="http://schemas.microsoft.com/office/drawing/2014/main" id="{8DFB1466-9D40-F80A-E4F9-88A03063C09A}"/>
              </a:ext>
            </a:extLst>
          </p:cNvPr>
          <p:cNvSpPr txBox="1"/>
          <p:nvPr/>
        </p:nvSpPr>
        <p:spPr>
          <a:xfrm>
            <a:off x="7376482" y="5218111"/>
            <a:ext cx="637212"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5G</a:t>
            </a:r>
          </a:p>
        </p:txBody>
      </p:sp>
      <p:sp>
        <p:nvSpPr>
          <p:cNvPr id="54" name="TextBox 53">
            <a:extLst>
              <a:ext uri="{FF2B5EF4-FFF2-40B4-BE49-F238E27FC236}">
                <a16:creationId xmlns:a16="http://schemas.microsoft.com/office/drawing/2014/main" id="{704B4223-B4F6-5FAB-D58C-0C6AB912205C}"/>
              </a:ext>
            </a:extLst>
          </p:cNvPr>
          <p:cNvSpPr txBox="1"/>
          <p:nvPr/>
        </p:nvSpPr>
        <p:spPr>
          <a:xfrm>
            <a:off x="7356484" y="4462979"/>
            <a:ext cx="1687644" cy="323165"/>
          </a:xfrm>
          <a:prstGeom prst="rect">
            <a:avLst/>
          </a:prstGeom>
          <a:noFill/>
        </p:spPr>
        <p:txBody>
          <a:bodyPr wrap="square">
            <a:spAutoFit/>
          </a:bodyPr>
          <a:lstStyle/>
          <a:p>
            <a:r>
              <a:rPr lang="en-US" sz="1500" b="1" dirty="0">
                <a:solidFill>
                  <a:srgbClr val="0092A4"/>
                </a:solidFill>
                <a:latin typeface="Verdana" panose="020B0604030504040204" pitchFamily="34" charset="0"/>
                <a:ea typeface="Verdana" panose="020B0604030504040204" pitchFamily="34" charset="0"/>
                <a:cs typeface="Calibri" panose="020F0502020204030204" pitchFamily="34" charset="0"/>
              </a:rPr>
              <a:t>Accelerate TT</a:t>
            </a:r>
          </a:p>
        </p:txBody>
      </p:sp>
      <p:pic>
        <p:nvPicPr>
          <p:cNvPr id="55" name="Picture 54">
            <a:extLst>
              <a:ext uri="{FF2B5EF4-FFF2-40B4-BE49-F238E27FC236}">
                <a16:creationId xmlns:a16="http://schemas.microsoft.com/office/drawing/2014/main" id="{654E1167-F2D7-723A-2425-388E6E9D4D08}"/>
              </a:ext>
            </a:extLst>
          </p:cNvPr>
          <p:cNvPicPr>
            <a:picLocks noChangeAspect="1"/>
          </p:cNvPicPr>
          <p:nvPr/>
        </p:nvPicPr>
        <p:blipFill>
          <a:blip r:embed="rId30"/>
          <a:stretch>
            <a:fillRect/>
          </a:stretch>
        </p:blipFill>
        <p:spPr>
          <a:xfrm>
            <a:off x="9226160" y="4347013"/>
            <a:ext cx="500884" cy="507653"/>
          </a:xfrm>
          <a:prstGeom prst="rect">
            <a:avLst/>
          </a:prstGeom>
        </p:spPr>
      </p:pic>
      <p:pic>
        <p:nvPicPr>
          <p:cNvPr id="1026" name="Graphic 6">
            <a:extLst>
              <a:ext uri="{FF2B5EF4-FFF2-40B4-BE49-F238E27FC236}">
                <a16:creationId xmlns:a16="http://schemas.microsoft.com/office/drawing/2014/main" id="{60AFC3A9-6054-AF82-E6AB-5C2FFE0A63B7}"/>
              </a:ext>
            </a:extLst>
          </p:cNvPr>
          <p:cNvPicPr>
            <a:picLocks noChangeAspect="1" noChangeArrowheads="1"/>
          </p:cNvPicPr>
          <p:nvPr/>
        </p:nvPicPr>
        <p:blipFill>
          <a:blip r:embed="rId31" cstate="hqprint">
            <a:extLst>
              <a:ext uri="{28A0092B-C50C-407E-A947-70E740481C1C}">
                <a14:useLocalDpi xmlns:a14="http://schemas.microsoft.com/office/drawing/2010/main" val="0"/>
              </a:ext>
            </a:extLst>
          </a:blip>
          <a:srcRect/>
          <a:stretch>
            <a:fillRect/>
          </a:stretch>
        </p:blipFill>
        <p:spPr bwMode="auto">
          <a:xfrm>
            <a:off x="9923806" y="4314749"/>
            <a:ext cx="1104255" cy="51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100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5D503-D1B6-4A67-8FF5-CE1B15326FC5}"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prstClr val="black">
                  <a:tint val="75000"/>
                </a:prstClr>
              </a:solidFill>
              <a:effectLst/>
              <a:uLnTx/>
              <a:uFillTx/>
              <a:latin typeface="Trebuchet MS" panose="020B0603020202020204" pitchFamily="34" charset="0"/>
              <a:ea typeface="+mn-ea"/>
              <a:cs typeface="+mn-cs"/>
            </a:endParaRPr>
          </a:p>
        </p:txBody>
      </p:sp>
      <p:sp>
        <p:nvSpPr>
          <p:cNvPr id="16" name="Title 1"/>
          <p:cNvSpPr>
            <a:spLocks noGrp="1"/>
          </p:cNvSpPr>
          <p:nvPr>
            <p:ph type="title"/>
          </p:nvPr>
        </p:nvSpPr>
        <p:spPr>
          <a:xfrm>
            <a:off x="25069" y="43129"/>
            <a:ext cx="8471950" cy="992039"/>
          </a:xfrm>
        </p:spPr>
        <p:txBody>
          <a:bodyPr>
            <a:normAutofit/>
          </a:bodyPr>
          <a:lstStyle/>
          <a:p>
            <a:r>
              <a:rPr lang="el-GR" sz="2800" dirty="0"/>
              <a:t>Χαρτοφυλάκιο επενδύσεων των </a:t>
            </a:r>
            <a:r>
              <a:rPr lang="en-US" sz="2800" dirty="0"/>
              <a:t>fund </a:t>
            </a:r>
            <a:r>
              <a:rPr lang="el-GR" sz="2800" dirty="0"/>
              <a:t>της ΕΑΤΕ</a:t>
            </a:r>
            <a:br>
              <a:rPr lang="el-GR" sz="2800" dirty="0"/>
            </a:br>
            <a:r>
              <a:rPr lang="el-GR" sz="1800" b="0" dirty="0"/>
              <a:t>(Α’ </a:t>
            </a:r>
            <a:r>
              <a:rPr lang="en-US" sz="1800" b="0" dirty="0"/>
              <a:t>6</a:t>
            </a:r>
            <a:r>
              <a:rPr lang="el-GR" sz="1800" b="0" dirty="0" err="1"/>
              <a:t>μηνο</a:t>
            </a:r>
            <a:r>
              <a:rPr lang="el-GR" sz="1800" b="0" dirty="0"/>
              <a:t> 2024</a:t>
            </a:r>
            <a:r>
              <a:rPr lang="en-US" sz="1800" b="0" dirty="0"/>
              <a:t> – 114 </a:t>
            </a:r>
            <a:r>
              <a:rPr lang="el-GR" sz="1800" b="0" dirty="0"/>
              <a:t>επιχειρήσεις)</a:t>
            </a:r>
            <a:endParaRPr lang="el-GR" sz="2800" dirty="0"/>
          </a:p>
        </p:txBody>
      </p:sp>
      <p:sp>
        <p:nvSpPr>
          <p:cNvPr id="19" name="Ορθογώνιο 18"/>
          <p:cNvSpPr/>
          <p:nvPr/>
        </p:nvSpPr>
        <p:spPr>
          <a:xfrm>
            <a:off x="3533211" y="6295496"/>
            <a:ext cx="7972425" cy="511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Εικόνα 16">
            <a:extLst>
              <a:ext uri="{FF2B5EF4-FFF2-40B4-BE49-F238E27FC236}">
                <a16:creationId xmlns:a16="http://schemas.microsoft.com/office/drawing/2014/main" id="{46CB1039-AED0-E112-4201-CF7889476126}"/>
              </a:ext>
            </a:extLst>
          </p:cNvPr>
          <p:cNvPicPr>
            <a:picLocks noChangeAspect="1"/>
          </p:cNvPicPr>
          <p:nvPr/>
        </p:nvPicPr>
        <p:blipFill>
          <a:blip r:embed="rId2"/>
          <a:stretch>
            <a:fillRect/>
          </a:stretch>
        </p:blipFill>
        <p:spPr>
          <a:xfrm>
            <a:off x="4654366" y="6342886"/>
            <a:ext cx="1176536" cy="406597"/>
          </a:xfrm>
          <a:prstGeom prst="rect">
            <a:avLst/>
          </a:prstGeom>
        </p:spPr>
      </p:pic>
      <p:pic>
        <p:nvPicPr>
          <p:cNvPr id="18" name="Εικόνα 17">
            <a:extLst>
              <a:ext uri="{FF2B5EF4-FFF2-40B4-BE49-F238E27FC236}">
                <a16:creationId xmlns:a16="http://schemas.microsoft.com/office/drawing/2014/main" id="{063F212D-831E-6D71-D7E4-F80E265F44E8}"/>
              </a:ext>
            </a:extLst>
          </p:cNvPr>
          <p:cNvPicPr>
            <a:picLocks noChangeAspect="1"/>
          </p:cNvPicPr>
          <p:nvPr/>
        </p:nvPicPr>
        <p:blipFill>
          <a:blip r:embed="rId3"/>
          <a:stretch>
            <a:fillRect/>
          </a:stretch>
        </p:blipFill>
        <p:spPr>
          <a:xfrm>
            <a:off x="5944330" y="6342886"/>
            <a:ext cx="1723619" cy="406597"/>
          </a:xfrm>
          <a:prstGeom prst="rect">
            <a:avLst/>
          </a:prstGeom>
        </p:spPr>
      </p:pic>
      <p:grpSp>
        <p:nvGrpSpPr>
          <p:cNvPr id="5" name="Group 4">
            <a:extLst>
              <a:ext uri="{FF2B5EF4-FFF2-40B4-BE49-F238E27FC236}">
                <a16:creationId xmlns:a16="http://schemas.microsoft.com/office/drawing/2014/main" id="{C1615580-D12B-1E3F-B2EB-5CE3E5D7BCF3}"/>
              </a:ext>
            </a:extLst>
          </p:cNvPr>
          <p:cNvGrpSpPr/>
          <p:nvPr/>
        </p:nvGrpSpPr>
        <p:grpSpPr>
          <a:xfrm>
            <a:off x="108304" y="1927980"/>
            <a:ext cx="7053712" cy="3386657"/>
            <a:chOff x="572498" y="1212987"/>
            <a:chExt cx="10719502" cy="5184770"/>
          </a:xfrm>
        </p:grpSpPr>
        <p:grpSp>
          <p:nvGrpSpPr>
            <p:cNvPr id="8" name="Group 7">
              <a:extLst>
                <a:ext uri="{FF2B5EF4-FFF2-40B4-BE49-F238E27FC236}">
                  <a16:creationId xmlns:a16="http://schemas.microsoft.com/office/drawing/2014/main" id="{7AC3B560-E243-518D-72D4-5FEF6E1DED57}"/>
                </a:ext>
              </a:extLst>
            </p:cNvPr>
            <p:cNvGrpSpPr/>
            <p:nvPr/>
          </p:nvGrpSpPr>
          <p:grpSpPr>
            <a:xfrm>
              <a:off x="4650325" y="1212987"/>
              <a:ext cx="6641675" cy="5184770"/>
              <a:chOff x="4715830" y="613146"/>
              <a:chExt cx="7381424" cy="5762249"/>
            </a:xfrm>
          </p:grpSpPr>
          <p:pic>
            <p:nvPicPr>
              <p:cNvPr id="44" name="Picture 43">
                <a:extLst>
                  <a:ext uri="{FF2B5EF4-FFF2-40B4-BE49-F238E27FC236}">
                    <a16:creationId xmlns:a16="http://schemas.microsoft.com/office/drawing/2014/main" id="{988C4466-53DA-EB93-0201-3E39F9E87805}"/>
                  </a:ext>
                </a:extLst>
              </p:cNvPr>
              <p:cNvPicPr>
                <a:picLocks noChangeAspect="1"/>
              </p:cNvPicPr>
              <p:nvPr/>
            </p:nvPicPr>
            <p:blipFill>
              <a:blip r:embed="rId4">
                <a:clrChange>
                  <a:clrFrom>
                    <a:srgbClr val="B2B2B2"/>
                  </a:clrFrom>
                  <a:clrTo>
                    <a:srgbClr val="B2B2B2">
                      <a:alpha val="0"/>
                    </a:srgbClr>
                  </a:clrTo>
                </a:clrChange>
              </a:blip>
              <a:stretch>
                <a:fillRect/>
              </a:stretch>
            </p:blipFill>
            <p:spPr>
              <a:xfrm>
                <a:off x="4894036" y="686872"/>
                <a:ext cx="1201964" cy="427204"/>
              </a:xfrm>
              <a:prstGeom prst="rect">
                <a:avLst/>
              </a:prstGeom>
            </p:spPr>
          </p:pic>
          <p:pic>
            <p:nvPicPr>
              <p:cNvPr id="45" name="Picture 44">
                <a:extLst>
                  <a:ext uri="{FF2B5EF4-FFF2-40B4-BE49-F238E27FC236}">
                    <a16:creationId xmlns:a16="http://schemas.microsoft.com/office/drawing/2014/main" id="{4042B9DB-38D9-2105-9739-944651B3DB3F}"/>
                  </a:ext>
                </a:extLst>
              </p:cNvPr>
              <p:cNvPicPr>
                <a:picLocks noChangeAspect="1"/>
              </p:cNvPicPr>
              <p:nvPr/>
            </p:nvPicPr>
            <p:blipFill>
              <a:blip r:embed="rId5"/>
              <a:stretch>
                <a:fillRect/>
              </a:stretch>
            </p:blipFill>
            <p:spPr>
              <a:xfrm>
                <a:off x="4794722" y="1476350"/>
                <a:ext cx="1201964" cy="427204"/>
              </a:xfrm>
              <a:prstGeom prst="rect">
                <a:avLst/>
              </a:prstGeom>
            </p:spPr>
          </p:pic>
          <p:pic>
            <p:nvPicPr>
              <p:cNvPr id="46" name="Picture 45">
                <a:extLst>
                  <a:ext uri="{FF2B5EF4-FFF2-40B4-BE49-F238E27FC236}">
                    <a16:creationId xmlns:a16="http://schemas.microsoft.com/office/drawing/2014/main" id="{2BC4F19E-7990-0726-28EE-8FFF27EE58FD}"/>
                  </a:ext>
                </a:extLst>
              </p:cNvPr>
              <p:cNvPicPr>
                <a:picLocks noChangeAspect="1"/>
              </p:cNvPicPr>
              <p:nvPr/>
            </p:nvPicPr>
            <p:blipFill>
              <a:blip r:embed="rId6"/>
              <a:stretch>
                <a:fillRect/>
              </a:stretch>
            </p:blipFill>
            <p:spPr>
              <a:xfrm>
                <a:off x="4819561" y="2124765"/>
                <a:ext cx="1231316" cy="556011"/>
              </a:xfrm>
              <a:prstGeom prst="rect">
                <a:avLst/>
              </a:prstGeom>
              <a:ln w="0">
                <a:noFill/>
              </a:ln>
              <a:effectLst>
                <a:softEdge rad="127080"/>
              </a:effectLst>
            </p:spPr>
          </p:pic>
          <p:pic>
            <p:nvPicPr>
              <p:cNvPr id="47" name="Picture 46">
                <a:extLst>
                  <a:ext uri="{FF2B5EF4-FFF2-40B4-BE49-F238E27FC236}">
                    <a16:creationId xmlns:a16="http://schemas.microsoft.com/office/drawing/2014/main" id="{6B4A62B2-1CF8-315C-7CEE-27E73D2A76E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720484" y="2760076"/>
                <a:ext cx="1447800" cy="504825"/>
              </a:xfrm>
              <a:prstGeom prst="rect">
                <a:avLst/>
              </a:prstGeom>
            </p:spPr>
          </p:pic>
          <p:pic>
            <p:nvPicPr>
              <p:cNvPr id="48" name="Picture 47">
                <a:extLst>
                  <a:ext uri="{FF2B5EF4-FFF2-40B4-BE49-F238E27FC236}">
                    <a16:creationId xmlns:a16="http://schemas.microsoft.com/office/drawing/2014/main" id="{59DEEEA0-B698-87FE-84D2-68E6CB882F5D}"/>
                  </a:ext>
                </a:extLst>
              </p:cNvPr>
              <p:cNvPicPr>
                <a:picLocks noChangeAspect="1"/>
              </p:cNvPicPr>
              <p:nvPr/>
            </p:nvPicPr>
            <p:blipFill>
              <a:blip r:embed="rId8"/>
              <a:stretch>
                <a:fillRect/>
              </a:stretch>
            </p:blipFill>
            <p:spPr>
              <a:xfrm>
                <a:off x="4727620" y="3323738"/>
                <a:ext cx="1446237" cy="407913"/>
              </a:xfrm>
              <a:prstGeom prst="rect">
                <a:avLst/>
              </a:prstGeom>
              <a:ln w="0">
                <a:noFill/>
              </a:ln>
              <a:effectLst>
                <a:softEdge rad="127080"/>
              </a:effectLst>
            </p:spPr>
          </p:pic>
          <p:pic>
            <p:nvPicPr>
              <p:cNvPr id="49" name="Picture 48">
                <a:extLst>
                  <a:ext uri="{FF2B5EF4-FFF2-40B4-BE49-F238E27FC236}">
                    <a16:creationId xmlns:a16="http://schemas.microsoft.com/office/drawing/2014/main" id="{E7EDFB51-E202-AEB6-C4AE-321DC24048F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744329" y="3958521"/>
                <a:ext cx="1447800" cy="492433"/>
              </a:xfrm>
              <a:prstGeom prst="rect">
                <a:avLst/>
              </a:prstGeom>
            </p:spPr>
          </p:pic>
          <p:pic>
            <p:nvPicPr>
              <p:cNvPr id="50" name="Picture 49">
                <a:extLst>
                  <a:ext uri="{FF2B5EF4-FFF2-40B4-BE49-F238E27FC236}">
                    <a16:creationId xmlns:a16="http://schemas.microsoft.com/office/drawing/2014/main" id="{FD9AE408-B86A-8039-08CC-1FBA39725E4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715830" y="4735343"/>
                <a:ext cx="1476299" cy="611742"/>
              </a:xfrm>
              <a:prstGeom prst="rect">
                <a:avLst/>
              </a:prstGeom>
            </p:spPr>
          </p:pic>
          <p:pic>
            <p:nvPicPr>
              <p:cNvPr id="51" name="Picture 50">
                <a:extLst>
                  <a:ext uri="{FF2B5EF4-FFF2-40B4-BE49-F238E27FC236}">
                    <a16:creationId xmlns:a16="http://schemas.microsoft.com/office/drawing/2014/main" id="{58BC1C61-89D5-7A63-7D83-E89491D3D80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734675" y="5548124"/>
                <a:ext cx="1433609" cy="492432"/>
              </a:xfrm>
              <a:prstGeom prst="rect">
                <a:avLst/>
              </a:prstGeom>
            </p:spPr>
          </p:pic>
          <p:pic>
            <p:nvPicPr>
              <p:cNvPr id="52" name="Picture 51">
                <a:extLst>
                  <a:ext uri="{FF2B5EF4-FFF2-40B4-BE49-F238E27FC236}">
                    <a16:creationId xmlns:a16="http://schemas.microsoft.com/office/drawing/2014/main" id="{F03D5711-9B94-7481-BF87-604089185160}"/>
                  </a:ext>
                </a:extLst>
              </p:cNvPr>
              <p:cNvPicPr>
                <a:picLocks noChangeAspect="1"/>
              </p:cNvPicPr>
              <p:nvPr/>
            </p:nvPicPr>
            <p:blipFill>
              <a:blip r:embed="rId12">
                <a:clrChange>
                  <a:clrFrom>
                    <a:srgbClr val="F2F2F2"/>
                  </a:clrFrom>
                  <a:clrTo>
                    <a:srgbClr val="F2F2F2">
                      <a:alpha val="0"/>
                    </a:srgbClr>
                  </a:clrTo>
                </a:clrChange>
              </a:blip>
              <a:stretch>
                <a:fillRect/>
              </a:stretch>
            </p:blipFill>
            <p:spPr>
              <a:xfrm>
                <a:off x="8065372" y="1963437"/>
                <a:ext cx="862572" cy="638175"/>
              </a:xfrm>
              <a:prstGeom prst="rect">
                <a:avLst/>
              </a:prstGeom>
            </p:spPr>
          </p:pic>
          <p:pic>
            <p:nvPicPr>
              <p:cNvPr id="53" name="Picture 52">
                <a:extLst>
                  <a:ext uri="{FF2B5EF4-FFF2-40B4-BE49-F238E27FC236}">
                    <a16:creationId xmlns:a16="http://schemas.microsoft.com/office/drawing/2014/main" id="{232F3FC8-691E-D6FD-FFAF-4C43E3357C29}"/>
                  </a:ext>
                </a:extLst>
              </p:cNvPr>
              <p:cNvPicPr>
                <a:picLocks noChangeAspect="1"/>
              </p:cNvPicPr>
              <p:nvPr/>
            </p:nvPicPr>
            <p:blipFill>
              <a:blip r:embed="rId13">
                <a:clrChange>
                  <a:clrFrom>
                    <a:srgbClr val="F2F2F2"/>
                  </a:clrFrom>
                  <a:clrTo>
                    <a:srgbClr val="F2F2F2">
                      <a:alpha val="0"/>
                    </a:srgbClr>
                  </a:clrTo>
                </a:clrChange>
              </a:blip>
              <a:stretch>
                <a:fillRect/>
              </a:stretch>
            </p:blipFill>
            <p:spPr>
              <a:xfrm>
                <a:off x="6630635" y="671243"/>
                <a:ext cx="862571" cy="531210"/>
              </a:xfrm>
              <a:prstGeom prst="rect">
                <a:avLst/>
              </a:prstGeom>
            </p:spPr>
          </p:pic>
          <p:pic>
            <p:nvPicPr>
              <p:cNvPr id="54" name="Picture 53">
                <a:extLst>
                  <a:ext uri="{FF2B5EF4-FFF2-40B4-BE49-F238E27FC236}">
                    <a16:creationId xmlns:a16="http://schemas.microsoft.com/office/drawing/2014/main" id="{6556A8C4-765F-D043-8E60-7D90DC3CCCB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321443" y="1484659"/>
                <a:ext cx="1587497" cy="600917"/>
              </a:xfrm>
              <a:prstGeom prst="rect">
                <a:avLst/>
              </a:prstGeom>
            </p:spPr>
          </p:pic>
          <p:pic>
            <p:nvPicPr>
              <p:cNvPr id="55" name="Picture 54">
                <a:extLst>
                  <a:ext uri="{FF2B5EF4-FFF2-40B4-BE49-F238E27FC236}">
                    <a16:creationId xmlns:a16="http://schemas.microsoft.com/office/drawing/2014/main" id="{0EABD9F0-1004-5A8C-FB35-EDF0B05E3AC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260558" y="2199023"/>
                <a:ext cx="1491950" cy="247187"/>
              </a:xfrm>
              <a:prstGeom prst="rect">
                <a:avLst/>
              </a:prstGeom>
            </p:spPr>
          </p:pic>
          <p:pic>
            <p:nvPicPr>
              <p:cNvPr id="56" name="Picture 55">
                <a:extLst>
                  <a:ext uri="{FF2B5EF4-FFF2-40B4-BE49-F238E27FC236}">
                    <a16:creationId xmlns:a16="http://schemas.microsoft.com/office/drawing/2014/main" id="{2A5646E2-8CEE-6E05-EF71-91C786A4C11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6162388" y="2950526"/>
                <a:ext cx="1762369" cy="157290"/>
              </a:xfrm>
              <a:prstGeom prst="rect">
                <a:avLst/>
              </a:prstGeom>
            </p:spPr>
          </p:pic>
          <p:pic>
            <p:nvPicPr>
              <p:cNvPr id="57" name="Picture 56">
                <a:extLst>
                  <a:ext uri="{FF2B5EF4-FFF2-40B4-BE49-F238E27FC236}">
                    <a16:creationId xmlns:a16="http://schemas.microsoft.com/office/drawing/2014/main" id="{41826FF5-2049-1D50-5B4A-FC4D48E0EE67}"/>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6346960" y="3374993"/>
                <a:ext cx="1229024" cy="359928"/>
              </a:xfrm>
              <a:prstGeom prst="rect">
                <a:avLst/>
              </a:prstGeom>
            </p:spPr>
          </p:pic>
          <p:pic>
            <p:nvPicPr>
              <p:cNvPr id="58" name="Picture 57">
                <a:extLst>
                  <a:ext uri="{FF2B5EF4-FFF2-40B4-BE49-F238E27FC236}">
                    <a16:creationId xmlns:a16="http://schemas.microsoft.com/office/drawing/2014/main" id="{3D575A41-8AE8-B1D6-FB90-8E67E3E2DF9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417256" y="3958521"/>
                <a:ext cx="1162050" cy="419100"/>
              </a:xfrm>
              <a:prstGeom prst="rect">
                <a:avLst/>
              </a:prstGeom>
            </p:spPr>
          </p:pic>
          <p:pic>
            <p:nvPicPr>
              <p:cNvPr id="59" name="Picture 58">
                <a:extLst>
                  <a:ext uri="{FF2B5EF4-FFF2-40B4-BE49-F238E27FC236}">
                    <a16:creationId xmlns:a16="http://schemas.microsoft.com/office/drawing/2014/main" id="{B06AF664-5C18-4899-30C5-E031EA5B2B5E}"/>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6477417" y="4553710"/>
                <a:ext cx="1113436" cy="449657"/>
              </a:xfrm>
              <a:prstGeom prst="rect">
                <a:avLst/>
              </a:prstGeom>
            </p:spPr>
          </p:pic>
          <p:pic>
            <p:nvPicPr>
              <p:cNvPr id="60" name="Picture 59">
                <a:extLst>
                  <a:ext uri="{FF2B5EF4-FFF2-40B4-BE49-F238E27FC236}">
                    <a16:creationId xmlns:a16="http://schemas.microsoft.com/office/drawing/2014/main" id="{5453EFDD-D3AD-2805-1D38-58486A39974F}"/>
                  </a:ext>
                </a:extLst>
              </p:cNvPr>
              <p:cNvPicPr>
                <a:picLocks noChangeAspect="1"/>
              </p:cNvPicPr>
              <p:nvPr/>
            </p:nvPicPr>
            <p:blipFill>
              <a:blip r:embed="rId20">
                <a:clrChange>
                  <a:clrFrom>
                    <a:srgbClr val="FAF5F0"/>
                  </a:clrFrom>
                  <a:clrTo>
                    <a:srgbClr val="FAF5F0">
                      <a:alpha val="0"/>
                    </a:srgbClr>
                  </a:clrTo>
                </a:clrChange>
              </a:blip>
              <a:stretch>
                <a:fillRect/>
              </a:stretch>
            </p:blipFill>
            <p:spPr>
              <a:xfrm>
                <a:off x="6371383" y="5205433"/>
                <a:ext cx="1381125" cy="390525"/>
              </a:xfrm>
              <a:prstGeom prst="rect">
                <a:avLst/>
              </a:prstGeom>
            </p:spPr>
          </p:pic>
          <p:pic>
            <p:nvPicPr>
              <p:cNvPr id="61" name="Picture 60">
                <a:extLst>
                  <a:ext uri="{FF2B5EF4-FFF2-40B4-BE49-F238E27FC236}">
                    <a16:creationId xmlns:a16="http://schemas.microsoft.com/office/drawing/2014/main" id="{965F1654-CCC6-0AA9-6648-F4AF7FCBB0E1}"/>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6428754" y="5682657"/>
                <a:ext cx="1019175" cy="466725"/>
              </a:xfrm>
              <a:prstGeom prst="rect">
                <a:avLst/>
              </a:prstGeom>
            </p:spPr>
          </p:pic>
          <p:pic>
            <p:nvPicPr>
              <p:cNvPr id="62" name="Picture 61">
                <a:extLst>
                  <a:ext uri="{FF2B5EF4-FFF2-40B4-BE49-F238E27FC236}">
                    <a16:creationId xmlns:a16="http://schemas.microsoft.com/office/drawing/2014/main" id="{5F8D4763-03A3-142B-54EF-7C1A04C2C59E}"/>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8017542" y="3240001"/>
                <a:ext cx="838200" cy="752475"/>
              </a:xfrm>
              <a:prstGeom prst="rect">
                <a:avLst/>
              </a:prstGeom>
            </p:spPr>
          </p:pic>
          <p:pic>
            <p:nvPicPr>
              <p:cNvPr id="63" name="Picture 62">
                <a:extLst>
                  <a:ext uri="{FF2B5EF4-FFF2-40B4-BE49-F238E27FC236}">
                    <a16:creationId xmlns:a16="http://schemas.microsoft.com/office/drawing/2014/main" id="{30AB3E98-8B23-06D1-FD5A-D12C68FFF4C9}"/>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709631" y="825160"/>
                <a:ext cx="1476058" cy="369015"/>
              </a:xfrm>
              <a:prstGeom prst="rect">
                <a:avLst/>
              </a:prstGeom>
            </p:spPr>
          </p:pic>
          <p:pic>
            <p:nvPicPr>
              <p:cNvPr id="64" name="Picture 63">
                <a:extLst>
                  <a:ext uri="{FF2B5EF4-FFF2-40B4-BE49-F238E27FC236}">
                    <a16:creationId xmlns:a16="http://schemas.microsoft.com/office/drawing/2014/main" id="{3707839C-FB1A-6754-3384-CC2520B66B10}"/>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7924757" y="1449993"/>
                <a:ext cx="1229024" cy="449657"/>
              </a:xfrm>
              <a:prstGeom prst="rect">
                <a:avLst/>
              </a:prstGeom>
            </p:spPr>
          </p:pic>
          <p:pic>
            <p:nvPicPr>
              <p:cNvPr id="65" name="Picture 64">
                <a:extLst>
                  <a:ext uri="{FF2B5EF4-FFF2-40B4-BE49-F238E27FC236}">
                    <a16:creationId xmlns:a16="http://schemas.microsoft.com/office/drawing/2014/main" id="{D611C62B-CD20-E55E-A007-252523DF06AF}"/>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9118543" y="2127540"/>
                <a:ext cx="1266825" cy="504825"/>
              </a:xfrm>
              <a:prstGeom prst="rect">
                <a:avLst/>
              </a:prstGeom>
            </p:spPr>
          </p:pic>
          <p:pic>
            <p:nvPicPr>
              <p:cNvPr id="66" name="Picture 65">
                <a:extLst>
                  <a:ext uri="{FF2B5EF4-FFF2-40B4-BE49-F238E27FC236}">
                    <a16:creationId xmlns:a16="http://schemas.microsoft.com/office/drawing/2014/main" id="{9809C20E-EE14-FF52-FDFB-97D4862AF608}"/>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7935128" y="2587856"/>
                <a:ext cx="848411" cy="744946"/>
              </a:xfrm>
              <a:prstGeom prst="rect">
                <a:avLst/>
              </a:prstGeom>
            </p:spPr>
          </p:pic>
          <p:pic>
            <p:nvPicPr>
              <p:cNvPr id="67" name="Picture 66">
                <a:extLst>
                  <a:ext uri="{FF2B5EF4-FFF2-40B4-BE49-F238E27FC236}">
                    <a16:creationId xmlns:a16="http://schemas.microsoft.com/office/drawing/2014/main" id="{403775E7-FD95-18ED-4688-B02F7B1ECE5B}"/>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7852631" y="3941749"/>
                <a:ext cx="1276350" cy="523875"/>
              </a:xfrm>
              <a:prstGeom prst="rect">
                <a:avLst/>
              </a:prstGeom>
            </p:spPr>
          </p:pic>
          <p:pic>
            <p:nvPicPr>
              <p:cNvPr id="68" name="Picture 67">
                <a:extLst>
                  <a:ext uri="{FF2B5EF4-FFF2-40B4-BE49-F238E27FC236}">
                    <a16:creationId xmlns:a16="http://schemas.microsoft.com/office/drawing/2014/main" id="{DF122E9E-2755-D943-EF90-83FF67CD58C7}"/>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9142098" y="3628575"/>
                <a:ext cx="1200150" cy="495300"/>
              </a:xfrm>
              <a:prstGeom prst="rect">
                <a:avLst/>
              </a:prstGeom>
            </p:spPr>
          </p:pic>
          <p:pic>
            <p:nvPicPr>
              <p:cNvPr id="69" name="Picture 68">
                <a:extLst>
                  <a:ext uri="{FF2B5EF4-FFF2-40B4-BE49-F238E27FC236}">
                    <a16:creationId xmlns:a16="http://schemas.microsoft.com/office/drawing/2014/main" id="{54985665-4130-1815-46C3-9B5CA6394DED}"/>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9207673" y="4537122"/>
                <a:ext cx="1088564" cy="482831"/>
              </a:xfrm>
              <a:prstGeom prst="rect">
                <a:avLst/>
              </a:prstGeom>
            </p:spPr>
          </p:pic>
          <p:pic>
            <p:nvPicPr>
              <p:cNvPr id="70" name="Picture 69">
                <a:extLst>
                  <a:ext uri="{FF2B5EF4-FFF2-40B4-BE49-F238E27FC236}">
                    <a16:creationId xmlns:a16="http://schemas.microsoft.com/office/drawing/2014/main" id="{44605A9A-1F99-9E4C-16DC-4DC5D2DB7F8C}"/>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7767228" y="4531286"/>
                <a:ext cx="1266825" cy="1115734"/>
              </a:xfrm>
              <a:prstGeom prst="rect">
                <a:avLst/>
              </a:prstGeom>
            </p:spPr>
          </p:pic>
          <p:pic>
            <p:nvPicPr>
              <p:cNvPr id="71" name="Picture 70">
                <a:extLst>
                  <a:ext uri="{FF2B5EF4-FFF2-40B4-BE49-F238E27FC236}">
                    <a16:creationId xmlns:a16="http://schemas.microsoft.com/office/drawing/2014/main" id="{6B65C75A-8115-268B-46E9-946EE4AA5BC7}"/>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7635908" y="5503603"/>
                <a:ext cx="1709796" cy="871792"/>
              </a:xfrm>
              <a:prstGeom prst="rect">
                <a:avLst/>
              </a:prstGeom>
            </p:spPr>
          </p:pic>
          <p:pic>
            <p:nvPicPr>
              <p:cNvPr id="72" name="Picture 71">
                <a:extLst>
                  <a:ext uri="{FF2B5EF4-FFF2-40B4-BE49-F238E27FC236}">
                    <a16:creationId xmlns:a16="http://schemas.microsoft.com/office/drawing/2014/main" id="{44BAF497-E073-CD24-E294-150829014548}"/>
                  </a:ext>
                </a:extLst>
              </p:cNvPr>
              <p:cNvPicPr>
                <a:picLocks noChangeAspect="1"/>
              </p:cNvPicPr>
              <p:nvPr/>
            </p:nvPicPr>
            <p:blipFill>
              <a:blip r:embed="rId32">
                <a:clrChange>
                  <a:clrFrom>
                    <a:srgbClr val="FFFFFF"/>
                  </a:clrFrom>
                  <a:clrTo>
                    <a:srgbClr val="FFFFFF">
                      <a:alpha val="0"/>
                    </a:srgbClr>
                  </a:clrTo>
                </a:clrChange>
              </a:blip>
              <a:stretch>
                <a:fillRect/>
              </a:stretch>
            </p:blipFill>
            <p:spPr>
              <a:xfrm>
                <a:off x="9618538" y="613146"/>
                <a:ext cx="666750" cy="666750"/>
              </a:xfrm>
              <a:prstGeom prst="rect">
                <a:avLst/>
              </a:prstGeom>
            </p:spPr>
          </p:pic>
          <p:pic>
            <p:nvPicPr>
              <p:cNvPr id="73" name="Picture 72">
                <a:extLst>
                  <a:ext uri="{FF2B5EF4-FFF2-40B4-BE49-F238E27FC236}">
                    <a16:creationId xmlns:a16="http://schemas.microsoft.com/office/drawing/2014/main" id="{102CE046-A29C-4760-370E-FF28F06E1BFC}"/>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9372516" y="1354397"/>
                <a:ext cx="1158794" cy="640848"/>
              </a:xfrm>
              <a:prstGeom prst="rect">
                <a:avLst/>
              </a:prstGeom>
            </p:spPr>
          </p:pic>
          <p:pic>
            <p:nvPicPr>
              <p:cNvPr id="74" name="Picture 73">
                <a:extLst>
                  <a:ext uri="{FF2B5EF4-FFF2-40B4-BE49-F238E27FC236}">
                    <a16:creationId xmlns:a16="http://schemas.microsoft.com/office/drawing/2014/main" id="{0311576E-3E38-470F-8652-3635BBDBB7CD}"/>
                  </a:ext>
                </a:extLst>
              </p:cNvPr>
              <p:cNvPicPr>
                <a:picLocks noChangeAspect="1"/>
              </p:cNvPicPr>
              <p:nvPr/>
            </p:nvPicPr>
            <p:blipFill>
              <a:blip r:embed="rId34">
                <a:clrChange>
                  <a:clrFrom>
                    <a:srgbClr val="FEFEFE"/>
                  </a:clrFrom>
                  <a:clrTo>
                    <a:srgbClr val="FEFEFE">
                      <a:alpha val="0"/>
                    </a:srgbClr>
                  </a:clrTo>
                </a:clrChange>
              </a:blip>
              <a:stretch>
                <a:fillRect/>
              </a:stretch>
            </p:blipFill>
            <p:spPr>
              <a:xfrm>
                <a:off x="10798034" y="2132302"/>
                <a:ext cx="1276350" cy="495300"/>
              </a:xfrm>
              <a:prstGeom prst="rect">
                <a:avLst/>
              </a:prstGeom>
            </p:spPr>
          </p:pic>
          <p:pic>
            <p:nvPicPr>
              <p:cNvPr id="75" name="Picture 74">
                <a:extLst>
                  <a:ext uri="{FF2B5EF4-FFF2-40B4-BE49-F238E27FC236}">
                    <a16:creationId xmlns:a16="http://schemas.microsoft.com/office/drawing/2014/main" id="{B942B311-A70E-689A-02ED-DB27BB002A6B}"/>
                  </a:ext>
                </a:extLst>
              </p:cNvPr>
              <p:cNvPicPr>
                <a:picLocks noChangeAspect="1"/>
              </p:cNvPicPr>
              <p:nvPr/>
            </p:nvPicPr>
            <p:blipFill>
              <a:blip r:embed="rId35">
                <a:clrChange>
                  <a:clrFrom>
                    <a:srgbClr val="FFFFFF"/>
                  </a:clrFrom>
                  <a:clrTo>
                    <a:srgbClr val="FFFFFF">
                      <a:alpha val="0"/>
                    </a:srgbClr>
                  </a:clrTo>
                </a:clrChange>
              </a:blip>
              <a:stretch>
                <a:fillRect/>
              </a:stretch>
            </p:blipFill>
            <p:spPr>
              <a:xfrm>
                <a:off x="10925726" y="2984222"/>
                <a:ext cx="1119290" cy="247187"/>
              </a:xfrm>
              <a:prstGeom prst="rect">
                <a:avLst/>
              </a:prstGeom>
            </p:spPr>
          </p:pic>
          <p:pic>
            <p:nvPicPr>
              <p:cNvPr id="76" name="Picture 75">
                <a:extLst>
                  <a:ext uri="{FF2B5EF4-FFF2-40B4-BE49-F238E27FC236}">
                    <a16:creationId xmlns:a16="http://schemas.microsoft.com/office/drawing/2014/main" id="{A85B29DD-4EE8-89B8-AEC3-FA1F2D7E6C54}"/>
                  </a:ext>
                </a:extLst>
              </p:cNvPr>
              <p:cNvPicPr>
                <a:picLocks noChangeAspect="1"/>
              </p:cNvPicPr>
              <p:nvPr/>
            </p:nvPicPr>
            <p:blipFill>
              <a:blip r:embed="rId36">
                <a:clrChange>
                  <a:clrFrom>
                    <a:srgbClr val="F2F2F2"/>
                  </a:clrFrom>
                  <a:clrTo>
                    <a:srgbClr val="F2F2F2">
                      <a:alpha val="0"/>
                    </a:srgbClr>
                  </a:clrTo>
                </a:clrChange>
              </a:blip>
              <a:stretch>
                <a:fillRect/>
              </a:stretch>
            </p:blipFill>
            <p:spPr>
              <a:xfrm>
                <a:off x="8914627" y="2927432"/>
                <a:ext cx="1709796" cy="406076"/>
              </a:xfrm>
              <a:prstGeom prst="rect">
                <a:avLst/>
              </a:prstGeom>
            </p:spPr>
          </p:pic>
          <p:pic>
            <p:nvPicPr>
              <p:cNvPr id="77" name="Picture 76">
                <a:extLst>
                  <a:ext uri="{FF2B5EF4-FFF2-40B4-BE49-F238E27FC236}">
                    <a16:creationId xmlns:a16="http://schemas.microsoft.com/office/drawing/2014/main" id="{8382CBF8-4CC4-F42C-3B05-22B613B344AD}"/>
                  </a:ext>
                </a:extLst>
              </p:cNvPr>
              <p:cNvPicPr>
                <a:picLocks noChangeAspect="1"/>
              </p:cNvPicPr>
              <p:nvPr/>
            </p:nvPicPr>
            <p:blipFill>
              <a:blip r:embed="rId37">
                <a:clrChange>
                  <a:clrFrom>
                    <a:srgbClr val="FFFFFF"/>
                  </a:clrFrom>
                  <a:clrTo>
                    <a:srgbClr val="FFFFFF">
                      <a:alpha val="0"/>
                    </a:srgbClr>
                  </a:clrTo>
                </a:clrChange>
              </a:blip>
              <a:stretch>
                <a:fillRect/>
              </a:stretch>
            </p:blipFill>
            <p:spPr>
              <a:xfrm>
                <a:off x="10411268" y="3587034"/>
                <a:ext cx="1685986" cy="349081"/>
              </a:xfrm>
              <a:prstGeom prst="rect">
                <a:avLst/>
              </a:prstGeom>
            </p:spPr>
          </p:pic>
          <p:pic>
            <p:nvPicPr>
              <p:cNvPr id="78" name="Picture 77">
                <a:extLst>
                  <a:ext uri="{FF2B5EF4-FFF2-40B4-BE49-F238E27FC236}">
                    <a16:creationId xmlns:a16="http://schemas.microsoft.com/office/drawing/2014/main" id="{F417D4A0-2385-4A4F-F30E-F2B9D8651933}"/>
                  </a:ext>
                </a:extLst>
              </p:cNvPr>
              <p:cNvPicPr>
                <a:picLocks noChangeAspect="1"/>
              </p:cNvPicPr>
              <p:nvPr/>
            </p:nvPicPr>
            <p:blipFill>
              <a:blip r:embed="rId38"/>
              <a:stretch>
                <a:fillRect/>
              </a:stretch>
            </p:blipFill>
            <p:spPr>
              <a:xfrm>
                <a:off x="10525987" y="4339999"/>
                <a:ext cx="1447801" cy="498687"/>
              </a:xfrm>
              <a:prstGeom prst="rect">
                <a:avLst/>
              </a:prstGeom>
            </p:spPr>
          </p:pic>
          <p:pic>
            <p:nvPicPr>
              <p:cNvPr id="79" name="Picture 78">
                <a:extLst>
                  <a:ext uri="{FF2B5EF4-FFF2-40B4-BE49-F238E27FC236}">
                    <a16:creationId xmlns:a16="http://schemas.microsoft.com/office/drawing/2014/main" id="{645D822D-36A2-CDD9-CDEC-EC66AE8BA8CF}"/>
                  </a:ext>
                </a:extLst>
              </p:cNvPr>
              <p:cNvPicPr>
                <a:picLocks noChangeAspect="1"/>
              </p:cNvPicPr>
              <p:nvPr/>
            </p:nvPicPr>
            <p:blipFill>
              <a:blip r:embed="rId39">
                <a:clrChange>
                  <a:clrFrom>
                    <a:srgbClr val="FFFFFF"/>
                  </a:clrFrom>
                  <a:clrTo>
                    <a:srgbClr val="FFFFFF">
                      <a:alpha val="0"/>
                    </a:srgbClr>
                  </a:clrTo>
                </a:clrChange>
              </a:blip>
              <a:stretch>
                <a:fillRect/>
              </a:stretch>
            </p:blipFill>
            <p:spPr>
              <a:xfrm>
                <a:off x="9419263" y="5249647"/>
                <a:ext cx="1079785" cy="596954"/>
              </a:xfrm>
              <a:prstGeom prst="rect">
                <a:avLst/>
              </a:prstGeom>
            </p:spPr>
          </p:pic>
          <p:pic>
            <p:nvPicPr>
              <p:cNvPr id="80" name="Picture 79">
                <a:extLst>
                  <a:ext uri="{FF2B5EF4-FFF2-40B4-BE49-F238E27FC236}">
                    <a16:creationId xmlns:a16="http://schemas.microsoft.com/office/drawing/2014/main" id="{C9C0751C-992D-A02A-D5CD-60378B6D85B8}"/>
                  </a:ext>
                </a:extLst>
              </p:cNvPr>
              <p:cNvPicPr>
                <a:picLocks noChangeAspect="1"/>
              </p:cNvPicPr>
              <p:nvPr/>
            </p:nvPicPr>
            <p:blipFill>
              <a:blip r:embed="rId40"/>
              <a:stretch>
                <a:fillRect/>
              </a:stretch>
            </p:blipFill>
            <p:spPr>
              <a:xfrm>
                <a:off x="11190715" y="5341570"/>
                <a:ext cx="569484" cy="496784"/>
              </a:xfrm>
              <a:prstGeom prst="rect">
                <a:avLst/>
              </a:prstGeom>
            </p:spPr>
          </p:pic>
          <p:pic>
            <p:nvPicPr>
              <p:cNvPr id="81" name="Picture 80">
                <a:extLst>
                  <a:ext uri="{FF2B5EF4-FFF2-40B4-BE49-F238E27FC236}">
                    <a16:creationId xmlns:a16="http://schemas.microsoft.com/office/drawing/2014/main" id="{11D282E0-F731-C982-F614-C0227711AB73}"/>
                  </a:ext>
                </a:extLst>
              </p:cNvPr>
              <p:cNvPicPr>
                <a:picLocks noChangeAspect="1"/>
              </p:cNvPicPr>
              <p:nvPr/>
            </p:nvPicPr>
            <p:blipFill>
              <a:blip r:embed="rId41"/>
              <a:stretch>
                <a:fillRect/>
              </a:stretch>
            </p:blipFill>
            <p:spPr>
              <a:xfrm>
                <a:off x="10556925" y="777974"/>
                <a:ext cx="1474911" cy="601500"/>
              </a:xfrm>
              <a:prstGeom prst="rect">
                <a:avLst/>
              </a:prstGeom>
            </p:spPr>
          </p:pic>
          <p:pic>
            <p:nvPicPr>
              <p:cNvPr id="82" name="Picture 81">
                <a:extLst>
                  <a:ext uri="{FF2B5EF4-FFF2-40B4-BE49-F238E27FC236}">
                    <a16:creationId xmlns:a16="http://schemas.microsoft.com/office/drawing/2014/main" id="{311C1CF2-570C-EF76-B8F3-56E249EBCB86}"/>
                  </a:ext>
                </a:extLst>
              </p:cNvPr>
              <p:cNvPicPr>
                <a:picLocks noChangeAspect="1"/>
              </p:cNvPicPr>
              <p:nvPr/>
            </p:nvPicPr>
            <p:blipFill>
              <a:blip r:embed="rId42">
                <a:clrChange>
                  <a:clrFrom>
                    <a:srgbClr val="FFFFFF"/>
                  </a:clrFrom>
                  <a:clrTo>
                    <a:srgbClr val="FFFFFF">
                      <a:alpha val="0"/>
                    </a:srgbClr>
                  </a:clrTo>
                </a:clrChange>
              </a:blip>
              <a:stretch>
                <a:fillRect/>
              </a:stretch>
            </p:blipFill>
            <p:spPr>
              <a:xfrm>
                <a:off x="10607933" y="1508843"/>
                <a:ext cx="1474911" cy="457963"/>
              </a:xfrm>
              <a:prstGeom prst="rect">
                <a:avLst/>
              </a:prstGeom>
            </p:spPr>
          </p:pic>
        </p:grpSp>
        <p:sp>
          <p:nvSpPr>
            <p:cNvPr id="9" name="TextBox 8">
              <a:extLst>
                <a:ext uri="{FF2B5EF4-FFF2-40B4-BE49-F238E27FC236}">
                  <a16:creationId xmlns:a16="http://schemas.microsoft.com/office/drawing/2014/main" id="{501F1DFA-DA39-AD5A-9EC0-7A83DE69930C}"/>
                </a:ext>
              </a:extLst>
            </p:cNvPr>
            <p:cNvSpPr txBox="1"/>
            <p:nvPr/>
          </p:nvSpPr>
          <p:spPr>
            <a:xfrm>
              <a:off x="609600" y="1227548"/>
              <a:ext cx="3907669" cy="261097"/>
            </a:xfrm>
            <a:prstGeom prst="rect">
              <a:avLst/>
            </a:prstGeom>
            <a:noFill/>
          </p:spPr>
          <p:txBody>
            <a:bodyPr wrap="square" lIns="0" tIns="0" rIns="0" bIns="0">
              <a:spAutoFit/>
            </a:bodyPr>
            <a:lstStyle/>
            <a:p>
              <a:pPr>
                <a:lnSpc>
                  <a:spcPts val="2300"/>
                </a:lnSpc>
                <a:spcBef>
                  <a:spcPts val="500"/>
                </a:spcBef>
                <a:buClr>
                  <a:srgbClr val="0092A4"/>
                </a:buClr>
                <a:defRPr/>
              </a:pPr>
              <a:endParaRPr lang="el-GR" sz="1500" dirty="0">
                <a:solidFill>
                  <a:schemeClr val="bg1">
                    <a:lumMod val="50000"/>
                  </a:schemeClr>
                </a:solidFill>
                <a:latin typeface="Verdana" panose="020B0604030504040204" pitchFamily="34" charset="0"/>
                <a:ea typeface="Verdana" panose="020B0604030504040204" pitchFamily="34" charset="0"/>
                <a:cs typeface="Tahoma" panose="020B0604030504040204" pitchFamily="34" charset="0"/>
              </a:endParaRPr>
            </a:p>
          </p:txBody>
        </p:sp>
        <p:pic>
          <p:nvPicPr>
            <p:cNvPr id="11" name="Picture 10" descr="A picture containing graphics, font, graphic design, logo&#10;&#10;Description automatically generated">
              <a:extLst>
                <a:ext uri="{FF2B5EF4-FFF2-40B4-BE49-F238E27FC236}">
                  <a16:creationId xmlns:a16="http://schemas.microsoft.com/office/drawing/2014/main" id="{551E5D99-8E5F-09C0-EAEC-D17D89561C79}"/>
                </a:ext>
              </a:extLst>
            </p:cNvPr>
            <p:cNvPicPr>
              <a:picLocks noChangeAspect="1"/>
            </p:cNvPicPr>
            <p:nvPr/>
          </p:nvPicPr>
          <p:blipFill>
            <a:blip r:embed="rId43" cstate="hqprint">
              <a:extLst>
                <a:ext uri="{28A0092B-C50C-407E-A947-70E740481C1C}">
                  <a14:useLocalDpi xmlns:a14="http://schemas.microsoft.com/office/drawing/2010/main" val="0"/>
                </a:ext>
              </a:extLst>
            </a:blip>
            <a:stretch>
              <a:fillRect/>
            </a:stretch>
          </p:blipFill>
          <p:spPr>
            <a:xfrm>
              <a:off x="3892439" y="1273033"/>
              <a:ext cx="691201" cy="521856"/>
            </a:xfrm>
            <a:prstGeom prst="rect">
              <a:avLst/>
            </a:prstGeom>
          </p:spPr>
        </p:pic>
        <p:pic>
          <p:nvPicPr>
            <p:cNvPr id="12" name="Picture 11" descr="A close up of a logo&#10;&#10;Description automatically generated with low confidence">
              <a:extLst>
                <a:ext uri="{FF2B5EF4-FFF2-40B4-BE49-F238E27FC236}">
                  <a16:creationId xmlns:a16="http://schemas.microsoft.com/office/drawing/2014/main" id="{CBFAEE68-D1D1-850F-BDBF-FF35BDD6C782}"/>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180656" y="4302108"/>
              <a:ext cx="1402726" cy="356319"/>
            </a:xfrm>
            <a:prstGeom prst="rect">
              <a:avLst/>
            </a:prstGeom>
          </p:spPr>
        </p:pic>
        <p:pic>
          <p:nvPicPr>
            <p:cNvPr id="14" name="Picture 13" descr="A picture containing graphics, font, logo, symbol&#10;&#10;Description automatically generated">
              <a:extLst>
                <a:ext uri="{FF2B5EF4-FFF2-40B4-BE49-F238E27FC236}">
                  <a16:creationId xmlns:a16="http://schemas.microsoft.com/office/drawing/2014/main" id="{C0C2F5F5-E36F-7CF9-B9B2-2570F3429E6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577149" y="2630098"/>
              <a:ext cx="1107916" cy="354533"/>
            </a:xfrm>
            <a:prstGeom prst="rect">
              <a:avLst/>
            </a:prstGeom>
          </p:spPr>
        </p:pic>
        <p:pic>
          <p:nvPicPr>
            <p:cNvPr id="15" name="Picture 14" descr="A picture containing graphics, circle, yellow, design&#10;&#10;Description automatically generated">
              <a:extLst>
                <a:ext uri="{FF2B5EF4-FFF2-40B4-BE49-F238E27FC236}">
                  <a16:creationId xmlns:a16="http://schemas.microsoft.com/office/drawing/2014/main" id="{406539E5-A5C5-3168-8A53-17E764275AAA}"/>
                </a:ext>
              </a:extLst>
            </p:cNvPr>
            <p:cNvPicPr>
              <a:picLocks noChangeAspect="1"/>
            </p:cNvPicPr>
            <p:nvPr/>
          </p:nvPicPr>
          <p:blipFill>
            <a:blip r:embed="rId46" cstate="hqprint">
              <a:extLst>
                <a:ext uri="{28A0092B-C50C-407E-A947-70E740481C1C}">
                  <a14:useLocalDpi xmlns:a14="http://schemas.microsoft.com/office/drawing/2010/main" val="0"/>
                </a:ext>
              </a:extLst>
            </a:blip>
            <a:stretch>
              <a:fillRect/>
            </a:stretch>
          </p:blipFill>
          <p:spPr>
            <a:xfrm>
              <a:off x="3490870" y="3120270"/>
              <a:ext cx="983319" cy="400351"/>
            </a:xfrm>
            <a:prstGeom prst="rect">
              <a:avLst/>
            </a:prstGeom>
          </p:spPr>
        </p:pic>
        <p:pic>
          <p:nvPicPr>
            <p:cNvPr id="22" name="Picture 21" descr="A picture containing font, graphics, text, logo&#10;&#10;Description automatically generated">
              <a:extLst>
                <a:ext uri="{FF2B5EF4-FFF2-40B4-BE49-F238E27FC236}">
                  <a16:creationId xmlns:a16="http://schemas.microsoft.com/office/drawing/2014/main" id="{F22BC8D7-5655-C7A1-CF1F-D46E79C29163}"/>
                </a:ext>
              </a:extLst>
            </p:cNvPr>
            <p:cNvPicPr>
              <a:picLocks noChangeAspect="1"/>
            </p:cNvPicPr>
            <p:nvPr/>
          </p:nvPicPr>
          <p:blipFill>
            <a:blip r:embed="rId47" cstate="hqprint">
              <a:extLst>
                <a:ext uri="{28A0092B-C50C-407E-A947-70E740481C1C}">
                  <a14:useLocalDpi xmlns:a14="http://schemas.microsoft.com/office/drawing/2010/main" val="0"/>
                </a:ext>
              </a:extLst>
            </a:blip>
            <a:stretch>
              <a:fillRect/>
            </a:stretch>
          </p:blipFill>
          <p:spPr>
            <a:xfrm>
              <a:off x="3263721" y="3718327"/>
              <a:ext cx="1338500" cy="296785"/>
            </a:xfrm>
            <a:prstGeom prst="rect">
              <a:avLst/>
            </a:prstGeom>
          </p:spPr>
        </p:pic>
        <p:pic>
          <p:nvPicPr>
            <p:cNvPr id="26" name="Picture 25" descr="A picture containing graphics, font, orange, graphic design&#10;&#10;Description automatically generated">
              <a:extLst>
                <a:ext uri="{FF2B5EF4-FFF2-40B4-BE49-F238E27FC236}">
                  <a16:creationId xmlns:a16="http://schemas.microsoft.com/office/drawing/2014/main" id="{4FAE3E62-49DD-42DC-0974-D3C145F9CF25}"/>
                </a:ext>
              </a:extLst>
            </p:cNvPr>
            <p:cNvPicPr>
              <a:picLocks noChangeAspect="1"/>
            </p:cNvPicPr>
            <p:nvPr/>
          </p:nvPicPr>
          <p:blipFill>
            <a:blip r:embed="rId48" cstate="hqprint">
              <a:extLst>
                <a:ext uri="{28A0092B-C50C-407E-A947-70E740481C1C}">
                  <a14:useLocalDpi xmlns:a14="http://schemas.microsoft.com/office/drawing/2010/main" val="0"/>
                </a:ext>
              </a:extLst>
            </a:blip>
            <a:stretch>
              <a:fillRect/>
            </a:stretch>
          </p:blipFill>
          <p:spPr>
            <a:xfrm>
              <a:off x="3018366" y="2081900"/>
              <a:ext cx="1594089" cy="259463"/>
            </a:xfrm>
            <a:prstGeom prst="rect">
              <a:avLst/>
            </a:prstGeom>
          </p:spPr>
        </p:pic>
        <p:pic>
          <p:nvPicPr>
            <p:cNvPr id="27" name="Picture 26" descr="A picture containing screenshot, darkness, black, graphics&#10;&#10;Description automatically generated">
              <a:extLst>
                <a:ext uri="{FF2B5EF4-FFF2-40B4-BE49-F238E27FC236}">
                  <a16:creationId xmlns:a16="http://schemas.microsoft.com/office/drawing/2014/main" id="{640463B6-C406-807A-CD6D-ED7BB3CF3D3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244454" y="5058411"/>
              <a:ext cx="1338500" cy="249853"/>
            </a:xfrm>
            <a:prstGeom prst="rect">
              <a:avLst/>
            </a:prstGeom>
          </p:spPr>
        </p:pic>
        <p:pic>
          <p:nvPicPr>
            <p:cNvPr id="28" name="Picture 27" descr="A picture containing font, graphics, text, screenshot&#10;&#10;Description automatically generated">
              <a:extLst>
                <a:ext uri="{FF2B5EF4-FFF2-40B4-BE49-F238E27FC236}">
                  <a16:creationId xmlns:a16="http://schemas.microsoft.com/office/drawing/2014/main" id="{523919D9-E90A-DCEC-9E5B-5EAA954220DC}"/>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336613" y="1258161"/>
              <a:ext cx="1353944" cy="520748"/>
            </a:xfrm>
            <a:prstGeom prst="rect">
              <a:avLst/>
            </a:prstGeom>
          </p:spPr>
        </p:pic>
        <p:pic>
          <p:nvPicPr>
            <p:cNvPr id="29" name="Picture 28" descr="A picture containing font, graphics, screenshot, text&#10;&#10;Description automatically generated">
              <a:extLst>
                <a:ext uri="{FF2B5EF4-FFF2-40B4-BE49-F238E27FC236}">
                  <a16:creationId xmlns:a16="http://schemas.microsoft.com/office/drawing/2014/main" id="{688BCFB2-4895-C6F0-C606-724980067B12}"/>
                </a:ext>
              </a:extLst>
            </p:cNvPr>
            <p:cNvPicPr>
              <a:picLocks noChangeAspect="1"/>
            </p:cNvPicPr>
            <p:nvPr/>
          </p:nvPicPr>
          <p:blipFill>
            <a:blip r:embed="rId51" cstate="hqprint">
              <a:extLst>
                <a:ext uri="{28A0092B-C50C-407E-A947-70E740481C1C}">
                  <a14:useLocalDpi xmlns:a14="http://schemas.microsoft.com/office/drawing/2010/main" val="0"/>
                </a:ext>
              </a:extLst>
            </a:blip>
            <a:stretch>
              <a:fillRect/>
            </a:stretch>
          </p:blipFill>
          <p:spPr>
            <a:xfrm>
              <a:off x="2056394" y="3763557"/>
              <a:ext cx="1014080" cy="267605"/>
            </a:xfrm>
            <a:prstGeom prst="rect">
              <a:avLst/>
            </a:prstGeom>
          </p:spPr>
        </p:pic>
        <p:pic>
          <p:nvPicPr>
            <p:cNvPr id="30" name="Picture 29">
              <a:extLst>
                <a:ext uri="{FF2B5EF4-FFF2-40B4-BE49-F238E27FC236}">
                  <a16:creationId xmlns:a16="http://schemas.microsoft.com/office/drawing/2014/main" id="{57A6AFA5-4E76-34CD-A31B-11478DC84A54}"/>
                </a:ext>
              </a:extLst>
            </p:cNvPr>
            <p:cNvPicPr>
              <a:picLocks noChangeAspect="1"/>
            </p:cNvPicPr>
            <p:nvPr/>
          </p:nvPicPr>
          <p:blipFill>
            <a:blip r:embed="rId52" cstate="hqprint">
              <a:extLst>
                <a:ext uri="{28A0092B-C50C-407E-A947-70E740481C1C}">
                  <a14:useLocalDpi xmlns:a14="http://schemas.microsoft.com/office/drawing/2010/main" val="0"/>
                </a:ext>
              </a:extLst>
            </a:blip>
            <a:stretch>
              <a:fillRect/>
            </a:stretch>
          </p:blipFill>
          <p:spPr>
            <a:xfrm>
              <a:off x="1984988" y="5950172"/>
              <a:ext cx="1727019" cy="194870"/>
            </a:xfrm>
            <a:prstGeom prst="rect">
              <a:avLst/>
            </a:prstGeom>
          </p:spPr>
        </p:pic>
        <p:pic>
          <p:nvPicPr>
            <p:cNvPr id="31" name="Graphic 30">
              <a:extLst>
                <a:ext uri="{FF2B5EF4-FFF2-40B4-BE49-F238E27FC236}">
                  <a16:creationId xmlns:a16="http://schemas.microsoft.com/office/drawing/2014/main" id="{EC32D01B-96E1-2AEA-5C85-A1C1B409EDC9}"/>
                </a:ext>
              </a:extLst>
            </p:cNvPr>
            <p:cNvPicPr>
              <a:picLocks noChangeAspect="1"/>
            </p:cNvPicPr>
            <p:nvPr/>
          </p:nvPicPr>
          <p:blipFill>
            <a:blip r:embed="rId53" cstate="hqprint">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584735" y="3175448"/>
              <a:ext cx="1747077" cy="337599"/>
            </a:xfrm>
            <a:prstGeom prst="rect">
              <a:avLst/>
            </a:prstGeom>
          </p:spPr>
        </p:pic>
        <p:pic>
          <p:nvPicPr>
            <p:cNvPr id="32" name="Picture 31" descr="A picture containing font, graphics, logo, graphic design&#10;&#10;Description automatically generated">
              <a:extLst>
                <a:ext uri="{FF2B5EF4-FFF2-40B4-BE49-F238E27FC236}">
                  <a16:creationId xmlns:a16="http://schemas.microsoft.com/office/drawing/2014/main" id="{5AABD891-9428-63F9-E6F3-32FC601F3F14}"/>
                </a:ext>
              </a:extLst>
            </p:cNvPr>
            <p:cNvPicPr>
              <a:picLocks noChangeAspect="1"/>
            </p:cNvPicPr>
            <p:nvPr/>
          </p:nvPicPr>
          <p:blipFill>
            <a:blip r:embed="rId55" cstate="hqprint">
              <a:extLst>
                <a:ext uri="{28A0092B-C50C-407E-A947-70E740481C1C}">
                  <a14:useLocalDpi xmlns:a14="http://schemas.microsoft.com/office/drawing/2010/main" val="0"/>
                </a:ext>
              </a:extLst>
            </a:blip>
            <a:stretch>
              <a:fillRect/>
            </a:stretch>
          </p:blipFill>
          <p:spPr>
            <a:xfrm>
              <a:off x="911981" y="5583030"/>
              <a:ext cx="1502591" cy="337599"/>
            </a:xfrm>
            <a:prstGeom prst="rect">
              <a:avLst/>
            </a:prstGeom>
          </p:spPr>
        </p:pic>
        <p:pic>
          <p:nvPicPr>
            <p:cNvPr id="33" name="Picture 32" descr="A picture containing font, graphics, screenshot, black&#10;&#10;Description automatically generated">
              <a:extLst>
                <a:ext uri="{FF2B5EF4-FFF2-40B4-BE49-F238E27FC236}">
                  <a16:creationId xmlns:a16="http://schemas.microsoft.com/office/drawing/2014/main" id="{A165EC8E-1227-F0C9-628B-7C86AEEF7619}"/>
                </a:ext>
              </a:extLst>
            </p:cNvPr>
            <p:cNvPicPr>
              <a:picLocks noChangeAspect="1"/>
            </p:cNvPicPr>
            <p:nvPr/>
          </p:nvPicPr>
          <p:blipFill>
            <a:blip r:embed="rId56" cstate="hqprint">
              <a:extLst>
                <a:ext uri="{28A0092B-C50C-407E-A947-70E740481C1C}">
                  <a14:useLocalDpi xmlns:a14="http://schemas.microsoft.com/office/drawing/2010/main" val="0"/>
                </a:ext>
              </a:extLst>
            </a:blip>
            <a:stretch>
              <a:fillRect/>
            </a:stretch>
          </p:blipFill>
          <p:spPr>
            <a:xfrm>
              <a:off x="2131655" y="2667008"/>
              <a:ext cx="1322479" cy="413275"/>
            </a:xfrm>
            <a:prstGeom prst="rect">
              <a:avLst/>
            </a:prstGeom>
          </p:spPr>
        </p:pic>
        <p:pic>
          <p:nvPicPr>
            <p:cNvPr id="34" name="Picture 33" descr="A white letter on a black background&#10;&#10;Description automatically generated with medium confidence">
              <a:extLst>
                <a:ext uri="{FF2B5EF4-FFF2-40B4-BE49-F238E27FC236}">
                  <a16:creationId xmlns:a16="http://schemas.microsoft.com/office/drawing/2014/main" id="{53615DB5-56C1-C291-6237-BD3660485CB1}"/>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55441" y="1352293"/>
              <a:ext cx="1454948" cy="333292"/>
            </a:xfrm>
            <a:prstGeom prst="rect">
              <a:avLst/>
            </a:prstGeom>
          </p:spPr>
        </p:pic>
        <p:pic>
          <p:nvPicPr>
            <p:cNvPr id="35" name="Picture 34">
              <a:extLst>
                <a:ext uri="{FF2B5EF4-FFF2-40B4-BE49-F238E27FC236}">
                  <a16:creationId xmlns:a16="http://schemas.microsoft.com/office/drawing/2014/main" id="{43B38BCE-AD7F-EFC0-EFDF-87AC3EF840A7}"/>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905815" y="5557850"/>
              <a:ext cx="1612384" cy="346037"/>
            </a:xfrm>
            <a:prstGeom prst="rect">
              <a:avLst/>
            </a:prstGeom>
          </p:spPr>
        </p:pic>
        <p:pic>
          <p:nvPicPr>
            <p:cNvPr id="36" name="Picture 35" descr="A picture containing black, darkness&#10;&#10;Description automatically generated">
              <a:extLst>
                <a:ext uri="{FF2B5EF4-FFF2-40B4-BE49-F238E27FC236}">
                  <a16:creationId xmlns:a16="http://schemas.microsoft.com/office/drawing/2014/main" id="{374C12BB-502E-49B4-99D8-589245E31AF9}"/>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2367139" y="4912860"/>
              <a:ext cx="717068" cy="562620"/>
            </a:xfrm>
            <a:prstGeom prst="rect">
              <a:avLst/>
            </a:prstGeom>
          </p:spPr>
        </p:pic>
        <p:pic>
          <p:nvPicPr>
            <p:cNvPr id="37" name="Graphic 36">
              <a:extLst>
                <a:ext uri="{FF2B5EF4-FFF2-40B4-BE49-F238E27FC236}">
                  <a16:creationId xmlns:a16="http://schemas.microsoft.com/office/drawing/2014/main" id="{A1158357-81B8-9CA7-ECFF-514E230D0766}"/>
                </a:ext>
              </a:extLst>
            </p:cNvPr>
            <p:cNvPicPr>
              <a:picLocks noChangeAspect="1"/>
            </p:cNvPicPr>
            <p:nvPr/>
          </p:nvPicPr>
          <p:blipFill>
            <a:blip r:embed="rId60" cstate="hq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55686" y="4355759"/>
              <a:ext cx="1892991" cy="404593"/>
            </a:xfrm>
            <a:prstGeom prst="rect">
              <a:avLst/>
            </a:prstGeom>
          </p:spPr>
        </p:pic>
        <p:pic>
          <p:nvPicPr>
            <p:cNvPr id="38" name="Picture 37" descr="A picture containing font, logo, symbol, graphics&#10;&#10;Description automatically generated">
              <a:extLst>
                <a:ext uri="{FF2B5EF4-FFF2-40B4-BE49-F238E27FC236}">
                  <a16:creationId xmlns:a16="http://schemas.microsoft.com/office/drawing/2014/main" id="{F5D88E14-0065-2E9D-3EDD-3F440DD27302}"/>
                </a:ext>
              </a:extLst>
            </p:cNvPr>
            <p:cNvPicPr>
              <a:picLocks noChangeAspect="1"/>
            </p:cNvPicPr>
            <p:nvPr/>
          </p:nvPicPr>
          <p:blipFill>
            <a:blip r:embed="rId62" cstate="hqprint">
              <a:extLst>
                <a:ext uri="{28A0092B-C50C-407E-A947-70E740481C1C}">
                  <a14:useLocalDpi xmlns:a14="http://schemas.microsoft.com/office/drawing/2010/main" val="0"/>
                </a:ext>
              </a:extLst>
            </a:blip>
            <a:stretch>
              <a:fillRect/>
            </a:stretch>
          </p:blipFill>
          <p:spPr>
            <a:xfrm>
              <a:off x="594437" y="2639931"/>
              <a:ext cx="1397111" cy="404593"/>
            </a:xfrm>
            <a:prstGeom prst="rect">
              <a:avLst/>
            </a:prstGeom>
          </p:spPr>
        </p:pic>
        <p:pic>
          <p:nvPicPr>
            <p:cNvPr id="39" name="Picture 38" descr="A picture containing black, darkness&#10;&#10;Description automatically generated">
              <a:extLst>
                <a:ext uri="{FF2B5EF4-FFF2-40B4-BE49-F238E27FC236}">
                  <a16:creationId xmlns:a16="http://schemas.microsoft.com/office/drawing/2014/main" id="{6BD43BFC-C1D4-80DA-38B5-B9A1A870CF93}"/>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685483" y="3577724"/>
              <a:ext cx="1040292" cy="713751"/>
            </a:xfrm>
            <a:prstGeom prst="rect">
              <a:avLst/>
            </a:prstGeom>
          </p:spPr>
        </p:pic>
        <p:pic>
          <p:nvPicPr>
            <p:cNvPr id="40" name="Graphic 39">
              <a:extLst>
                <a:ext uri="{FF2B5EF4-FFF2-40B4-BE49-F238E27FC236}">
                  <a16:creationId xmlns:a16="http://schemas.microsoft.com/office/drawing/2014/main" id="{204C019B-CBAD-5E25-39D6-68190C11AD5B}"/>
                </a:ext>
              </a:extLst>
            </p:cNvPr>
            <p:cNvPicPr>
              <a:picLocks noChangeAspect="1"/>
            </p:cNvPicPr>
            <p:nvPr/>
          </p:nvPicPr>
          <p:blipFill>
            <a:blip r:embed="rId64" cstate="hq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707523" y="3615681"/>
              <a:ext cx="1015302" cy="659234"/>
            </a:xfrm>
            <a:prstGeom prst="rect">
              <a:avLst/>
            </a:prstGeom>
          </p:spPr>
        </p:pic>
        <p:pic>
          <p:nvPicPr>
            <p:cNvPr id="41" name="Picture 40" descr="A blue text on a white background&#10;&#10;Description automatically generated with medium confidence">
              <a:extLst>
                <a:ext uri="{FF2B5EF4-FFF2-40B4-BE49-F238E27FC236}">
                  <a16:creationId xmlns:a16="http://schemas.microsoft.com/office/drawing/2014/main" id="{9A19E3DF-15D4-0793-BC18-618FB861098C}"/>
                </a:ext>
              </a:extLst>
            </p:cNvPr>
            <p:cNvPicPr>
              <a:picLocks noChangeAspect="1"/>
            </p:cNvPicPr>
            <p:nvPr/>
          </p:nvPicPr>
          <p:blipFill>
            <a:blip r:embed="rId66" cstate="hqprint">
              <a:extLst>
                <a:ext uri="{28A0092B-C50C-407E-A947-70E740481C1C}">
                  <a14:useLocalDpi xmlns:a14="http://schemas.microsoft.com/office/drawing/2010/main" val="0"/>
                </a:ext>
              </a:extLst>
            </a:blip>
            <a:stretch>
              <a:fillRect/>
            </a:stretch>
          </p:blipFill>
          <p:spPr>
            <a:xfrm>
              <a:off x="588649" y="2113377"/>
              <a:ext cx="1003946" cy="264587"/>
            </a:xfrm>
            <a:prstGeom prst="rect">
              <a:avLst/>
            </a:prstGeom>
          </p:spPr>
        </p:pic>
        <p:pic>
          <p:nvPicPr>
            <p:cNvPr id="42" name="Picture 41" descr="A blue and black logo&#10;&#10;Description automatically generated with low confidence">
              <a:extLst>
                <a:ext uri="{FF2B5EF4-FFF2-40B4-BE49-F238E27FC236}">
                  <a16:creationId xmlns:a16="http://schemas.microsoft.com/office/drawing/2014/main" id="{50F5B815-31D8-8480-0ABD-160A51DC7DDA}"/>
                </a:ext>
              </a:extLst>
            </p:cNvPr>
            <p:cNvPicPr>
              <a:picLocks noChangeAspect="1"/>
            </p:cNvPicPr>
            <p:nvPr/>
          </p:nvPicPr>
          <p:blipFill>
            <a:blip r:embed="rId67" cstate="hqprint">
              <a:extLst>
                <a:ext uri="{28A0092B-C50C-407E-A947-70E740481C1C}">
                  <a14:useLocalDpi xmlns:a14="http://schemas.microsoft.com/office/drawing/2010/main" val="0"/>
                </a:ext>
              </a:extLst>
            </a:blip>
            <a:stretch>
              <a:fillRect/>
            </a:stretch>
          </p:blipFill>
          <p:spPr>
            <a:xfrm>
              <a:off x="1612907" y="2028727"/>
              <a:ext cx="1304161" cy="394817"/>
            </a:xfrm>
            <a:prstGeom prst="rect">
              <a:avLst/>
            </a:prstGeom>
          </p:spPr>
        </p:pic>
        <p:pic>
          <p:nvPicPr>
            <p:cNvPr id="43" name="Picture 42" descr="A picture containing graphics, font, graphic design, logo&#10;&#10;Description automatically generated">
              <a:extLst>
                <a:ext uri="{FF2B5EF4-FFF2-40B4-BE49-F238E27FC236}">
                  <a16:creationId xmlns:a16="http://schemas.microsoft.com/office/drawing/2014/main" id="{F8FCBD1F-51D9-D1B1-EC16-0CC6B717FF1C}"/>
                </a:ext>
              </a:extLst>
            </p:cNvPr>
            <p:cNvPicPr>
              <a:picLocks noChangeAspect="1"/>
            </p:cNvPicPr>
            <p:nvPr/>
          </p:nvPicPr>
          <p:blipFill>
            <a:blip r:embed="rId68" cstate="hqprint">
              <a:extLst>
                <a:ext uri="{28A0092B-C50C-407E-A947-70E740481C1C}">
                  <a14:useLocalDpi xmlns:a14="http://schemas.microsoft.com/office/drawing/2010/main" val="0"/>
                </a:ext>
              </a:extLst>
            </a:blip>
            <a:stretch>
              <a:fillRect/>
            </a:stretch>
          </p:blipFill>
          <p:spPr>
            <a:xfrm>
              <a:off x="572498" y="4999232"/>
              <a:ext cx="1658166" cy="404593"/>
            </a:xfrm>
            <a:prstGeom prst="rect">
              <a:avLst/>
            </a:prstGeom>
          </p:spPr>
        </p:pic>
      </p:grpSp>
      <p:grpSp>
        <p:nvGrpSpPr>
          <p:cNvPr id="83" name="Group 82">
            <a:extLst>
              <a:ext uri="{FF2B5EF4-FFF2-40B4-BE49-F238E27FC236}">
                <a16:creationId xmlns:a16="http://schemas.microsoft.com/office/drawing/2014/main" id="{F545BB75-F1B0-68DC-9998-D7F013A8CDFC}"/>
              </a:ext>
            </a:extLst>
          </p:cNvPr>
          <p:cNvGrpSpPr/>
          <p:nvPr/>
        </p:nvGrpSpPr>
        <p:grpSpPr>
          <a:xfrm>
            <a:off x="7251388" y="1780714"/>
            <a:ext cx="4935285" cy="3567474"/>
            <a:chOff x="291582" y="718221"/>
            <a:chExt cx="8582255" cy="5603802"/>
          </a:xfrm>
        </p:grpSpPr>
        <p:pic>
          <p:nvPicPr>
            <p:cNvPr id="84" name="Picture 83">
              <a:extLst>
                <a:ext uri="{FF2B5EF4-FFF2-40B4-BE49-F238E27FC236}">
                  <a16:creationId xmlns:a16="http://schemas.microsoft.com/office/drawing/2014/main" id="{40AAFF1E-4A9F-7314-116B-774960B9AB02}"/>
                </a:ext>
              </a:extLst>
            </p:cNvPr>
            <p:cNvPicPr>
              <a:picLocks noChangeAspect="1"/>
            </p:cNvPicPr>
            <p:nvPr/>
          </p:nvPicPr>
          <p:blipFill>
            <a:blip r:embed="rId69"/>
            <a:stretch>
              <a:fillRect/>
            </a:stretch>
          </p:blipFill>
          <p:spPr>
            <a:xfrm>
              <a:off x="1166211" y="850501"/>
              <a:ext cx="887702" cy="345994"/>
            </a:xfrm>
            <a:prstGeom prst="rect">
              <a:avLst/>
            </a:prstGeom>
          </p:spPr>
        </p:pic>
        <p:pic>
          <p:nvPicPr>
            <p:cNvPr id="85" name="Picture 84">
              <a:extLst>
                <a:ext uri="{FF2B5EF4-FFF2-40B4-BE49-F238E27FC236}">
                  <a16:creationId xmlns:a16="http://schemas.microsoft.com/office/drawing/2014/main" id="{4F72AB5D-019A-62B5-2DC7-60B53429A4B4}"/>
                </a:ext>
              </a:extLst>
            </p:cNvPr>
            <p:cNvPicPr>
              <a:picLocks noChangeAspect="1"/>
            </p:cNvPicPr>
            <p:nvPr/>
          </p:nvPicPr>
          <p:blipFill>
            <a:blip r:embed="rId70"/>
            <a:stretch>
              <a:fillRect/>
            </a:stretch>
          </p:blipFill>
          <p:spPr>
            <a:xfrm>
              <a:off x="2381984" y="718221"/>
              <a:ext cx="608217" cy="610553"/>
            </a:xfrm>
            <a:prstGeom prst="rect">
              <a:avLst/>
            </a:prstGeom>
          </p:spPr>
        </p:pic>
        <p:pic>
          <p:nvPicPr>
            <p:cNvPr id="86" name="Picture 85">
              <a:extLst>
                <a:ext uri="{FF2B5EF4-FFF2-40B4-BE49-F238E27FC236}">
                  <a16:creationId xmlns:a16="http://schemas.microsoft.com/office/drawing/2014/main" id="{21567370-316F-8220-CCE2-E95CB4E204B1}"/>
                </a:ext>
              </a:extLst>
            </p:cNvPr>
            <p:cNvPicPr>
              <a:picLocks noChangeAspect="1"/>
            </p:cNvPicPr>
            <p:nvPr/>
          </p:nvPicPr>
          <p:blipFill>
            <a:blip r:embed="rId71"/>
            <a:stretch>
              <a:fillRect/>
            </a:stretch>
          </p:blipFill>
          <p:spPr>
            <a:xfrm>
              <a:off x="3289087" y="850500"/>
              <a:ext cx="1413700" cy="478274"/>
            </a:xfrm>
            <a:prstGeom prst="rect">
              <a:avLst/>
            </a:prstGeom>
          </p:spPr>
        </p:pic>
        <p:pic>
          <p:nvPicPr>
            <p:cNvPr id="87" name="Picture 86">
              <a:extLst>
                <a:ext uri="{FF2B5EF4-FFF2-40B4-BE49-F238E27FC236}">
                  <a16:creationId xmlns:a16="http://schemas.microsoft.com/office/drawing/2014/main" id="{3A18281B-A609-3815-E4F9-188C2B63AD48}"/>
                </a:ext>
              </a:extLst>
            </p:cNvPr>
            <p:cNvPicPr>
              <a:picLocks noChangeAspect="1"/>
            </p:cNvPicPr>
            <p:nvPr/>
          </p:nvPicPr>
          <p:blipFill>
            <a:blip r:embed="rId72"/>
            <a:stretch>
              <a:fillRect/>
            </a:stretch>
          </p:blipFill>
          <p:spPr>
            <a:xfrm>
              <a:off x="5060531" y="768251"/>
              <a:ext cx="1657346" cy="560524"/>
            </a:xfrm>
            <a:prstGeom prst="rect">
              <a:avLst/>
            </a:prstGeom>
          </p:spPr>
        </p:pic>
        <p:pic>
          <p:nvPicPr>
            <p:cNvPr id="88" name="Picture 87">
              <a:extLst>
                <a:ext uri="{FF2B5EF4-FFF2-40B4-BE49-F238E27FC236}">
                  <a16:creationId xmlns:a16="http://schemas.microsoft.com/office/drawing/2014/main" id="{39827040-B703-BC45-E586-09B86F73B1C7}"/>
                </a:ext>
              </a:extLst>
            </p:cNvPr>
            <p:cNvPicPr>
              <a:picLocks noChangeAspect="1"/>
            </p:cNvPicPr>
            <p:nvPr/>
          </p:nvPicPr>
          <p:blipFill>
            <a:blip r:embed="rId73"/>
            <a:stretch>
              <a:fillRect/>
            </a:stretch>
          </p:blipFill>
          <p:spPr>
            <a:xfrm>
              <a:off x="7107197" y="808594"/>
              <a:ext cx="1060796" cy="429806"/>
            </a:xfrm>
            <a:prstGeom prst="rect">
              <a:avLst/>
            </a:prstGeom>
          </p:spPr>
        </p:pic>
        <p:pic>
          <p:nvPicPr>
            <p:cNvPr id="89" name="Picture 88">
              <a:extLst>
                <a:ext uri="{FF2B5EF4-FFF2-40B4-BE49-F238E27FC236}">
                  <a16:creationId xmlns:a16="http://schemas.microsoft.com/office/drawing/2014/main" id="{2E84BA31-EFF3-006D-74DF-017ABF6B4E37}"/>
                </a:ext>
              </a:extLst>
            </p:cNvPr>
            <p:cNvPicPr>
              <a:picLocks noChangeAspect="1"/>
            </p:cNvPicPr>
            <p:nvPr/>
          </p:nvPicPr>
          <p:blipFill>
            <a:blip r:embed="rId74"/>
            <a:stretch>
              <a:fillRect/>
            </a:stretch>
          </p:blipFill>
          <p:spPr>
            <a:xfrm>
              <a:off x="998884" y="1697533"/>
              <a:ext cx="1222356" cy="347502"/>
            </a:xfrm>
            <a:prstGeom prst="rect">
              <a:avLst/>
            </a:prstGeom>
          </p:spPr>
        </p:pic>
        <p:pic>
          <p:nvPicPr>
            <p:cNvPr id="90" name="Picture 89">
              <a:extLst>
                <a:ext uri="{FF2B5EF4-FFF2-40B4-BE49-F238E27FC236}">
                  <a16:creationId xmlns:a16="http://schemas.microsoft.com/office/drawing/2014/main" id="{695BF190-25B8-8516-C270-994DA51E3220}"/>
                </a:ext>
              </a:extLst>
            </p:cNvPr>
            <p:cNvPicPr>
              <a:picLocks noChangeAspect="1"/>
            </p:cNvPicPr>
            <p:nvPr/>
          </p:nvPicPr>
          <p:blipFill>
            <a:blip r:embed="rId75"/>
            <a:stretch>
              <a:fillRect/>
            </a:stretch>
          </p:blipFill>
          <p:spPr>
            <a:xfrm>
              <a:off x="2479302" y="1697533"/>
              <a:ext cx="1249671" cy="347502"/>
            </a:xfrm>
            <a:prstGeom prst="rect">
              <a:avLst/>
            </a:prstGeom>
          </p:spPr>
        </p:pic>
        <p:pic>
          <p:nvPicPr>
            <p:cNvPr id="91" name="Picture 90">
              <a:extLst>
                <a:ext uri="{FF2B5EF4-FFF2-40B4-BE49-F238E27FC236}">
                  <a16:creationId xmlns:a16="http://schemas.microsoft.com/office/drawing/2014/main" id="{6472482A-34AF-648C-7CED-88F94F4FFA6A}"/>
                </a:ext>
              </a:extLst>
            </p:cNvPr>
            <p:cNvPicPr>
              <a:picLocks noChangeAspect="1"/>
            </p:cNvPicPr>
            <p:nvPr/>
          </p:nvPicPr>
          <p:blipFill>
            <a:blip r:embed="rId76"/>
            <a:stretch>
              <a:fillRect/>
            </a:stretch>
          </p:blipFill>
          <p:spPr>
            <a:xfrm>
              <a:off x="3897675" y="1697533"/>
              <a:ext cx="1734664" cy="459612"/>
            </a:xfrm>
            <a:prstGeom prst="rect">
              <a:avLst/>
            </a:prstGeom>
          </p:spPr>
        </p:pic>
        <p:pic>
          <p:nvPicPr>
            <p:cNvPr id="92" name="Picture 91">
              <a:extLst>
                <a:ext uri="{FF2B5EF4-FFF2-40B4-BE49-F238E27FC236}">
                  <a16:creationId xmlns:a16="http://schemas.microsoft.com/office/drawing/2014/main" id="{AB91C290-5BDD-0BB2-5B2E-DDDC3DB16B2F}"/>
                </a:ext>
              </a:extLst>
            </p:cNvPr>
            <p:cNvPicPr>
              <a:picLocks noChangeAspect="1"/>
            </p:cNvPicPr>
            <p:nvPr/>
          </p:nvPicPr>
          <p:blipFill>
            <a:blip r:embed="rId77"/>
            <a:stretch>
              <a:fillRect/>
            </a:stretch>
          </p:blipFill>
          <p:spPr>
            <a:xfrm>
              <a:off x="5725112" y="1507350"/>
              <a:ext cx="1222356" cy="662238"/>
            </a:xfrm>
            <a:prstGeom prst="rect">
              <a:avLst/>
            </a:prstGeom>
          </p:spPr>
        </p:pic>
        <p:pic>
          <p:nvPicPr>
            <p:cNvPr id="93" name="Picture 92">
              <a:extLst>
                <a:ext uri="{FF2B5EF4-FFF2-40B4-BE49-F238E27FC236}">
                  <a16:creationId xmlns:a16="http://schemas.microsoft.com/office/drawing/2014/main" id="{1E0F0A6F-8A3D-3B2B-8D9D-125B4400CAB1}"/>
                </a:ext>
              </a:extLst>
            </p:cNvPr>
            <p:cNvPicPr>
              <a:picLocks noChangeAspect="1"/>
            </p:cNvPicPr>
            <p:nvPr/>
          </p:nvPicPr>
          <p:blipFill>
            <a:blip r:embed="rId78"/>
            <a:stretch>
              <a:fillRect/>
            </a:stretch>
          </p:blipFill>
          <p:spPr>
            <a:xfrm>
              <a:off x="7040241" y="1564708"/>
              <a:ext cx="1632105" cy="547522"/>
            </a:xfrm>
            <a:prstGeom prst="rect">
              <a:avLst/>
            </a:prstGeom>
          </p:spPr>
        </p:pic>
        <p:pic>
          <p:nvPicPr>
            <p:cNvPr id="94" name="Picture 93">
              <a:extLst>
                <a:ext uri="{FF2B5EF4-FFF2-40B4-BE49-F238E27FC236}">
                  <a16:creationId xmlns:a16="http://schemas.microsoft.com/office/drawing/2014/main" id="{120F27CC-6839-C6DE-4F92-DCA12948E054}"/>
                </a:ext>
              </a:extLst>
            </p:cNvPr>
            <p:cNvPicPr>
              <a:picLocks noChangeAspect="1"/>
            </p:cNvPicPr>
            <p:nvPr/>
          </p:nvPicPr>
          <p:blipFill>
            <a:blip r:embed="rId79"/>
            <a:stretch>
              <a:fillRect/>
            </a:stretch>
          </p:blipFill>
          <p:spPr>
            <a:xfrm>
              <a:off x="885388" y="2600063"/>
              <a:ext cx="1168526" cy="392006"/>
            </a:xfrm>
            <a:prstGeom prst="rect">
              <a:avLst/>
            </a:prstGeom>
          </p:spPr>
        </p:pic>
        <p:pic>
          <p:nvPicPr>
            <p:cNvPr id="95" name="Picture 94">
              <a:extLst>
                <a:ext uri="{FF2B5EF4-FFF2-40B4-BE49-F238E27FC236}">
                  <a16:creationId xmlns:a16="http://schemas.microsoft.com/office/drawing/2014/main" id="{0E6008C3-0F27-014F-1A8F-83AE351D9B31}"/>
                </a:ext>
              </a:extLst>
            </p:cNvPr>
            <p:cNvPicPr>
              <a:picLocks noChangeAspect="1"/>
            </p:cNvPicPr>
            <p:nvPr/>
          </p:nvPicPr>
          <p:blipFill>
            <a:blip r:embed="rId80"/>
            <a:stretch>
              <a:fillRect/>
            </a:stretch>
          </p:blipFill>
          <p:spPr>
            <a:xfrm>
              <a:off x="2679868" y="2676844"/>
              <a:ext cx="878975" cy="347502"/>
            </a:xfrm>
            <a:prstGeom prst="rect">
              <a:avLst/>
            </a:prstGeom>
          </p:spPr>
        </p:pic>
        <p:pic>
          <p:nvPicPr>
            <p:cNvPr id="96" name="Picture 95">
              <a:extLst>
                <a:ext uri="{FF2B5EF4-FFF2-40B4-BE49-F238E27FC236}">
                  <a16:creationId xmlns:a16="http://schemas.microsoft.com/office/drawing/2014/main" id="{5E9C0E58-C965-6C6A-CF39-C50EE1599F5F}"/>
                </a:ext>
              </a:extLst>
            </p:cNvPr>
            <p:cNvPicPr>
              <a:picLocks noChangeAspect="1"/>
            </p:cNvPicPr>
            <p:nvPr/>
          </p:nvPicPr>
          <p:blipFill>
            <a:blip r:embed="rId81"/>
            <a:stretch>
              <a:fillRect/>
            </a:stretch>
          </p:blipFill>
          <p:spPr>
            <a:xfrm>
              <a:off x="4094389" y="2488822"/>
              <a:ext cx="670618" cy="670618"/>
            </a:xfrm>
            <a:prstGeom prst="rect">
              <a:avLst/>
            </a:prstGeom>
          </p:spPr>
        </p:pic>
        <p:pic>
          <p:nvPicPr>
            <p:cNvPr id="97" name="Picture 96">
              <a:extLst>
                <a:ext uri="{FF2B5EF4-FFF2-40B4-BE49-F238E27FC236}">
                  <a16:creationId xmlns:a16="http://schemas.microsoft.com/office/drawing/2014/main" id="{F41DACFD-14FB-631A-E4FC-732E05DBB781}"/>
                </a:ext>
              </a:extLst>
            </p:cNvPr>
            <p:cNvPicPr>
              <a:picLocks noChangeAspect="1"/>
            </p:cNvPicPr>
            <p:nvPr/>
          </p:nvPicPr>
          <p:blipFill>
            <a:blip r:embed="rId82"/>
            <a:stretch>
              <a:fillRect/>
            </a:stretch>
          </p:blipFill>
          <p:spPr>
            <a:xfrm>
              <a:off x="4949508" y="2594533"/>
              <a:ext cx="1927947" cy="403425"/>
            </a:xfrm>
            <a:prstGeom prst="rect">
              <a:avLst/>
            </a:prstGeom>
          </p:spPr>
        </p:pic>
        <p:pic>
          <p:nvPicPr>
            <p:cNvPr id="98" name="Picture 97">
              <a:extLst>
                <a:ext uri="{FF2B5EF4-FFF2-40B4-BE49-F238E27FC236}">
                  <a16:creationId xmlns:a16="http://schemas.microsoft.com/office/drawing/2014/main" id="{BA4B9F43-D330-76A0-BE0D-79A4611EFE3E}"/>
                </a:ext>
              </a:extLst>
            </p:cNvPr>
            <p:cNvPicPr>
              <a:picLocks noChangeAspect="1"/>
            </p:cNvPicPr>
            <p:nvPr/>
          </p:nvPicPr>
          <p:blipFill rotWithShape="1">
            <a:blip r:embed="rId83"/>
            <a:srcRect t="17862" r="11107"/>
            <a:stretch/>
          </p:blipFill>
          <p:spPr>
            <a:xfrm>
              <a:off x="7040241" y="2708855"/>
              <a:ext cx="1632105" cy="294623"/>
            </a:xfrm>
            <a:prstGeom prst="rect">
              <a:avLst/>
            </a:prstGeom>
          </p:spPr>
        </p:pic>
        <p:pic>
          <p:nvPicPr>
            <p:cNvPr id="99" name="Picture 98">
              <a:extLst>
                <a:ext uri="{FF2B5EF4-FFF2-40B4-BE49-F238E27FC236}">
                  <a16:creationId xmlns:a16="http://schemas.microsoft.com/office/drawing/2014/main" id="{1EACE572-F9E8-67E4-486B-41E029001EC5}"/>
                </a:ext>
              </a:extLst>
            </p:cNvPr>
            <p:cNvPicPr>
              <a:picLocks noChangeAspect="1"/>
            </p:cNvPicPr>
            <p:nvPr/>
          </p:nvPicPr>
          <p:blipFill>
            <a:blip r:embed="rId84"/>
            <a:stretch>
              <a:fillRect/>
            </a:stretch>
          </p:blipFill>
          <p:spPr>
            <a:xfrm>
              <a:off x="672414" y="3242903"/>
              <a:ext cx="1761798" cy="297522"/>
            </a:xfrm>
            <a:prstGeom prst="rect">
              <a:avLst/>
            </a:prstGeom>
          </p:spPr>
        </p:pic>
        <p:pic>
          <p:nvPicPr>
            <p:cNvPr id="100" name="Picture 99">
              <a:extLst>
                <a:ext uri="{FF2B5EF4-FFF2-40B4-BE49-F238E27FC236}">
                  <a16:creationId xmlns:a16="http://schemas.microsoft.com/office/drawing/2014/main" id="{7F9C8774-6B40-EE4F-F407-A384B964F0AE}"/>
                </a:ext>
              </a:extLst>
            </p:cNvPr>
            <p:cNvPicPr>
              <a:picLocks noChangeAspect="1"/>
            </p:cNvPicPr>
            <p:nvPr/>
          </p:nvPicPr>
          <p:blipFill>
            <a:blip r:embed="rId85"/>
            <a:stretch>
              <a:fillRect/>
            </a:stretch>
          </p:blipFill>
          <p:spPr>
            <a:xfrm>
              <a:off x="2592822" y="3200253"/>
              <a:ext cx="1843081" cy="458443"/>
            </a:xfrm>
            <a:prstGeom prst="rect">
              <a:avLst/>
            </a:prstGeom>
          </p:spPr>
        </p:pic>
        <p:pic>
          <p:nvPicPr>
            <p:cNvPr id="101" name="Picture 100">
              <a:extLst>
                <a:ext uri="{FF2B5EF4-FFF2-40B4-BE49-F238E27FC236}">
                  <a16:creationId xmlns:a16="http://schemas.microsoft.com/office/drawing/2014/main" id="{A3876AEB-FE6B-A79D-71B4-DA584CCB2D04}"/>
                </a:ext>
              </a:extLst>
            </p:cNvPr>
            <p:cNvPicPr>
              <a:picLocks noChangeAspect="1"/>
            </p:cNvPicPr>
            <p:nvPr/>
          </p:nvPicPr>
          <p:blipFill>
            <a:blip r:embed="rId86"/>
            <a:stretch>
              <a:fillRect/>
            </a:stretch>
          </p:blipFill>
          <p:spPr>
            <a:xfrm>
              <a:off x="4616316" y="3209978"/>
              <a:ext cx="1486342" cy="540488"/>
            </a:xfrm>
            <a:prstGeom prst="rect">
              <a:avLst/>
            </a:prstGeom>
          </p:spPr>
        </p:pic>
        <p:pic>
          <p:nvPicPr>
            <p:cNvPr id="102" name="Picture 101">
              <a:extLst>
                <a:ext uri="{FF2B5EF4-FFF2-40B4-BE49-F238E27FC236}">
                  <a16:creationId xmlns:a16="http://schemas.microsoft.com/office/drawing/2014/main" id="{BA0C11ED-B4B1-965D-771B-42B553AD516E}"/>
                </a:ext>
              </a:extLst>
            </p:cNvPr>
            <p:cNvPicPr>
              <a:picLocks noChangeAspect="1"/>
            </p:cNvPicPr>
            <p:nvPr/>
          </p:nvPicPr>
          <p:blipFill>
            <a:blip r:embed="rId87"/>
            <a:stretch>
              <a:fillRect/>
            </a:stretch>
          </p:blipFill>
          <p:spPr>
            <a:xfrm>
              <a:off x="6265905" y="3193219"/>
              <a:ext cx="1337571" cy="547522"/>
            </a:xfrm>
            <a:prstGeom prst="rect">
              <a:avLst/>
            </a:prstGeom>
          </p:spPr>
        </p:pic>
        <p:pic>
          <p:nvPicPr>
            <p:cNvPr id="103" name="Picture 102">
              <a:extLst>
                <a:ext uri="{FF2B5EF4-FFF2-40B4-BE49-F238E27FC236}">
                  <a16:creationId xmlns:a16="http://schemas.microsoft.com/office/drawing/2014/main" id="{C7CE24DE-331E-3A5E-4632-3A016BCBE3DB}"/>
                </a:ext>
              </a:extLst>
            </p:cNvPr>
            <p:cNvPicPr>
              <a:picLocks noChangeAspect="1"/>
            </p:cNvPicPr>
            <p:nvPr/>
          </p:nvPicPr>
          <p:blipFill>
            <a:blip r:embed="rId88"/>
            <a:stretch>
              <a:fillRect/>
            </a:stretch>
          </p:blipFill>
          <p:spPr>
            <a:xfrm>
              <a:off x="7695687" y="3126133"/>
              <a:ext cx="1178150" cy="662238"/>
            </a:xfrm>
            <a:prstGeom prst="rect">
              <a:avLst/>
            </a:prstGeom>
          </p:spPr>
        </p:pic>
        <p:pic>
          <p:nvPicPr>
            <p:cNvPr id="104" name="Picture 103">
              <a:extLst>
                <a:ext uri="{FF2B5EF4-FFF2-40B4-BE49-F238E27FC236}">
                  <a16:creationId xmlns:a16="http://schemas.microsoft.com/office/drawing/2014/main" id="{B3D3DC71-FE49-1541-0B34-692D96E4B1A5}"/>
                </a:ext>
              </a:extLst>
            </p:cNvPr>
            <p:cNvPicPr>
              <a:picLocks noChangeAspect="1"/>
            </p:cNvPicPr>
            <p:nvPr/>
          </p:nvPicPr>
          <p:blipFill>
            <a:blip r:embed="rId89"/>
            <a:stretch>
              <a:fillRect/>
            </a:stretch>
          </p:blipFill>
          <p:spPr>
            <a:xfrm>
              <a:off x="2070795" y="3807824"/>
              <a:ext cx="1266275" cy="711773"/>
            </a:xfrm>
            <a:prstGeom prst="rect">
              <a:avLst/>
            </a:prstGeom>
          </p:spPr>
        </p:pic>
        <p:pic>
          <p:nvPicPr>
            <p:cNvPr id="105" name="Picture 104">
              <a:extLst>
                <a:ext uri="{FF2B5EF4-FFF2-40B4-BE49-F238E27FC236}">
                  <a16:creationId xmlns:a16="http://schemas.microsoft.com/office/drawing/2014/main" id="{9D99E664-397E-CD79-4D47-7C69B57DDA1F}"/>
                </a:ext>
              </a:extLst>
            </p:cNvPr>
            <p:cNvPicPr>
              <a:picLocks noChangeAspect="1"/>
            </p:cNvPicPr>
            <p:nvPr/>
          </p:nvPicPr>
          <p:blipFill>
            <a:blip r:embed="rId90"/>
            <a:stretch>
              <a:fillRect/>
            </a:stretch>
          </p:blipFill>
          <p:spPr>
            <a:xfrm>
              <a:off x="4765007" y="3759637"/>
              <a:ext cx="823693" cy="823693"/>
            </a:xfrm>
            <a:prstGeom prst="rect">
              <a:avLst/>
            </a:prstGeom>
          </p:spPr>
        </p:pic>
        <p:pic>
          <p:nvPicPr>
            <p:cNvPr id="106" name="Picture 105">
              <a:extLst>
                <a:ext uri="{FF2B5EF4-FFF2-40B4-BE49-F238E27FC236}">
                  <a16:creationId xmlns:a16="http://schemas.microsoft.com/office/drawing/2014/main" id="{F2B17C49-84D0-952D-DA30-5B703A87C9B1}"/>
                </a:ext>
              </a:extLst>
            </p:cNvPr>
            <p:cNvPicPr>
              <a:picLocks noChangeAspect="1"/>
            </p:cNvPicPr>
            <p:nvPr/>
          </p:nvPicPr>
          <p:blipFill>
            <a:blip r:embed="rId91"/>
            <a:stretch>
              <a:fillRect/>
            </a:stretch>
          </p:blipFill>
          <p:spPr>
            <a:xfrm>
              <a:off x="7958255" y="3793247"/>
              <a:ext cx="777022" cy="778017"/>
            </a:xfrm>
            <a:prstGeom prst="rect">
              <a:avLst/>
            </a:prstGeom>
          </p:spPr>
        </p:pic>
        <p:pic>
          <p:nvPicPr>
            <p:cNvPr id="107" name="Picture 106">
              <a:extLst>
                <a:ext uri="{FF2B5EF4-FFF2-40B4-BE49-F238E27FC236}">
                  <a16:creationId xmlns:a16="http://schemas.microsoft.com/office/drawing/2014/main" id="{BCF7232F-0CE5-06D3-EA9B-40517DC7B202}"/>
                </a:ext>
              </a:extLst>
            </p:cNvPr>
            <p:cNvPicPr>
              <a:picLocks noChangeAspect="1"/>
            </p:cNvPicPr>
            <p:nvPr/>
          </p:nvPicPr>
          <p:blipFill>
            <a:blip r:embed="rId92"/>
            <a:stretch>
              <a:fillRect/>
            </a:stretch>
          </p:blipFill>
          <p:spPr>
            <a:xfrm>
              <a:off x="291582" y="3942207"/>
              <a:ext cx="2301240" cy="373380"/>
            </a:xfrm>
            <a:prstGeom prst="rect">
              <a:avLst/>
            </a:prstGeom>
          </p:spPr>
        </p:pic>
        <p:pic>
          <p:nvPicPr>
            <p:cNvPr id="108" name="Picture 107">
              <a:extLst>
                <a:ext uri="{FF2B5EF4-FFF2-40B4-BE49-F238E27FC236}">
                  <a16:creationId xmlns:a16="http://schemas.microsoft.com/office/drawing/2014/main" id="{0B8F1A55-F49E-B68D-9937-6B4A7FD526CC}"/>
                </a:ext>
              </a:extLst>
            </p:cNvPr>
            <p:cNvPicPr>
              <a:picLocks noChangeAspect="1"/>
            </p:cNvPicPr>
            <p:nvPr/>
          </p:nvPicPr>
          <p:blipFill>
            <a:blip r:embed="rId93"/>
            <a:stretch>
              <a:fillRect/>
            </a:stretch>
          </p:blipFill>
          <p:spPr>
            <a:xfrm>
              <a:off x="3386232" y="3869715"/>
              <a:ext cx="1022885" cy="574963"/>
            </a:xfrm>
            <a:prstGeom prst="rect">
              <a:avLst/>
            </a:prstGeom>
          </p:spPr>
        </p:pic>
        <p:pic>
          <p:nvPicPr>
            <p:cNvPr id="109" name="Picture 108">
              <a:extLst>
                <a:ext uri="{FF2B5EF4-FFF2-40B4-BE49-F238E27FC236}">
                  <a16:creationId xmlns:a16="http://schemas.microsoft.com/office/drawing/2014/main" id="{DD537F15-4A77-78E9-338F-A66A3793919F}"/>
                </a:ext>
              </a:extLst>
            </p:cNvPr>
            <p:cNvPicPr>
              <a:picLocks noChangeAspect="1"/>
            </p:cNvPicPr>
            <p:nvPr/>
          </p:nvPicPr>
          <p:blipFill rotWithShape="1">
            <a:blip r:embed="rId94"/>
            <a:srcRect t="40447" r="9129"/>
            <a:stretch/>
          </p:blipFill>
          <p:spPr>
            <a:xfrm>
              <a:off x="5418168" y="4134998"/>
              <a:ext cx="2091145" cy="294583"/>
            </a:xfrm>
            <a:prstGeom prst="rect">
              <a:avLst/>
            </a:prstGeom>
          </p:spPr>
        </p:pic>
        <p:pic>
          <p:nvPicPr>
            <p:cNvPr id="110" name="Picture 109">
              <a:extLst>
                <a:ext uri="{FF2B5EF4-FFF2-40B4-BE49-F238E27FC236}">
                  <a16:creationId xmlns:a16="http://schemas.microsoft.com/office/drawing/2014/main" id="{CA75F97A-1B61-ABE4-A2F0-D8E78D73E921}"/>
                </a:ext>
              </a:extLst>
            </p:cNvPr>
            <p:cNvPicPr>
              <a:picLocks noChangeAspect="1"/>
            </p:cNvPicPr>
            <p:nvPr/>
          </p:nvPicPr>
          <p:blipFill>
            <a:blip r:embed="rId95"/>
            <a:stretch>
              <a:fillRect/>
            </a:stretch>
          </p:blipFill>
          <p:spPr>
            <a:xfrm>
              <a:off x="604830" y="4463501"/>
              <a:ext cx="823694" cy="461128"/>
            </a:xfrm>
            <a:prstGeom prst="rect">
              <a:avLst/>
            </a:prstGeom>
          </p:spPr>
        </p:pic>
        <p:pic>
          <p:nvPicPr>
            <p:cNvPr id="111" name="Picture 110">
              <a:extLst>
                <a:ext uri="{FF2B5EF4-FFF2-40B4-BE49-F238E27FC236}">
                  <a16:creationId xmlns:a16="http://schemas.microsoft.com/office/drawing/2014/main" id="{32169EAD-021E-1627-3B52-9F0CA4B03F01}"/>
                </a:ext>
              </a:extLst>
            </p:cNvPr>
            <p:cNvPicPr>
              <a:picLocks noChangeAspect="1"/>
            </p:cNvPicPr>
            <p:nvPr/>
          </p:nvPicPr>
          <p:blipFill>
            <a:blip r:embed="rId96"/>
            <a:stretch>
              <a:fillRect/>
            </a:stretch>
          </p:blipFill>
          <p:spPr>
            <a:xfrm>
              <a:off x="1519652" y="4477030"/>
              <a:ext cx="1614870" cy="373380"/>
            </a:xfrm>
            <a:prstGeom prst="rect">
              <a:avLst/>
            </a:prstGeom>
          </p:spPr>
        </p:pic>
        <p:pic>
          <p:nvPicPr>
            <p:cNvPr id="112" name="Picture 111">
              <a:extLst>
                <a:ext uri="{FF2B5EF4-FFF2-40B4-BE49-F238E27FC236}">
                  <a16:creationId xmlns:a16="http://schemas.microsoft.com/office/drawing/2014/main" id="{ACD202DC-64B6-B637-077A-CC4E192BD3B5}"/>
                </a:ext>
              </a:extLst>
            </p:cNvPr>
            <p:cNvPicPr>
              <a:picLocks noChangeAspect="1"/>
            </p:cNvPicPr>
            <p:nvPr/>
          </p:nvPicPr>
          <p:blipFill>
            <a:blip r:embed="rId97"/>
            <a:stretch>
              <a:fillRect/>
            </a:stretch>
          </p:blipFill>
          <p:spPr>
            <a:xfrm>
              <a:off x="3243792" y="4429582"/>
              <a:ext cx="1210852" cy="488208"/>
            </a:xfrm>
            <a:prstGeom prst="rect">
              <a:avLst/>
            </a:prstGeom>
          </p:spPr>
        </p:pic>
        <p:pic>
          <p:nvPicPr>
            <p:cNvPr id="113" name="Picture 112">
              <a:extLst>
                <a:ext uri="{FF2B5EF4-FFF2-40B4-BE49-F238E27FC236}">
                  <a16:creationId xmlns:a16="http://schemas.microsoft.com/office/drawing/2014/main" id="{10FC51B9-64DC-E821-19F7-99500E00A705}"/>
                </a:ext>
              </a:extLst>
            </p:cNvPr>
            <p:cNvPicPr>
              <a:picLocks noChangeAspect="1"/>
            </p:cNvPicPr>
            <p:nvPr/>
          </p:nvPicPr>
          <p:blipFill>
            <a:blip r:embed="rId98"/>
            <a:stretch>
              <a:fillRect/>
            </a:stretch>
          </p:blipFill>
          <p:spPr>
            <a:xfrm>
              <a:off x="4605885" y="4512742"/>
              <a:ext cx="1496773" cy="369749"/>
            </a:xfrm>
            <a:prstGeom prst="rect">
              <a:avLst/>
            </a:prstGeom>
          </p:spPr>
        </p:pic>
        <p:pic>
          <p:nvPicPr>
            <p:cNvPr id="114" name="Picture 113">
              <a:extLst>
                <a:ext uri="{FF2B5EF4-FFF2-40B4-BE49-F238E27FC236}">
                  <a16:creationId xmlns:a16="http://schemas.microsoft.com/office/drawing/2014/main" id="{5F9B2693-C45E-F959-0A68-E526FB2E1BF8}"/>
                </a:ext>
              </a:extLst>
            </p:cNvPr>
            <p:cNvPicPr>
              <a:picLocks noChangeAspect="1"/>
            </p:cNvPicPr>
            <p:nvPr/>
          </p:nvPicPr>
          <p:blipFill>
            <a:blip r:embed="rId99"/>
            <a:stretch>
              <a:fillRect/>
            </a:stretch>
          </p:blipFill>
          <p:spPr>
            <a:xfrm>
              <a:off x="6251492" y="4480046"/>
              <a:ext cx="932769" cy="457240"/>
            </a:xfrm>
            <a:prstGeom prst="rect">
              <a:avLst/>
            </a:prstGeom>
          </p:spPr>
        </p:pic>
        <p:pic>
          <p:nvPicPr>
            <p:cNvPr id="115" name="Picture 114">
              <a:extLst>
                <a:ext uri="{FF2B5EF4-FFF2-40B4-BE49-F238E27FC236}">
                  <a16:creationId xmlns:a16="http://schemas.microsoft.com/office/drawing/2014/main" id="{01568600-55B3-EA96-65F9-F137C4EB1F7B}"/>
                </a:ext>
              </a:extLst>
            </p:cNvPr>
            <p:cNvPicPr>
              <a:picLocks noChangeAspect="1"/>
            </p:cNvPicPr>
            <p:nvPr/>
          </p:nvPicPr>
          <p:blipFill>
            <a:blip r:embed="rId100"/>
            <a:stretch>
              <a:fillRect/>
            </a:stretch>
          </p:blipFill>
          <p:spPr>
            <a:xfrm>
              <a:off x="7423107" y="4482726"/>
              <a:ext cx="1287952" cy="482982"/>
            </a:xfrm>
            <a:prstGeom prst="rect">
              <a:avLst/>
            </a:prstGeom>
          </p:spPr>
        </p:pic>
        <p:pic>
          <p:nvPicPr>
            <p:cNvPr id="116" name="Picture 115">
              <a:extLst>
                <a:ext uri="{FF2B5EF4-FFF2-40B4-BE49-F238E27FC236}">
                  <a16:creationId xmlns:a16="http://schemas.microsoft.com/office/drawing/2014/main" id="{EF38E552-D404-72B7-D796-0EB7624C86EE}"/>
                </a:ext>
              </a:extLst>
            </p:cNvPr>
            <p:cNvPicPr>
              <a:picLocks noChangeAspect="1"/>
            </p:cNvPicPr>
            <p:nvPr/>
          </p:nvPicPr>
          <p:blipFill>
            <a:blip r:embed="rId101"/>
            <a:stretch>
              <a:fillRect/>
            </a:stretch>
          </p:blipFill>
          <p:spPr>
            <a:xfrm>
              <a:off x="291582" y="4968568"/>
              <a:ext cx="1604746" cy="482982"/>
            </a:xfrm>
            <a:prstGeom prst="rect">
              <a:avLst/>
            </a:prstGeom>
          </p:spPr>
        </p:pic>
        <p:pic>
          <p:nvPicPr>
            <p:cNvPr id="117" name="Picture 116">
              <a:extLst>
                <a:ext uri="{FF2B5EF4-FFF2-40B4-BE49-F238E27FC236}">
                  <a16:creationId xmlns:a16="http://schemas.microsoft.com/office/drawing/2014/main" id="{5812B75F-DD18-85B4-2303-C5843E01FFB3}"/>
                </a:ext>
              </a:extLst>
            </p:cNvPr>
            <p:cNvPicPr>
              <a:picLocks noChangeAspect="1"/>
            </p:cNvPicPr>
            <p:nvPr/>
          </p:nvPicPr>
          <p:blipFill>
            <a:blip r:embed="rId102"/>
            <a:stretch>
              <a:fillRect/>
            </a:stretch>
          </p:blipFill>
          <p:spPr>
            <a:xfrm>
              <a:off x="1912667" y="5064930"/>
              <a:ext cx="1985055" cy="362982"/>
            </a:xfrm>
            <a:prstGeom prst="rect">
              <a:avLst/>
            </a:prstGeom>
          </p:spPr>
        </p:pic>
        <p:pic>
          <p:nvPicPr>
            <p:cNvPr id="118" name="Picture 117">
              <a:extLst>
                <a:ext uri="{FF2B5EF4-FFF2-40B4-BE49-F238E27FC236}">
                  <a16:creationId xmlns:a16="http://schemas.microsoft.com/office/drawing/2014/main" id="{CD84C4BF-D739-7D90-EFE1-4FFA7E7352C3}"/>
                </a:ext>
              </a:extLst>
            </p:cNvPr>
            <p:cNvPicPr>
              <a:picLocks noChangeAspect="1"/>
            </p:cNvPicPr>
            <p:nvPr/>
          </p:nvPicPr>
          <p:blipFill>
            <a:blip r:embed="rId103"/>
            <a:stretch>
              <a:fillRect/>
            </a:stretch>
          </p:blipFill>
          <p:spPr>
            <a:xfrm>
              <a:off x="4041535" y="5014544"/>
              <a:ext cx="1710098" cy="413368"/>
            </a:xfrm>
            <a:prstGeom prst="rect">
              <a:avLst/>
            </a:prstGeom>
          </p:spPr>
        </p:pic>
        <p:pic>
          <p:nvPicPr>
            <p:cNvPr id="119" name="Picture 118">
              <a:extLst>
                <a:ext uri="{FF2B5EF4-FFF2-40B4-BE49-F238E27FC236}">
                  <a16:creationId xmlns:a16="http://schemas.microsoft.com/office/drawing/2014/main" id="{AEFEC4F6-FA01-FFCF-5CCF-6EBED776A2C1}"/>
                </a:ext>
              </a:extLst>
            </p:cNvPr>
            <p:cNvPicPr>
              <a:picLocks noChangeAspect="1"/>
            </p:cNvPicPr>
            <p:nvPr/>
          </p:nvPicPr>
          <p:blipFill>
            <a:blip r:embed="rId104"/>
            <a:stretch>
              <a:fillRect/>
            </a:stretch>
          </p:blipFill>
          <p:spPr>
            <a:xfrm>
              <a:off x="5178365" y="5055640"/>
              <a:ext cx="1769103" cy="346578"/>
            </a:xfrm>
            <a:prstGeom prst="rect">
              <a:avLst/>
            </a:prstGeom>
          </p:spPr>
        </p:pic>
        <p:pic>
          <p:nvPicPr>
            <p:cNvPr id="120" name="Picture 119">
              <a:extLst>
                <a:ext uri="{FF2B5EF4-FFF2-40B4-BE49-F238E27FC236}">
                  <a16:creationId xmlns:a16="http://schemas.microsoft.com/office/drawing/2014/main" id="{7F26780E-5455-5430-D03D-457A8A5981B2}"/>
                </a:ext>
              </a:extLst>
            </p:cNvPr>
            <p:cNvPicPr>
              <a:picLocks noChangeAspect="1"/>
            </p:cNvPicPr>
            <p:nvPr/>
          </p:nvPicPr>
          <p:blipFill>
            <a:blip r:embed="rId105"/>
            <a:stretch>
              <a:fillRect/>
            </a:stretch>
          </p:blipFill>
          <p:spPr>
            <a:xfrm>
              <a:off x="7107197" y="5060010"/>
              <a:ext cx="1496773" cy="461045"/>
            </a:xfrm>
            <a:prstGeom prst="rect">
              <a:avLst/>
            </a:prstGeom>
          </p:spPr>
        </p:pic>
        <p:pic>
          <p:nvPicPr>
            <p:cNvPr id="121" name="Picture 120">
              <a:extLst>
                <a:ext uri="{FF2B5EF4-FFF2-40B4-BE49-F238E27FC236}">
                  <a16:creationId xmlns:a16="http://schemas.microsoft.com/office/drawing/2014/main" id="{D1F357F0-9F7A-5CD8-ECF3-D99D7EEC872E}"/>
                </a:ext>
              </a:extLst>
            </p:cNvPr>
            <p:cNvPicPr>
              <a:picLocks noChangeAspect="1"/>
            </p:cNvPicPr>
            <p:nvPr/>
          </p:nvPicPr>
          <p:blipFill>
            <a:blip r:embed="rId106"/>
            <a:stretch>
              <a:fillRect/>
            </a:stretch>
          </p:blipFill>
          <p:spPr>
            <a:xfrm>
              <a:off x="309541" y="5534935"/>
              <a:ext cx="986211" cy="302504"/>
            </a:xfrm>
            <a:prstGeom prst="rect">
              <a:avLst/>
            </a:prstGeom>
          </p:spPr>
        </p:pic>
        <p:pic>
          <p:nvPicPr>
            <p:cNvPr id="122" name="Picture 121">
              <a:extLst>
                <a:ext uri="{FF2B5EF4-FFF2-40B4-BE49-F238E27FC236}">
                  <a16:creationId xmlns:a16="http://schemas.microsoft.com/office/drawing/2014/main" id="{0A3CB5DD-D7A4-B0F9-9C9E-9D15E97F5BD0}"/>
                </a:ext>
              </a:extLst>
            </p:cNvPr>
            <p:cNvPicPr>
              <a:picLocks noChangeAspect="1"/>
            </p:cNvPicPr>
            <p:nvPr/>
          </p:nvPicPr>
          <p:blipFill>
            <a:blip r:embed="rId107"/>
            <a:stretch>
              <a:fillRect/>
            </a:stretch>
          </p:blipFill>
          <p:spPr>
            <a:xfrm>
              <a:off x="1538312" y="5564797"/>
              <a:ext cx="1442614" cy="208036"/>
            </a:xfrm>
            <a:prstGeom prst="rect">
              <a:avLst/>
            </a:prstGeom>
          </p:spPr>
        </p:pic>
        <p:pic>
          <p:nvPicPr>
            <p:cNvPr id="123" name="Picture 122">
              <a:extLst>
                <a:ext uri="{FF2B5EF4-FFF2-40B4-BE49-F238E27FC236}">
                  <a16:creationId xmlns:a16="http://schemas.microsoft.com/office/drawing/2014/main" id="{75427A6D-3651-D1CD-6634-D6F82DB9ACD4}"/>
                </a:ext>
              </a:extLst>
            </p:cNvPr>
            <p:cNvPicPr>
              <a:picLocks noChangeAspect="1"/>
            </p:cNvPicPr>
            <p:nvPr/>
          </p:nvPicPr>
          <p:blipFill>
            <a:blip r:embed="rId108"/>
            <a:stretch>
              <a:fillRect/>
            </a:stretch>
          </p:blipFill>
          <p:spPr>
            <a:xfrm>
              <a:off x="3436828" y="5523895"/>
              <a:ext cx="1161791" cy="294079"/>
            </a:xfrm>
            <a:prstGeom prst="rect">
              <a:avLst/>
            </a:prstGeom>
          </p:spPr>
        </p:pic>
        <p:pic>
          <p:nvPicPr>
            <p:cNvPr id="124" name="Picture 123">
              <a:extLst>
                <a:ext uri="{FF2B5EF4-FFF2-40B4-BE49-F238E27FC236}">
                  <a16:creationId xmlns:a16="http://schemas.microsoft.com/office/drawing/2014/main" id="{3B9A02BB-D6F1-7B32-05FF-26144BC5869E}"/>
                </a:ext>
              </a:extLst>
            </p:cNvPr>
            <p:cNvPicPr>
              <a:picLocks noChangeAspect="1"/>
            </p:cNvPicPr>
            <p:nvPr/>
          </p:nvPicPr>
          <p:blipFill>
            <a:blip r:embed="rId109"/>
            <a:stretch>
              <a:fillRect/>
            </a:stretch>
          </p:blipFill>
          <p:spPr>
            <a:xfrm>
              <a:off x="5030560" y="5504097"/>
              <a:ext cx="1161791" cy="352409"/>
            </a:xfrm>
            <a:prstGeom prst="rect">
              <a:avLst/>
            </a:prstGeom>
          </p:spPr>
        </p:pic>
        <p:pic>
          <p:nvPicPr>
            <p:cNvPr id="125" name="Picture 124">
              <a:extLst>
                <a:ext uri="{FF2B5EF4-FFF2-40B4-BE49-F238E27FC236}">
                  <a16:creationId xmlns:a16="http://schemas.microsoft.com/office/drawing/2014/main" id="{F25AECA4-E3D7-E614-EB61-C187542F5DC2}"/>
                </a:ext>
              </a:extLst>
            </p:cNvPr>
            <p:cNvPicPr>
              <a:picLocks noChangeAspect="1"/>
            </p:cNvPicPr>
            <p:nvPr/>
          </p:nvPicPr>
          <p:blipFill>
            <a:blip r:embed="rId110"/>
            <a:stretch>
              <a:fillRect/>
            </a:stretch>
          </p:blipFill>
          <p:spPr>
            <a:xfrm>
              <a:off x="6894556" y="5516795"/>
              <a:ext cx="614757" cy="382002"/>
            </a:xfrm>
            <a:prstGeom prst="rect">
              <a:avLst/>
            </a:prstGeom>
          </p:spPr>
        </p:pic>
        <p:pic>
          <p:nvPicPr>
            <p:cNvPr id="126" name="Picture 125">
              <a:extLst>
                <a:ext uri="{FF2B5EF4-FFF2-40B4-BE49-F238E27FC236}">
                  <a16:creationId xmlns:a16="http://schemas.microsoft.com/office/drawing/2014/main" id="{4DC9FB7F-E8CE-978D-3541-1D6837F2CD94}"/>
                </a:ext>
              </a:extLst>
            </p:cNvPr>
            <p:cNvPicPr>
              <a:picLocks noChangeAspect="1"/>
            </p:cNvPicPr>
            <p:nvPr/>
          </p:nvPicPr>
          <p:blipFill>
            <a:blip r:embed="rId111"/>
            <a:stretch>
              <a:fillRect/>
            </a:stretch>
          </p:blipFill>
          <p:spPr>
            <a:xfrm>
              <a:off x="732241" y="5871951"/>
              <a:ext cx="402834" cy="406530"/>
            </a:xfrm>
            <a:prstGeom prst="rect">
              <a:avLst/>
            </a:prstGeom>
          </p:spPr>
        </p:pic>
        <p:pic>
          <p:nvPicPr>
            <p:cNvPr id="127" name="Picture 126">
              <a:extLst>
                <a:ext uri="{FF2B5EF4-FFF2-40B4-BE49-F238E27FC236}">
                  <a16:creationId xmlns:a16="http://schemas.microsoft.com/office/drawing/2014/main" id="{8B2FF4C5-C38F-37FA-2F17-CE34650855B1}"/>
                </a:ext>
              </a:extLst>
            </p:cNvPr>
            <p:cNvPicPr>
              <a:picLocks noChangeAspect="1"/>
            </p:cNvPicPr>
            <p:nvPr/>
          </p:nvPicPr>
          <p:blipFill>
            <a:blip r:embed="rId112"/>
            <a:stretch>
              <a:fillRect/>
            </a:stretch>
          </p:blipFill>
          <p:spPr>
            <a:xfrm>
              <a:off x="1806644" y="5954203"/>
              <a:ext cx="1086634" cy="261780"/>
            </a:xfrm>
            <a:prstGeom prst="rect">
              <a:avLst/>
            </a:prstGeom>
          </p:spPr>
        </p:pic>
        <p:pic>
          <p:nvPicPr>
            <p:cNvPr id="128" name="Picture 127">
              <a:extLst>
                <a:ext uri="{FF2B5EF4-FFF2-40B4-BE49-F238E27FC236}">
                  <a16:creationId xmlns:a16="http://schemas.microsoft.com/office/drawing/2014/main" id="{CE06DEFE-2369-4060-98D9-840D68301F4D}"/>
                </a:ext>
              </a:extLst>
            </p:cNvPr>
            <p:cNvPicPr>
              <a:picLocks noChangeAspect="1"/>
            </p:cNvPicPr>
            <p:nvPr/>
          </p:nvPicPr>
          <p:blipFill>
            <a:blip r:embed="rId113"/>
            <a:stretch>
              <a:fillRect/>
            </a:stretch>
          </p:blipFill>
          <p:spPr>
            <a:xfrm>
              <a:off x="5468970" y="5998843"/>
              <a:ext cx="1639366" cy="231081"/>
            </a:xfrm>
            <a:prstGeom prst="rect">
              <a:avLst/>
            </a:prstGeom>
          </p:spPr>
        </p:pic>
        <p:pic>
          <p:nvPicPr>
            <p:cNvPr id="129" name="Picture 128">
              <a:extLst>
                <a:ext uri="{FF2B5EF4-FFF2-40B4-BE49-F238E27FC236}">
                  <a16:creationId xmlns:a16="http://schemas.microsoft.com/office/drawing/2014/main" id="{67AA6679-8FDA-2F6B-0EE3-E7C5DCB8A1ED}"/>
                </a:ext>
              </a:extLst>
            </p:cNvPr>
            <p:cNvPicPr>
              <a:picLocks noChangeAspect="1"/>
            </p:cNvPicPr>
            <p:nvPr/>
          </p:nvPicPr>
          <p:blipFill>
            <a:blip r:embed="rId114"/>
            <a:stretch>
              <a:fillRect/>
            </a:stretch>
          </p:blipFill>
          <p:spPr>
            <a:xfrm>
              <a:off x="7674875" y="5896273"/>
              <a:ext cx="937312" cy="425750"/>
            </a:xfrm>
            <a:prstGeom prst="rect">
              <a:avLst/>
            </a:prstGeom>
          </p:spPr>
        </p:pic>
      </p:grpSp>
    </p:spTree>
    <p:extLst>
      <p:ext uri="{BB962C8B-B14F-4D97-AF65-F5344CB8AC3E}">
        <p14:creationId xmlns:p14="http://schemas.microsoft.com/office/powerpoint/2010/main" val="110797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241163" y="1798129"/>
            <a:ext cx="6181755" cy="3559949"/>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5400" tIns="25400" rIns="25400" bIns="25400" numCol="1" spcCol="38100" rtlCol="0" anchor="ctr">
            <a:spAutoFit/>
          </a:bodyPr>
          <a:lstStyle/>
          <a:p>
            <a:pPr algn="ctr" defTabSz="412750" hangingPunct="0"/>
            <a:r>
              <a:rPr lang="el-GR" sz="2400" b="1" dirty="0">
                <a:solidFill>
                  <a:schemeClr val="accent2">
                    <a:lumMod val="75000"/>
                  </a:schemeClr>
                </a:solidFill>
                <a:latin typeface="Trebuchet MS" panose="020B0603020202020204" pitchFamily="34" charset="0"/>
                <a:cs typeface="Calibri" panose="020F0502020204030204" pitchFamily="34" charset="0"/>
              </a:rPr>
              <a:t>Εκτιμήσεις για σύνολο 2024:</a:t>
            </a:r>
            <a:endParaRPr lang="el-GR" sz="2400" b="1" dirty="0">
              <a:solidFill>
                <a:schemeClr val="accent2">
                  <a:lumMod val="75000"/>
                </a:schemeClr>
              </a:solidFill>
              <a:latin typeface="Trebuchet MS" panose="020B0603020202020204" pitchFamily="34" charset="0"/>
              <a:sym typeface="Helvetica Light"/>
            </a:endParaRPr>
          </a:p>
          <a:p>
            <a:pPr marL="285750" indent="-285750">
              <a:buFont typeface="Wingdings" panose="05000000000000000000" pitchFamily="2" charset="2"/>
              <a:buChar char="ü"/>
            </a:pPr>
            <a:endParaRPr lang="el-GR" dirty="0"/>
          </a:p>
          <a:p>
            <a:pPr marL="1258888" lvl="1" indent="-285750">
              <a:spcAft>
                <a:spcPts val="1200"/>
              </a:spcAft>
              <a:buFont typeface="Wingdings" panose="05000000000000000000" pitchFamily="2" charset="2"/>
              <a:buChar char="ü"/>
            </a:pPr>
            <a:r>
              <a:rPr lang="el-GR" dirty="0">
                <a:solidFill>
                  <a:schemeClr val="accent1">
                    <a:lumMod val="75000"/>
                  </a:schemeClr>
                </a:solidFill>
                <a:latin typeface="Trebuchet MS" panose="020B0603020202020204" pitchFamily="34" charset="0"/>
              </a:rPr>
              <a:t>Επενδυτικά σχήματα venture capital και private equity: </a:t>
            </a:r>
            <a:r>
              <a:rPr lang="el-GR" b="1" dirty="0">
                <a:solidFill>
                  <a:srgbClr val="00B0F0"/>
                </a:solidFill>
                <a:latin typeface="Trebuchet MS" panose="020B0603020202020204" pitchFamily="34" charset="0"/>
              </a:rPr>
              <a:t>35</a:t>
            </a:r>
          </a:p>
          <a:p>
            <a:pPr marL="1258888" lvl="1" indent="-285750">
              <a:spcAft>
                <a:spcPts val="1200"/>
              </a:spcAft>
              <a:buFont typeface="Wingdings" panose="05000000000000000000" pitchFamily="2" charset="2"/>
              <a:buChar char="ü"/>
            </a:pPr>
            <a:r>
              <a:rPr lang="el-GR" dirty="0">
                <a:solidFill>
                  <a:schemeClr val="accent1">
                    <a:lumMod val="75000"/>
                  </a:schemeClr>
                </a:solidFill>
                <a:latin typeface="Trebuchet MS" panose="020B0603020202020204" pitchFamily="34" charset="0"/>
              </a:rPr>
              <a:t>Συνολικά υπό διαχείριση κεφάλαια: </a:t>
            </a:r>
            <a:r>
              <a:rPr lang="el-GR" b="1" dirty="0">
                <a:solidFill>
                  <a:srgbClr val="00B0F0"/>
                </a:solidFill>
                <a:latin typeface="Trebuchet MS" panose="020B0603020202020204" pitchFamily="34" charset="0"/>
              </a:rPr>
              <a:t>2,35 δισ.€</a:t>
            </a:r>
          </a:p>
          <a:p>
            <a:pPr marL="1258888" indent="-269875">
              <a:spcAft>
                <a:spcPts val="1200"/>
              </a:spcAft>
            </a:pPr>
            <a:r>
              <a:rPr lang="el-GR" dirty="0">
                <a:solidFill>
                  <a:schemeClr val="accent1">
                    <a:lumMod val="75000"/>
                  </a:schemeClr>
                </a:solidFill>
                <a:latin typeface="Trebuchet MS" panose="020B0603020202020204" pitchFamily="34" charset="0"/>
              </a:rPr>
              <a:t>	</a:t>
            </a:r>
            <a:r>
              <a:rPr lang="el-GR" b="1" i="1" dirty="0">
                <a:solidFill>
                  <a:schemeClr val="accent1">
                    <a:lumMod val="75000"/>
                  </a:schemeClr>
                </a:solidFill>
                <a:latin typeface="Trebuchet MS" panose="020B0603020202020204" pitchFamily="34" charset="0"/>
              </a:rPr>
              <a:t>εκ των οποίων: </a:t>
            </a:r>
          </a:p>
          <a:p>
            <a:pPr marL="1258888" lvl="1" indent="-285750">
              <a:spcAft>
                <a:spcPts val="1200"/>
              </a:spcAft>
              <a:buFont typeface="Wingdings" panose="05000000000000000000" pitchFamily="2" charset="2"/>
              <a:buChar char="ü"/>
            </a:pPr>
            <a:r>
              <a:rPr lang="el-GR" dirty="0">
                <a:solidFill>
                  <a:schemeClr val="accent1">
                    <a:lumMod val="75000"/>
                  </a:schemeClr>
                </a:solidFill>
                <a:latin typeface="Trebuchet MS" panose="020B0603020202020204" pitchFamily="34" charset="0"/>
              </a:rPr>
              <a:t>Συνολικές δεσμεύσεις ΕΑΤΕ: </a:t>
            </a:r>
            <a:r>
              <a:rPr lang="el-GR" b="1" dirty="0">
                <a:solidFill>
                  <a:srgbClr val="00B0F0"/>
                </a:solidFill>
                <a:latin typeface="Trebuchet MS" panose="020B0603020202020204" pitchFamily="34" charset="0"/>
              </a:rPr>
              <a:t>1,1 δισ.€ </a:t>
            </a:r>
          </a:p>
          <a:p>
            <a:pPr marL="1258888" lvl="1" indent="-285750">
              <a:spcAft>
                <a:spcPts val="1200"/>
              </a:spcAft>
              <a:buFont typeface="Wingdings" panose="05000000000000000000" pitchFamily="2" charset="2"/>
              <a:buChar char="ü"/>
            </a:pPr>
            <a:r>
              <a:rPr lang="el-GR" dirty="0">
                <a:solidFill>
                  <a:schemeClr val="accent1">
                    <a:lumMod val="75000"/>
                  </a:schemeClr>
                </a:solidFill>
                <a:latin typeface="Trebuchet MS" panose="020B0603020202020204" pitchFamily="34" charset="0"/>
              </a:rPr>
              <a:t>Επόμενου σταδίου </a:t>
            </a:r>
            <a:r>
              <a:rPr lang="en-US" dirty="0">
                <a:solidFill>
                  <a:schemeClr val="accent1">
                    <a:lumMod val="75000"/>
                  </a:schemeClr>
                </a:solidFill>
                <a:latin typeface="Trebuchet MS" panose="020B0603020202020204" pitchFamily="34" charset="0"/>
              </a:rPr>
              <a:t>growth funds</a:t>
            </a:r>
            <a:r>
              <a:rPr lang="el-GR" dirty="0">
                <a:solidFill>
                  <a:schemeClr val="accent1">
                    <a:lumMod val="75000"/>
                  </a:schemeClr>
                </a:solidFill>
                <a:latin typeface="Trebuchet MS" panose="020B0603020202020204" pitchFamily="34" charset="0"/>
              </a:rPr>
              <a:t> </a:t>
            </a:r>
            <a:r>
              <a:rPr lang="en-US" dirty="0">
                <a:solidFill>
                  <a:schemeClr val="accent1">
                    <a:lumMod val="75000"/>
                  </a:schemeClr>
                </a:solidFill>
                <a:latin typeface="Trebuchet MS" panose="020B0603020202020204" pitchFamily="34" charset="0"/>
              </a:rPr>
              <a:t> </a:t>
            </a:r>
          </a:p>
          <a:p>
            <a:pPr marL="1258888" lvl="1" indent="-285750">
              <a:spcAft>
                <a:spcPts val="1200"/>
              </a:spcAft>
              <a:buFont typeface="Wingdings" panose="05000000000000000000" pitchFamily="2" charset="2"/>
              <a:buChar char="ü"/>
            </a:pPr>
            <a:r>
              <a:rPr lang="el-GR" dirty="0">
                <a:solidFill>
                  <a:schemeClr val="accent1">
                    <a:lumMod val="75000"/>
                  </a:schemeClr>
                </a:solidFill>
                <a:latin typeface="Trebuchet MS" panose="020B0603020202020204" pitchFamily="34" charset="0"/>
              </a:rPr>
              <a:t>Νέα </a:t>
            </a:r>
            <a:r>
              <a:rPr lang="en-US" dirty="0">
                <a:solidFill>
                  <a:schemeClr val="accent1">
                    <a:lumMod val="75000"/>
                  </a:schemeClr>
                </a:solidFill>
                <a:latin typeface="Trebuchet MS" panose="020B0603020202020204" pitchFamily="34" charset="0"/>
              </a:rPr>
              <a:t>fund </a:t>
            </a:r>
            <a:r>
              <a:rPr lang="el-GR" dirty="0">
                <a:solidFill>
                  <a:schemeClr val="accent1">
                    <a:lumMod val="75000"/>
                  </a:schemeClr>
                </a:solidFill>
                <a:latin typeface="Trebuchet MS" panose="020B0603020202020204" pitchFamily="34" charset="0"/>
              </a:rPr>
              <a:t>για </a:t>
            </a:r>
            <a:r>
              <a:rPr lang="en-US" dirty="0">
                <a:solidFill>
                  <a:schemeClr val="accent1">
                    <a:lumMod val="75000"/>
                  </a:schemeClr>
                </a:solidFill>
                <a:latin typeface="Trebuchet MS" panose="020B0603020202020204" pitchFamily="34" charset="0"/>
              </a:rPr>
              <a:t>Technology Transfer &amp; startups</a:t>
            </a:r>
            <a:endParaRPr lang="el-GR" dirty="0">
              <a:solidFill>
                <a:schemeClr val="accent1">
                  <a:lumMod val="75000"/>
                </a:schemeClr>
              </a:solidFill>
              <a:latin typeface="Trebuchet MS" panose="020B0603020202020204" pitchFamily="34" charset="0"/>
            </a:endParaRPr>
          </a:p>
        </p:txBody>
      </p:sp>
      <p:sp>
        <p:nvSpPr>
          <p:cNvPr id="2" name="Τίτλος 1"/>
          <p:cNvSpPr>
            <a:spLocks noGrp="1"/>
          </p:cNvSpPr>
          <p:nvPr>
            <p:ph type="title"/>
          </p:nvPr>
        </p:nvSpPr>
        <p:spPr>
          <a:xfrm>
            <a:off x="25069" y="43129"/>
            <a:ext cx="8446071" cy="992039"/>
          </a:xfrm>
        </p:spPr>
        <p:txBody>
          <a:bodyPr>
            <a:normAutofit/>
          </a:bodyPr>
          <a:lstStyle/>
          <a:p>
            <a:r>
              <a:rPr lang="el-GR" sz="2800" dirty="0"/>
              <a:t>ΕΑΤΕ: Προοπτική για το άμεσο μέλλον</a:t>
            </a:r>
            <a:br>
              <a:rPr lang="el-GR" sz="3100" dirty="0"/>
            </a:br>
            <a:endParaRPr lang="el-GR" sz="1800" b="0" dirty="0"/>
          </a:p>
        </p:txBody>
      </p:sp>
      <p:sp>
        <p:nvSpPr>
          <p:cNvPr id="3" name="Θέση αριθμού διαφάνειας 2"/>
          <p:cNvSpPr>
            <a:spLocks noGrp="1"/>
          </p:cNvSpPr>
          <p:nvPr>
            <p:ph type="sldNum" sz="quarter" idx="12"/>
          </p:nvPr>
        </p:nvSpPr>
        <p:spPr/>
        <p:txBody>
          <a:bodyPr/>
          <a:lstStyle/>
          <a:p>
            <a:fld id="{3705D503-D1B6-4A67-8FF5-CE1B15326FC5}" type="slidenum">
              <a:rPr lang="en-US" sz="1200" smtClean="0"/>
              <a:t>29</a:t>
            </a:fld>
            <a:endParaRPr lang="en-US" sz="1400" dirty="0"/>
          </a:p>
        </p:txBody>
      </p:sp>
      <p:sp>
        <p:nvSpPr>
          <p:cNvPr id="6" name="Ορθογώνιο 11"/>
          <p:cNvSpPr/>
          <p:nvPr/>
        </p:nvSpPr>
        <p:spPr>
          <a:xfrm>
            <a:off x="7402818" y="1605563"/>
            <a:ext cx="2960557" cy="42062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5400" tIns="25400" rIns="25400" bIns="25400" numCol="1" spcCol="38100" rtlCol="0" anchor="ctr">
            <a:spAutoFit/>
          </a:bodyPr>
          <a:lstStyle/>
          <a:p>
            <a:pPr algn="ctr" defTabSz="412750" hangingPunct="0"/>
            <a:r>
              <a:rPr lang="el-GR" sz="2400" b="1" dirty="0">
                <a:solidFill>
                  <a:srgbClr val="60A500"/>
                </a:solidFill>
                <a:latin typeface="Trebuchet MS" panose="020B0603020202020204" pitchFamily="34" charset="0"/>
                <a:cs typeface="Calibri" panose="020F0502020204030204" pitchFamily="34" charset="0"/>
              </a:rPr>
              <a:t>Εκτίμηση για 2025:</a:t>
            </a:r>
            <a:endParaRPr lang="el-GR" sz="2400" b="1" dirty="0">
              <a:solidFill>
                <a:srgbClr val="60A500"/>
              </a:solidFill>
              <a:latin typeface="Trebuchet MS" panose="020B0603020202020204" pitchFamily="34" charset="0"/>
              <a:sym typeface="Helvetica Light"/>
            </a:endParaRPr>
          </a:p>
        </p:txBody>
      </p:sp>
      <p:sp>
        <p:nvSpPr>
          <p:cNvPr id="7" name="TextBox 6">
            <a:extLst>
              <a:ext uri="{FF2B5EF4-FFF2-40B4-BE49-F238E27FC236}">
                <a16:creationId xmlns:a16="http://schemas.microsoft.com/office/drawing/2014/main" id="{09826683-CEF1-940E-B425-6E56F85BAB05}"/>
              </a:ext>
            </a:extLst>
          </p:cNvPr>
          <p:cNvSpPr txBox="1"/>
          <p:nvPr/>
        </p:nvSpPr>
        <p:spPr>
          <a:xfrm>
            <a:off x="6759295" y="4637199"/>
            <a:ext cx="4937710" cy="1477328"/>
          </a:xfrm>
          <a:prstGeom prst="rect">
            <a:avLst/>
          </a:prstGeom>
          <a:noFill/>
        </p:spPr>
        <p:txBody>
          <a:bodyPr wrap="square" rtlCol="0">
            <a:spAutoFit/>
          </a:bodyPr>
          <a:lstStyle/>
          <a:p>
            <a:pPr marL="285750" indent="-285750">
              <a:buFont typeface="Wingdings" panose="05000000000000000000" pitchFamily="2" charset="2"/>
              <a:buChar char="ü"/>
              <a:defRPr/>
            </a:pPr>
            <a:r>
              <a:rPr lang="el-GR" dirty="0">
                <a:solidFill>
                  <a:schemeClr val="accent1">
                    <a:lumMod val="75000"/>
                  </a:schemeClr>
                </a:solidFill>
                <a:latin typeface="Trebuchet MS" panose="020B0603020202020204" pitchFamily="34" charset="0"/>
              </a:rPr>
              <a:t>Μόχλευση συνολικών επενδύσεων στην πραγματική οικονομία με ισχυρούς πολλαπλασιαστές </a:t>
            </a:r>
            <a:r>
              <a:rPr lang="el-GR" b="1" dirty="0">
                <a:solidFill>
                  <a:schemeClr val="accent1">
                    <a:lumMod val="75000"/>
                  </a:schemeClr>
                </a:solidFill>
                <a:latin typeface="Trebuchet MS" panose="020B0603020202020204" pitchFamily="34" charset="0"/>
              </a:rPr>
              <a:t>(3,5Χ – 5,0Χ </a:t>
            </a:r>
            <a:r>
              <a:rPr lang="el-GR" dirty="0">
                <a:solidFill>
                  <a:schemeClr val="accent1">
                    <a:lumMod val="75000"/>
                  </a:schemeClr>
                </a:solidFill>
                <a:latin typeface="Trebuchet MS" panose="020B0603020202020204" pitchFamily="34" charset="0"/>
              </a:rPr>
              <a:t>ή</a:t>
            </a:r>
            <a:r>
              <a:rPr lang="el-GR" b="1" dirty="0">
                <a:solidFill>
                  <a:schemeClr val="accent1">
                    <a:lumMod val="75000"/>
                  </a:schemeClr>
                </a:solidFill>
                <a:latin typeface="Trebuchet MS" panose="020B0603020202020204" pitchFamily="34" charset="0"/>
              </a:rPr>
              <a:t> περί τα 20 δισ.€</a:t>
            </a:r>
            <a:r>
              <a:rPr lang="el-GR" dirty="0">
                <a:solidFill>
                  <a:schemeClr val="accent1">
                    <a:lumMod val="75000"/>
                  </a:schemeClr>
                </a:solidFill>
                <a:latin typeface="Trebuchet MS" panose="020B0603020202020204" pitchFamily="34" charset="0"/>
              </a:rPr>
              <a:t>),</a:t>
            </a:r>
            <a:r>
              <a:rPr lang="el-GR" b="1" dirty="0">
                <a:solidFill>
                  <a:schemeClr val="accent1">
                    <a:lumMod val="75000"/>
                  </a:schemeClr>
                </a:solidFill>
                <a:latin typeface="Trebuchet MS" panose="020B0603020202020204" pitchFamily="34" charset="0"/>
              </a:rPr>
              <a:t> </a:t>
            </a:r>
            <a:r>
              <a:rPr lang="el-GR" dirty="0">
                <a:solidFill>
                  <a:schemeClr val="accent1">
                    <a:lumMod val="75000"/>
                  </a:schemeClr>
                </a:solidFill>
                <a:latin typeface="Trebuchet MS" panose="020B0603020202020204" pitchFamily="34" charset="0"/>
              </a:rPr>
              <a:t>που συμβάλλουν σημαντικά στην αναπτυξιακή προσπάθεια</a:t>
            </a:r>
            <a:endParaRPr lang="en-US" dirty="0">
              <a:solidFill>
                <a:schemeClr val="accent1">
                  <a:lumMod val="75000"/>
                </a:schemeClr>
              </a:solidFill>
              <a:latin typeface="Trebuchet MS" panose="020B0603020202020204" pitchFamily="34" charset="0"/>
            </a:endParaRPr>
          </a:p>
        </p:txBody>
      </p:sp>
      <p:sp>
        <p:nvSpPr>
          <p:cNvPr id="4" name="Ορθογώνιο 3">
            <a:extLst>
              <a:ext uri="{FF2B5EF4-FFF2-40B4-BE49-F238E27FC236}">
                <a16:creationId xmlns:a16="http://schemas.microsoft.com/office/drawing/2014/main" id="{C541A7CF-EBF4-9564-E577-C00419F65662}"/>
              </a:ext>
            </a:extLst>
          </p:cNvPr>
          <p:cNvSpPr/>
          <p:nvPr/>
        </p:nvSpPr>
        <p:spPr>
          <a:xfrm>
            <a:off x="3666491" y="6292490"/>
            <a:ext cx="3999368" cy="456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a:extLst>
              <a:ext uri="{FF2B5EF4-FFF2-40B4-BE49-F238E27FC236}">
                <a16:creationId xmlns:a16="http://schemas.microsoft.com/office/drawing/2014/main" id="{467620B6-AD7C-02EA-56A1-A60566D1E199}"/>
              </a:ext>
            </a:extLst>
          </p:cNvPr>
          <p:cNvPicPr>
            <a:picLocks noChangeAspect="1"/>
          </p:cNvPicPr>
          <p:nvPr/>
        </p:nvPicPr>
        <p:blipFill>
          <a:blip r:embed="rId3"/>
          <a:stretch>
            <a:fillRect/>
          </a:stretch>
        </p:blipFill>
        <p:spPr>
          <a:xfrm>
            <a:off x="4939209" y="6341914"/>
            <a:ext cx="1176536" cy="406597"/>
          </a:xfrm>
          <a:prstGeom prst="rect">
            <a:avLst/>
          </a:prstGeom>
        </p:spPr>
      </p:pic>
      <p:pic>
        <p:nvPicPr>
          <p:cNvPr id="8" name="Εικόνα 7">
            <a:extLst>
              <a:ext uri="{FF2B5EF4-FFF2-40B4-BE49-F238E27FC236}">
                <a16:creationId xmlns:a16="http://schemas.microsoft.com/office/drawing/2014/main" id="{5F7811A6-74D1-399C-9312-4E33FF0E1557}"/>
              </a:ext>
            </a:extLst>
          </p:cNvPr>
          <p:cNvPicPr>
            <a:picLocks noChangeAspect="1"/>
          </p:cNvPicPr>
          <p:nvPr/>
        </p:nvPicPr>
        <p:blipFill>
          <a:blip r:embed="rId4"/>
          <a:stretch>
            <a:fillRect/>
          </a:stretch>
        </p:blipFill>
        <p:spPr>
          <a:xfrm>
            <a:off x="6229173" y="6341914"/>
            <a:ext cx="1723619" cy="406597"/>
          </a:xfrm>
          <a:prstGeom prst="rect">
            <a:avLst/>
          </a:prstGeom>
        </p:spPr>
      </p:pic>
      <p:sp>
        <p:nvSpPr>
          <p:cNvPr id="9" name="Ορθογώνιο 8">
            <a:extLst>
              <a:ext uri="{FF2B5EF4-FFF2-40B4-BE49-F238E27FC236}">
                <a16:creationId xmlns:a16="http://schemas.microsoft.com/office/drawing/2014/main" id="{A2F9DCF7-3EA7-3778-CEF8-E22A3886A5B8}"/>
              </a:ext>
            </a:extLst>
          </p:cNvPr>
          <p:cNvSpPr/>
          <p:nvPr/>
        </p:nvSpPr>
        <p:spPr>
          <a:xfrm>
            <a:off x="10467548" y="6330155"/>
            <a:ext cx="1141606" cy="456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Εικόνα 9">
            <a:extLst>
              <a:ext uri="{FF2B5EF4-FFF2-40B4-BE49-F238E27FC236}">
                <a16:creationId xmlns:a16="http://schemas.microsoft.com/office/drawing/2014/main" id="{B6C5A482-9B8B-CF2F-9BDB-09CF103E6A4D}"/>
              </a:ext>
            </a:extLst>
          </p:cNvPr>
          <p:cNvPicPr>
            <a:picLocks noChangeAspect="1"/>
          </p:cNvPicPr>
          <p:nvPr/>
        </p:nvPicPr>
        <p:blipFill>
          <a:blip r:embed="rId5">
            <a:duotone>
              <a:schemeClr val="accent6">
                <a:shade val="45000"/>
                <a:satMod val="135000"/>
              </a:schemeClr>
              <a:prstClr val="white"/>
            </a:duotone>
          </a:blip>
          <a:stretch>
            <a:fillRect/>
          </a:stretch>
        </p:blipFill>
        <p:spPr>
          <a:xfrm>
            <a:off x="6412654" y="1120319"/>
            <a:ext cx="990164" cy="1066625"/>
          </a:xfrm>
          <a:prstGeom prst="rect">
            <a:avLst/>
          </a:prstGeom>
        </p:spPr>
      </p:pic>
      <p:pic>
        <p:nvPicPr>
          <p:cNvPr id="11" name="Εικόνα 10">
            <a:extLst>
              <a:ext uri="{FF2B5EF4-FFF2-40B4-BE49-F238E27FC236}">
                <a16:creationId xmlns:a16="http://schemas.microsoft.com/office/drawing/2014/main" id="{1A46B4F0-8010-5317-2695-67F6C87E0AE0}"/>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464738" y="1369435"/>
            <a:ext cx="846152" cy="992040"/>
          </a:xfrm>
          <a:prstGeom prst="rect">
            <a:avLst/>
          </a:prstGeom>
        </p:spPr>
      </p:pic>
      <p:cxnSp>
        <p:nvCxnSpPr>
          <p:cNvPr id="14" name="Ευθεία γραμμή σύνδεσης 13">
            <a:extLst>
              <a:ext uri="{FF2B5EF4-FFF2-40B4-BE49-F238E27FC236}">
                <a16:creationId xmlns:a16="http://schemas.microsoft.com/office/drawing/2014/main" id="{4B9F8A06-B019-1FEA-D71B-BC8CEA3E2BBA}"/>
              </a:ext>
            </a:extLst>
          </p:cNvPr>
          <p:cNvCxnSpPr>
            <a:cxnSpLocks/>
          </p:cNvCxnSpPr>
          <p:nvPr/>
        </p:nvCxnSpPr>
        <p:spPr>
          <a:xfrm>
            <a:off x="943797" y="2282875"/>
            <a:ext cx="406761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Ευθεία γραμμή σύνδεσης 14">
            <a:extLst>
              <a:ext uri="{FF2B5EF4-FFF2-40B4-BE49-F238E27FC236}">
                <a16:creationId xmlns:a16="http://schemas.microsoft.com/office/drawing/2014/main" id="{79936915-FBF1-FE87-36FE-57FAEC5F51D8}"/>
              </a:ext>
            </a:extLst>
          </p:cNvPr>
          <p:cNvCxnSpPr>
            <a:cxnSpLocks/>
          </p:cNvCxnSpPr>
          <p:nvPr/>
        </p:nvCxnSpPr>
        <p:spPr>
          <a:xfrm>
            <a:off x="6879161" y="2109046"/>
            <a:ext cx="4067610" cy="0"/>
          </a:xfrm>
          <a:prstGeom prst="line">
            <a:avLst/>
          </a:prstGeom>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2DFE5ADF-911B-5F86-EFC1-4AD51A8B777E}"/>
              </a:ext>
            </a:extLst>
          </p:cNvPr>
          <p:cNvSpPr txBox="1"/>
          <p:nvPr/>
        </p:nvSpPr>
        <p:spPr>
          <a:xfrm>
            <a:off x="7067550" y="2184331"/>
            <a:ext cx="4812459" cy="1754326"/>
          </a:xfrm>
          <a:prstGeom prst="rect">
            <a:avLst/>
          </a:prstGeom>
          <a:noFill/>
        </p:spPr>
        <p:txBody>
          <a:bodyPr wrap="square">
            <a:spAutoFit/>
          </a:bodyPr>
          <a:lstStyle/>
          <a:p>
            <a:pPr marL="285750" indent="-285750">
              <a:buFont typeface="Wingdings" panose="05000000000000000000" pitchFamily="2" charset="2"/>
              <a:buChar char="ü"/>
            </a:pPr>
            <a:r>
              <a:rPr lang="el-GR" dirty="0">
                <a:solidFill>
                  <a:schemeClr val="accent1">
                    <a:lumMod val="75000"/>
                  </a:schemeClr>
                </a:solidFill>
                <a:latin typeface="Trebuchet MS" panose="020B0603020202020204" pitchFamily="34" charset="0"/>
              </a:rPr>
              <a:t>Σημαντική</a:t>
            </a:r>
            <a:r>
              <a:rPr lang="el-GR" b="1" dirty="0">
                <a:solidFill>
                  <a:schemeClr val="accent1">
                    <a:lumMod val="75000"/>
                  </a:schemeClr>
                </a:solidFill>
                <a:latin typeface="Trebuchet MS" panose="020B0603020202020204" pitchFamily="34" charset="0"/>
              </a:rPr>
              <a:t> αύξηση μεγεθών</a:t>
            </a:r>
          </a:p>
          <a:p>
            <a:pPr marL="285750" indent="-285750">
              <a:buFont typeface="Wingdings" panose="05000000000000000000" pitchFamily="2" charset="2"/>
              <a:buChar char="ü"/>
            </a:pPr>
            <a:r>
              <a:rPr lang="el-GR" dirty="0">
                <a:solidFill>
                  <a:schemeClr val="accent1">
                    <a:lumMod val="75000"/>
                  </a:schemeClr>
                </a:solidFill>
                <a:latin typeface="Trebuchet MS" panose="020B0603020202020204" pitchFamily="34" charset="0"/>
              </a:rPr>
              <a:t>Συμμετοχή σε </a:t>
            </a:r>
            <a:r>
              <a:rPr lang="el-GR" b="1" dirty="0">
                <a:solidFill>
                  <a:schemeClr val="accent1">
                    <a:lumMod val="75000"/>
                  </a:schemeClr>
                </a:solidFill>
                <a:latin typeface="Trebuchet MS" panose="020B0603020202020204" pitchFamily="34" charset="0"/>
              </a:rPr>
              <a:t>νέα πανευρωπαϊκά επενδυτικά σχήματα</a:t>
            </a:r>
          </a:p>
          <a:p>
            <a:pPr marL="285750" indent="-285750">
              <a:buFont typeface="Wingdings" panose="05000000000000000000" pitchFamily="2" charset="2"/>
              <a:buChar char="ü"/>
            </a:pPr>
            <a:r>
              <a:rPr lang="el-GR" dirty="0">
                <a:solidFill>
                  <a:schemeClr val="accent1">
                    <a:lumMod val="75000"/>
                  </a:schemeClr>
                </a:solidFill>
                <a:latin typeface="Trebuchet MS" panose="020B0603020202020204" pitchFamily="34" charset="0"/>
              </a:rPr>
              <a:t>Επενδυτικές</a:t>
            </a:r>
            <a:r>
              <a:rPr lang="el-GR" b="1" dirty="0">
                <a:solidFill>
                  <a:schemeClr val="accent1">
                    <a:lumMod val="75000"/>
                  </a:schemeClr>
                </a:solidFill>
                <a:latin typeface="Trebuchet MS" panose="020B0603020202020204" pitchFamily="34" charset="0"/>
              </a:rPr>
              <a:t> συνεργασίες</a:t>
            </a:r>
          </a:p>
          <a:p>
            <a:pPr marL="285750" indent="-285750">
              <a:buFont typeface="Wingdings" panose="05000000000000000000" pitchFamily="2" charset="2"/>
              <a:buChar char="ü"/>
            </a:pPr>
            <a:r>
              <a:rPr lang="el-GR" dirty="0">
                <a:solidFill>
                  <a:schemeClr val="accent1">
                    <a:lumMod val="75000"/>
                  </a:schemeClr>
                </a:solidFill>
                <a:latin typeface="Trebuchet MS" panose="020B0603020202020204" pitchFamily="34" charset="0"/>
              </a:rPr>
              <a:t>Λειτουργία</a:t>
            </a:r>
            <a:r>
              <a:rPr lang="el-GR" b="1" dirty="0">
                <a:solidFill>
                  <a:schemeClr val="accent1">
                    <a:lumMod val="75000"/>
                  </a:schemeClr>
                </a:solidFill>
                <a:latin typeface="Trebuchet MS" panose="020B0603020202020204" pitchFamily="34" charset="0"/>
              </a:rPr>
              <a:t> Εθνικού Επιταχυντή </a:t>
            </a:r>
            <a:r>
              <a:rPr lang="el-GR" dirty="0">
                <a:solidFill>
                  <a:schemeClr val="accent1">
                    <a:lumMod val="75000"/>
                  </a:schemeClr>
                </a:solidFill>
                <a:latin typeface="Trebuchet MS" panose="020B0603020202020204" pitchFamily="34" charset="0"/>
              </a:rPr>
              <a:t>(</a:t>
            </a:r>
            <a:r>
              <a:rPr lang="en-US" dirty="0">
                <a:solidFill>
                  <a:schemeClr val="accent1">
                    <a:lumMod val="75000"/>
                  </a:schemeClr>
                </a:solidFill>
                <a:latin typeface="Trebuchet MS" panose="020B0603020202020204" pitchFamily="34" charset="0"/>
              </a:rPr>
              <a:t>National Accelerator)</a:t>
            </a:r>
            <a:endParaRPr lang="el-GR" dirty="0"/>
          </a:p>
        </p:txBody>
      </p:sp>
      <p:pic>
        <p:nvPicPr>
          <p:cNvPr id="18" name="Εικόνα 17">
            <a:extLst>
              <a:ext uri="{FF2B5EF4-FFF2-40B4-BE49-F238E27FC236}">
                <a16:creationId xmlns:a16="http://schemas.microsoft.com/office/drawing/2014/main" id="{8E6189BD-B60A-EA39-639F-2EA8FF93F0F2}"/>
              </a:ext>
            </a:extLst>
          </p:cNvPr>
          <p:cNvPicPr>
            <a:picLocks noChangeAspect="1"/>
          </p:cNvPicPr>
          <p:nvPr/>
        </p:nvPicPr>
        <p:blipFill>
          <a:blip r:embed="rId8">
            <a:duotone>
              <a:schemeClr val="accent4">
                <a:shade val="45000"/>
                <a:satMod val="135000"/>
              </a:schemeClr>
              <a:prstClr val="white"/>
            </a:duotone>
          </a:blip>
          <a:stretch>
            <a:fillRect/>
          </a:stretch>
        </p:blipFill>
        <p:spPr>
          <a:xfrm>
            <a:off x="6316092" y="3599974"/>
            <a:ext cx="935637" cy="1066626"/>
          </a:xfrm>
          <a:prstGeom prst="rect">
            <a:avLst/>
          </a:prstGeom>
        </p:spPr>
      </p:pic>
      <p:cxnSp>
        <p:nvCxnSpPr>
          <p:cNvPr id="19" name="Ευθεία γραμμή σύνδεσης 18">
            <a:extLst>
              <a:ext uri="{FF2B5EF4-FFF2-40B4-BE49-F238E27FC236}">
                <a16:creationId xmlns:a16="http://schemas.microsoft.com/office/drawing/2014/main" id="{C4B17AA5-19AE-EA5B-2652-66CB13A1DEC4}"/>
              </a:ext>
            </a:extLst>
          </p:cNvPr>
          <p:cNvCxnSpPr>
            <a:cxnSpLocks/>
          </p:cNvCxnSpPr>
          <p:nvPr/>
        </p:nvCxnSpPr>
        <p:spPr>
          <a:xfrm>
            <a:off x="6759295" y="4576771"/>
            <a:ext cx="4067610" cy="0"/>
          </a:xfrm>
          <a:prstGeom prst="line">
            <a:avLst/>
          </a:prstGeom>
          <a:ln>
            <a:solidFill>
              <a:schemeClr val="accent4">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13" name="Ορθογώνιο 11">
            <a:extLst>
              <a:ext uri="{FF2B5EF4-FFF2-40B4-BE49-F238E27FC236}">
                <a16:creationId xmlns:a16="http://schemas.microsoft.com/office/drawing/2014/main" id="{91F32AB4-01D5-D008-A26C-63AD045A7C9D}"/>
              </a:ext>
            </a:extLst>
          </p:cNvPr>
          <p:cNvSpPr/>
          <p:nvPr/>
        </p:nvSpPr>
        <p:spPr>
          <a:xfrm>
            <a:off x="7278993" y="4146618"/>
            <a:ext cx="3931561" cy="42062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5400" tIns="25400" rIns="25400" bIns="25400" numCol="1" spcCol="38100" rtlCol="0" anchor="ctr">
            <a:spAutoFit/>
          </a:bodyPr>
          <a:lstStyle/>
          <a:p>
            <a:pPr algn="ctr" defTabSz="412750" hangingPunct="0"/>
            <a:r>
              <a:rPr lang="el-GR" sz="2400" b="1" dirty="0">
                <a:solidFill>
                  <a:srgbClr val="C88800"/>
                </a:solidFill>
                <a:latin typeface="Trebuchet MS" panose="020B0603020202020204" pitchFamily="34" charset="0"/>
                <a:cs typeface="Calibri" panose="020F0502020204030204" pitchFamily="34" charset="0"/>
              </a:rPr>
              <a:t>Επίδραση στην οικονομία:</a:t>
            </a:r>
            <a:endParaRPr lang="el-GR" sz="2400" b="1" dirty="0">
              <a:solidFill>
                <a:srgbClr val="C88800"/>
              </a:solidFill>
              <a:latin typeface="Trebuchet MS" panose="020B0603020202020204" pitchFamily="34" charset="0"/>
              <a:sym typeface="Helvetica Light"/>
            </a:endParaRPr>
          </a:p>
        </p:txBody>
      </p:sp>
    </p:spTree>
    <p:extLst>
      <p:ext uri="{BB962C8B-B14F-4D97-AF65-F5344CB8AC3E}">
        <p14:creationId xmlns:p14="http://schemas.microsoft.com/office/powerpoint/2010/main" val="181888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933CBE49-12C8-4B89-A1AE-1C6FC85151F9}" type="slidenum">
              <a:rPr lang="en-US" sz="1200" smtClean="0"/>
              <a:t>3</a:t>
            </a:fld>
            <a:endParaRPr lang="en-US" sz="1200" dirty="0"/>
          </a:p>
        </p:txBody>
      </p:sp>
      <p:sp>
        <p:nvSpPr>
          <p:cNvPr id="2" name="Title 1"/>
          <p:cNvSpPr>
            <a:spLocks noGrp="1"/>
          </p:cNvSpPr>
          <p:nvPr>
            <p:ph type="title" idx="4294967295"/>
          </p:nvPr>
        </p:nvSpPr>
        <p:spPr>
          <a:xfrm>
            <a:off x="0" y="-17463"/>
            <a:ext cx="8988425" cy="1087438"/>
          </a:xfrm>
        </p:spPr>
        <p:txBody>
          <a:bodyPr>
            <a:normAutofit/>
          </a:bodyPr>
          <a:lstStyle/>
          <a:p>
            <a:r>
              <a:rPr lang="el-GR" sz="2400" dirty="0"/>
              <a:t>Ενεργοποίηση Προγράμματος ΔΑΜ</a:t>
            </a:r>
            <a:endParaRPr lang="el-GR" sz="1800" dirty="0"/>
          </a:p>
        </p:txBody>
      </p:sp>
      <p:sp>
        <p:nvSpPr>
          <p:cNvPr id="3" name="Ορθογώνιο 2">
            <a:extLst>
              <a:ext uri="{FF2B5EF4-FFF2-40B4-BE49-F238E27FC236}">
                <a16:creationId xmlns:a16="http://schemas.microsoft.com/office/drawing/2014/main" id="{CBEA9EFA-EABC-34D3-7344-4A7DEFE30A8A}"/>
              </a:ext>
            </a:extLst>
          </p:cNvPr>
          <p:cNvSpPr/>
          <p:nvPr/>
        </p:nvSpPr>
        <p:spPr>
          <a:xfrm>
            <a:off x="10584331" y="6330334"/>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itle 1">
            <a:extLst>
              <a:ext uri="{FF2B5EF4-FFF2-40B4-BE49-F238E27FC236}">
                <a16:creationId xmlns:a16="http://schemas.microsoft.com/office/drawing/2014/main" id="{5552E2BD-4DFD-FB03-D389-6EC7F4D42CEC}"/>
              </a:ext>
            </a:extLst>
          </p:cNvPr>
          <p:cNvSpPr txBox="1">
            <a:spLocks/>
          </p:cNvSpPr>
          <p:nvPr/>
        </p:nvSpPr>
        <p:spPr>
          <a:xfrm>
            <a:off x="627952" y="2508136"/>
            <a:ext cx="4267523" cy="838986"/>
          </a:xfrm>
          <a:prstGeom prst="rect">
            <a:avLst/>
          </a:prstGeom>
        </p:spPr>
        <p:txBody>
          <a:bodyPr>
            <a:noAutofit/>
          </a:bodyPr>
          <a:lstStyle>
            <a:lvl1pPr algn="l" defTabSz="914400" rtl="0" eaLnBrk="1" latinLnBrk="0" hangingPunct="1">
              <a:lnSpc>
                <a:spcPct val="90000"/>
              </a:lnSpc>
              <a:spcBef>
                <a:spcPct val="0"/>
              </a:spcBef>
              <a:buNone/>
              <a:defRPr lang="el-GR" sz="3600" kern="1200" dirty="0">
                <a:ln>
                  <a:solidFill>
                    <a:srgbClr val="0070C0"/>
                  </a:solidFill>
                </a:ln>
                <a:solidFill>
                  <a:schemeClr val="tx1"/>
                </a:solidFill>
                <a:latin typeface="Century Gothic" panose="020B0502020202020204" pitchFamily="34" charset="0"/>
                <a:ea typeface="+mj-ea"/>
                <a:cs typeface="+mj-cs"/>
              </a:defRPr>
            </a:lvl1pPr>
          </a:lstStyle>
          <a:p>
            <a:pPr algn="ctr"/>
            <a:r>
              <a:rPr lang="el-GR" sz="2400" dirty="0">
                <a:ln>
                  <a:noFill/>
                </a:ln>
                <a:solidFill>
                  <a:srgbClr val="002060"/>
                </a:solidFill>
                <a:latin typeface="Trebuchet MS" panose="020B0603020202020204" pitchFamily="34" charset="0"/>
                <a:cs typeface="Arial" panose="020B0604020202020204" pitchFamily="34" charset="0"/>
              </a:rPr>
              <a:t>Σύνολο πόρων </a:t>
            </a:r>
          </a:p>
          <a:p>
            <a:pPr algn="ctr"/>
            <a:r>
              <a:rPr lang="el-GR" sz="2800" b="1" dirty="0">
                <a:ln>
                  <a:noFill/>
                </a:ln>
                <a:solidFill>
                  <a:srgbClr val="002060"/>
                </a:solidFill>
                <a:latin typeface="Trebuchet MS" panose="020B0603020202020204" pitchFamily="34" charset="0"/>
                <a:cs typeface="Arial" panose="020B0604020202020204" pitchFamily="34" charset="0"/>
              </a:rPr>
              <a:t>1.629.187.543 € </a:t>
            </a:r>
          </a:p>
        </p:txBody>
      </p:sp>
      <p:sp>
        <p:nvSpPr>
          <p:cNvPr id="12" name="Title 1">
            <a:extLst>
              <a:ext uri="{FF2B5EF4-FFF2-40B4-BE49-F238E27FC236}">
                <a16:creationId xmlns:a16="http://schemas.microsoft.com/office/drawing/2014/main" id="{4D74273D-1D2C-D2BC-D696-609E3AACFEB9}"/>
              </a:ext>
            </a:extLst>
          </p:cNvPr>
          <p:cNvSpPr txBox="1">
            <a:spLocks/>
          </p:cNvSpPr>
          <p:nvPr/>
        </p:nvSpPr>
        <p:spPr>
          <a:xfrm>
            <a:off x="964381" y="3760857"/>
            <a:ext cx="3815005" cy="369519"/>
          </a:xfrm>
          <a:prstGeom prst="rect">
            <a:avLst/>
          </a:prstGeom>
        </p:spPr>
        <p:txBody>
          <a:bodyPr>
            <a:noAutofit/>
          </a:bodyPr>
          <a:lstStyle>
            <a:lvl1pPr algn="l" defTabSz="914400" rtl="0" eaLnBrk="1" latinLnBrk="0" hangingPunct="1">
              <a:lnSpc>
                <a:spcPct val="90000"/>
              </a:lnSpc>
              <a:spcBef>
                <a:spcPct val="0"/>
              </a:spcBef>
              <a:buNone/>
              <a:defRPr lang="el-GR" sz="3600" kern="1200" dirty="0">
                <a:ln>
                  <a:solidFill>
                    <a:srgbClr val="0070C0"/>
                  </a:solidFill>
                </a:ln>
                <a:solidFill>
                  <a:schemeClr val="tx1"/>
                </a:solidFill>
                <a:latin typeface="Century Gothic" panose="020B0502020202020204" pitchFamily="34" charset="0"/>
                <a:ea typeface="+mj-ea"/>
                <a:cs typeface="+mj-cs"/>
              </a:defRPr>
            </a:lvl1pPr>
          </a:lstStyle>
          <a:p>
            <a:r>
              <a:rPr lang="el-GR" sz="2400" b="1" dirty="0">
                <a:ln>
                  <a:noFill/>
                </a:ln>
                <a:solidFill>
                  <a:srgbClr val="002060"/>
                </a:solidFill>
                <a:latin typeface="Trebuchet MS" panose="020B0603020202020204" pitchFamily="34" charset="0"/>
                <a:cs typeface="Arial" panose="020B0604020202020204" pitchFamily="34" charset="0"/>
              </a:rPr>
              <a:t>Υφιστάμενη κατάσταση</a:t>
            </a:r>
            <a:endParaRPr lang="en-US" sz="2400" b="1" dirty="0">
              <a:ln>
                <a:noFill/>
              </a:ln>
              <a:solidFill>
                <a:srgbClr val="002060"/>
              </a:solidFill>
              <a:latin typeface="Trebuchet MS" panose="020B0603020202020204" pitchFamily="34" charset="0"/>
              <a:cs typeface="Arial" panose="020B0604020202020204" pitchFamily="34" charset="0"/>
            </a:endParaRPr>
          </a:p>
        </p:txBody>
      </p:sp>
      <p:sp>
        <p:nvSpPr>
          <p:cNvPr id="14" name="Google Shape;4040;p17">
            <a:extLst>
              <a:ext uri="{FF2B5EF4-FFF2-40B4-BE49-F238E27FC236}">
                <a16:creationId xmlns:a16="http://schemas.microsoft.com/office/drawing/2014/main" id="{ABBA4991-43BD-EE08-D104-47FFE87C8EEF}"/>
              </a:ext>
            </a:extLst>
          </p:cNvPr>
          <p:cNvSpPr/>
          <p:nvPr/>
        </p:nvSpPr>
        <p:spPr>
          <a:xfrm>
            <a:off x="2871884" y="4237422"/>
            <a:ext cx="1207552" cy="684000"/>
          </a:xfrm>
          <a:custGeom>
            <a:avLst/>
            <a:gdLst/>
            <a:ahLst/>
            <a:cxnLst/>
            <a:rect l="l" t="t" r="r" b="b"/>
            <a:pathLst>
              <a:path w="722630" h="722629" extrusionOk="0">
                <a:moveTo>
                  <a:pt x="361162" y="0"/>
                </a:moveTo>
                <a:lnTo>
                  <a:pt x="312154" y="3296"/>
                </a:lnTo>
                <a:lnTo>
                  <a:pt x="265150" y="12900"/>
                </a:lnTo>
                <a:lnTo>
                  <a:pt x="220581" y="28381"/>
                </a:lnTo>
                <a:lnTo>
                  <a:pt x="178876" y="49308"/>
                </a:lnTo>
                <a:lnTo>
                  <a:pt x="140466" y="75252"/>
                </a:lnTo>
                <a:lnTo>
                  <a:pt x="105781" y="105781"/>
                </a:lnTo>
                <a:lnTo>
                  <a:pt x="75252" y="140466"/>
                </a:lnTo>
                <a:lnTo>
                  <a:pt x="49308" y="178876"/>
                </a:lnTo>
                <a:lnTo>
                  <a:pt x="28381" y="220581"/>
                </a:lnTo>
                <a:lnTo>
                  <a:pt x="12900" y="265150"/>
                </a:lnTo>
                <a:lnTo>
                  <a:pt x="3296" y="312154"/>
                </a:lnTo>
                <a:lnTo>
                  <a:pt x="0" y="361162"/>
                </a:lnTo>
                <a:lnTo>
                  <a:pt x="3296" y="410170"/>
                </a:lnTo>
                <a:lnTo>
                  <a:pt x="12900" y="457174"/>
                </a:lnTo>
                <a:lnTo>
                  <a:pt x="28381" y="501744"/>
                </a:lnTo>
                <a:lnTo>
                  <a:pt x="49308" y="543448"/>
                </a:lnTo>
                <a:lnTo>
                  <a:pt x="75252" y="581858"/>
                </a:lnTo>
                <a:lnTo>
                  <a:pt x="105781" y="616543"/>
                </a:lnTo>
                <a:lnTo>
                  <a:pt x="140466" y="647072"/>
                </a:lnTo>
                <a:lnTo>
                  <a:pt x="178876" y="673016"/>
                </a:lnTo>
                <a:lnTo>
                  <a:pt x="220581" y="693943"/>
                </a:lnTo>
                <a:lnTo>
                  <a:pt x="265150" y="709424"/>
                </a:lnTo>
                <a:lnTo>
                  <a:pt x="312154" y="719028"/>
                </a:lnTo>
                <a:lnTo>
                  <a:pt x="361162" y="722325"/>
                </a:lnTo>
                <a:lnTo>
                  <a:pt x="410170" y="719028"/>
                </a:lnTo>
                <a:lnTo>
                  <a:pt x="457174" y="709424"/>
                </a:lnTo>
                <a:lnTo>
                  <a:pt x="501744" y="693943"/>
                </a:lnTo>
                <a:lnTo>
                  <a:pt x="543448" y="673016"/>
                </a:lnTo>
                <a:lnTo>
                  <a:pt x="581858" y="647072"/>
                </a:lnTo>
                <a:lnTo>
                  <a:pt x="616543" y="616543"/>
                </a:lnTo>
                <a:lnTo>
                  <a:pt x="647072" y="581858"/>
                </a:lnTo>
                <a:lnTo>
                  <a:pt x="673016" y="543448"/>
                </a:lnTo>
                <a:lnTo>
                  <a:pt x="693943" y="501744"/>
                </a:lnTo>
                <a:lnTo>
                  <a:pt x="709424" y="457174"/>
                </a:lnTo>
                <a:lnTo>
                  <a:pt x="719028" y="410170"/>
                </a:lnTo>
                <a:lnTo>
                  <a:pt x="722325" y="361162"/>
                </a:lnTo>
                <a:lnTo>
                  <a:pt x="719028" y="312154"/>
                </a:lnTo>
                <a:lnTo>
                  <a:pt x="709424" y="265150"/>
                </a:lnTo>
                <a:lnTo>
                  <a:pt x="693943" y="220581"/>
                </a:lnTo>
                <a:lnTo>
                  <a:pt x="673016" y="178876"/>
                </a:lnTo>
                <a:lnTo>
                  <a:pt x="647072" y="140466"/>
                </a:lnTo>
                <a:lnTo>
                  <a:pt x="616543" y="105781"/>
                </a:lnTo>
                <a:lnTo>
                  <a:pt x="581858" y="75252"/>
                </a:lnTo>
                <a:lnTo>
                  <a:pt x="543448" y="49308"/>
                </a:lnTo>
                <a:lnTo>
                  <a:pt x="501744" y="28381"/>
                </a:lnTo>
                <a:lnTo>
                  <a:pt x="457174" y="12900"/>
                </a:lnTo>
                <a:lnTo>
                  <a:pt x="410170" y="3296"/>
                </a:lnTo>
                <a:lnTo>
                  <a:pt x="361162" y="0"/>
                </a:lnTo>
                <a:close/>
              </a:path>
            </a:pathLst>
          </a:custGeom>
          <a:solidFill>
            <a:srgbClr val="90D3D8"/>
          </a:solidFill>
          <a:ln>
            <a:noFill/>
          </a:ln>
          <a:effectLst>
            <a:outerShdw blurRad="50800" dist="38100" dir="5400000" algn="t" rotWithShape="0">
              <a:prstClr val="black">
                <a:alpha val="40000"/>
              </a:prstClr>
            </a:outerShdw>
          </a:effectLst>
        </p:spPr>
        <p:txBody>
          <a:bodyPr spcFirstLastPara="1" wrap="square" lIns="108000" tIns="108000" rIns="108000" bIns="1080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l-GR" sz="1400" b="1" kern="0" dirty="0">
                <a:solidFill>
                  <a:srgbClr val="002455"/>
                </a:solidFill>
                <a:latin typeface="Trebuchet MS" panose="020B0603020202020204" pitchFamily="34" charset="0"/>
                <a:ea typeface="Arial"/>
                <a:cs typeface="Arial"/>
                <a:sym typeface="Arial"/>
              </a:rPr>
              <a:t>723,5 εκ. € </a:t>
            </a:r>
            <a:endParaRPr lang="en-US" sz="1400" b="1" kern="0" dirty="0">
              <a:solidFill>
                <a:srgbClr val="002455"/>
              </a:solidFill>
              <a:latin typeface="Trebuchet MS" panose="020B0603020202020204" pitchFamily="34" charset="0"/>
              <a:ea typeface="Arial"/>
              <a:cs typeface="Arial"/>
              <a:sym typeface="Arial"/>
            </a:endParaRPr>
          </a:p>
        </p:txBody>
      </p:sp>
      <p:sp>
        <p:nvSpPr>
          <p:cNvPr id="15" name="TextBox 14">
            <a:extLst>
              <a:ext uri="{FF2B5EF4-FFF2-40B4-BE49-F238E27FC236}">
                <a16:creationId xmlns:a16="http://schemas.microsoft.com/office/drawing/2014/main" id="{F11FD27B-E138-9123-F739-2744E28AA343}"/>
              </a:ext>
            </a:extLst>
          </p:cNvPr>
          <p:cNvSpPr txBox="1"/>
          <p:nvPr/>
        </p:nvSpPr>
        <p:spPr>
          <a:xfrm>
            <a:off x="1264837" y="4461848"/>
            <a:ext cx="2136298" cy="338554"/>
          </a:xfrm>
          <a:prstGeom prst="rect">
            <a:avLst/>
          </a:prstGeom>
          <a:noFill/>
        </p:spPr>
        <p:txBody>
          <a:bodyPr wrap="square">
            <a:spAutoFit/>
          </a:bodyPr>
          <a:lstStyle/>
          <a:p>
            <a:r>
              <a:rPr lang="el-GR" sz="1600" b="1" kern="0" dirty="0">
                <a:solidFill>
                  <a:srgbClr val="284780"/>
                </a:solidFill>
                <a:latin typeface="Trebuchet MS" panose="020B0603020202020204" pitchFamily="34" charset="0"/>
                <a:cs typeface="Arial"/>
                <a:sym typeface="Arial"/>
              </a:rPr>
              <a:t>Προσκλήσεις</a:t>
            </a:r>
            <a:endParaRPr lang="el-GR" sz="1600" b="1" kern="0" dirty="0">
              <a:solidFill>
                <a:srgbClr val="284780"/>
              </a:solidFill>
              <a:latin typeface="Trebuchet MS" panose="020B0603020202020204" pitchFamily="34" charset="0"/>
              <a:cs typeface="Arial"/>
            </a:endParaRPr>
          </a:p>
        </p:txBody>
      </p:sp>
      <p:sp>
        <p:nvSpPr>
          <p:cNvPr id="16" name="TextBox 15">
            <a:extLst>
              <a:ext uri="{FF2B5EF4-FFF2-40B4-BE49-F238E27FC236}">
                <a16:creationId xmlns:a16="http://schemas.microsoft.com/office/drawing/2014/main" id="{AA173F28-2480-BC08-1A52-FC1F60935AC6}"/>
              </a:ext>
            </a:extLst>
          </p:cNvPr>
          <p:cNvSpPr txBox="1"/>
          <p:nvPr/>
        </p:nvSpPr>
        <p:spPr>
          <a:xfrm>
            <a:off x="1289084" y="5217343"/>
            <a:ext cx="2136298" cy="338554"/>
          </a:xfrm>
          <a:prstGeom prst="rect">
            <a:avLst/>
          </a:prstGeom>
          <a:noFill/>
        </p:spPr>
        <p:txBody>
          <a:bodyPr wrap="square">
            <a:spAutoFit/>
          </a:bodyPr>
          <a:lstStyle/>
          <a:p>
            <a:r>
              <a:rPr lang="el-GR" sz="1600" b="1" kern="0" dirty="0">
                <a:solidFill>
                  <a:srgbClr val="284780"/>
                </a:solidFill>
                <a:latin typeface="Trebuchet MS" panose="020B0603020202020204" pitchFamily="34" charset="0"/>
                <a:cs typeface="Arial"/>
                <a:sym typeface="Arial"/>
              </a:rPr>
              <a:t>Εντάξεις</a:t>
            </a:r>
            <a:endParaRPr lang="el-GR" sz="1600" b="1" kern="0" dirty="0">
              <a:solidFill>
                <a:srgbClr val="284780"/>
              </a:solidFill>
              <a:latin typeface="Trebuchet MS" panose="020B0603020202020204" pitchFamily="34" charset="0"/>
              <a:cs typeface="Arial"/>
            </a:endParaRPr>
          </a:p>
        </p:txBody>
      </p:sp>
      <p:sp>
        <p:nvSpPr>
          <p:cNvPr id="17" name="Google Shape;4040;p17">
            <a:extLst>
              <a:ext uri="{FF2B5EF4-FFF2-40B4-BE49-F238E27FC236}">
                <a16:creationId xmlns:a16="http://schemas.microsoft.com/office/drawing/2014/main" id="{16C4DD88-E5F8-E365-2AC3-524D0D6F8BC0}"/>
              </a:ext>
            </a:extLst>
          </p:cNvPr>
          <p:cNvSpPr/>
          <p:nvPr/>
        </p:nvSpPr>
        <p:spPr>
          <a:xfrm>
            <a:off x="2871884" y="5044278"/>
            <a:ext cx="1209491" cy="684000"/>
          </a:xfrm>
          <a:custGeom>
            <a:avLst/>
            <a:gdLst/>
            <a:ahLst/>
            <a:cxnLst/>
            <a:rect l="l" t="t" r="r" b="b"/>
            <a:pathLst>
              <a:path w="722630" h="722629" extrusionOk="0">
                <a:moveTo>
                  <a:pt x="361162" y="0"/>
                </a:moveTo>
                <a:lnTo>
                  <a:pt x="312154" y="3296"/>
                </a:lnTo>
                <a:lnTo>
                  <a:pt x="265150" y="12900"/>
                </a:lnTo>
                <a:lnTo>
                  <a:pt x="220581" y="28381"/>
                </a:lnTo>
                <a:lnTo>
                  <a:pt x="178876" y="49308"/>
                </a:lnTo>
                <a:lnTo>
                  <a:pt x="140466" y="75252"/>
                </a:lnTo>
                <a:lnTo>
                  <a:pt x="105781" y="105781"/>
                </a:lnTo>
                <a:lnTo>
                  <a:pt x="75252" y="140466"/>
                </a:lnTo>
                <a:lnTo>
                  <a:pt x="49308" y="178876"/>
                </a:lnTo>
                <a:lnTo>
                  <a:pt x="28381" y="220581"/>
                </a:lnTo>
                <a:lnTo>
                  <a:pt x="12900" y="265150"/>
                </a:lnTo>
                <a:lnTo>
                  <a:pt x="3296" y="312154"/>
                </a:lnTo>
                <a:lnTo>
                  <a:pt x="0" y="361162"/>
                </a:lnTo>
                <a:lnTo>
                  <a:pt x="3296" y="410170"/>
                </a:lnTo>
                <a:lnTo>
                  <a:pt x="12900" y="457174"/>
                </a:lnTo>
                <a:lnTo>
                  <a:pt x="28381" y="501744"/>
                </a:lnTo>
                <a:lnTo>
                  <a:pt x="49308" y="543448"/>
                </a:lnTo>
                <a:lnTo>
                  <a:pt x="75252" y="581858"/>
                </a:lnTo>
                <a:lnTo>
                  <a:pt x="105781" y="616543"/>
                </a:lnTo>
                <a:lnTo>
                  <a:pt x="140466" y="647072"/>
                </a:lnTo>
                <a:lnTo>
                  <a:pt x="178876" y="673016"/>
                </a:lnTo>
                <a:lnTo>
                  <a:pt x="220581" y="693943"/>
                </a:lnTo>
                <a:lnTo>
                  <a:pt x="265150" y="709424"/>
                </a:lnTo>
                <a:lnTo>
                  <a:pt x="312154" y="719028"/>
                </a:lnTo>
                <a:lnTo>
                  <a:pt x="361162" y="722325"/>
                </a:lnTo>
                <a:lnTo>
                  <a:pt x="410170" y="719028"/>
                </a:lnTo>
                <a:lnTo>
                  <a:pt x="457174" y="709424"/>
                </a:lnTo>
                <a:lnTo>
                  <a:pt x="501744" y="693943"/>
                </a:lnTo>
                <a:lnTo>
                  <a:pt x="543448" y="673016"/>
                </a:lnTo>
                <a:lnTo>
                  <a:pt x="581858" y="647072"/>
                </a:lnTo>
                <a:lnTo>
                  <a:pt x="616543" y="616543"/>
                </a:lnTo>
                <a:lnTo>
                  <a:pt x="647072" y="581858"/>
                </a:lnTo>
                <a:lnTo>
                  <a:pt x="673016" y="543448"/>
                </a:lnTo>
                <a:lnTo>
                  <a:pt x="693943" y="501744"/>
                </a:lnTo>
                <a:lnTo>
                  <a:pt x="709424" y="457174"/>
                </a:lnTo>
                <a:lnTo>
                  <a:pt x="719028" y="410170"/>
                </a:lnTo>
                <a:lnTo>
                  <a:pt x="722325" y="361162"/>
                </a:lnTo>
                <a:lnTo>
                  <a:pt x="719028" y="312154"/>
                </a:lnTo>
                <a:lnTo>
                  <a:pt x="709424" y="265150"/>
                </a:lnTo>
                <a:lnTo>
                  <a:pt x="693943" y="220581"/>
                </a:lnTo>
                <a:lnTo>
                  <a:pt x="673016" y="178876"/>
                </a:lnTo>
                <a:lnTo>
                  <a:pt x="647072" y="140466"/>
                </a:lnTo>
                <a:lnTo>
                  <a:pt x="616543" y="105781"/>
                </a:lnTo>
                <a:lnTo>
                  <a:pt x="581858" y="75252"/>
                </a:lnTo>
                <a:lnTo>
                  <a:pt x="543448" y="49308"/>
                </a:lnTo>
                <a:lnTo>
                  <a:pt x="501744" y="28381"/>
                </a:lnTo>
                <a:lnTo>
                  <a:pt x="457174" y="12900"/>
                </a:lnTo>
                <a:lnTo>
                  <a:pt x="410170" y="3296"/>
                </a:lnTo>
                <a:lnTo>
                  <a:pt x="361162" y="0"/>
                </a:lnTo>
                <a:close/>
              </a:path>
            </a:pathLst>
          </a:custGeom>
          <a:solidFill>
            <a:srgbClr val="F7D547"/>
          </a:solidFill>
          <a:ln>
            <a:noFill/>
          </a:ln>
          <a:effectLst>
            <a:outerShdw blurRad="50800" dist="38100" dir="5400000" algn="t" rotWithShape="0">
              <a:prstClr val="black">
                <a:alpha val="40000"/>
              </a:prstClr>
            </a:outerShdw>
          </a:effectLst>
        </p:spPr>
        <p:txBody>
          <a:bodyPr spcFirstLastPara="1" wrap="square" lIns="108000" tIns="108000" rIns="108000" bIns="1080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l-GR" sz="1400" b="1" kern="0" dirty="0">
                <a:solidFill>
                  <a:srgbClr val="002455"/>
                </a:solidFill>
                <a:latin typeface="Trebuchet MS" panose="020B0603020202020204" pitchFamily="34" charset="0"/>
                <a:ea typeface="Arial"/>
                <a:cs typeface="Arial"/>
                <a:sym typeface="Arial"/>
              </a:rPr>
              <a:t>228,3 εκ. €</a:t>
            </a:r>
            <a:endParaRPr lang="en-US" sz="1400" b="1" kern="0" dirty="0">
              <a:solidFill>
                <a:srgbClr val="002455"/>
              </a:solidFill>
              <a:latin typeface="Trebuchet MS" panose="020B0603020202020204" pitchFamily="34" charset="0"/>
              <a:ea typeface="Arial"/>
              <a:cs typeface="Arial"/>
              <a:sym typeface="Arial"/>
            </a:endParaRPr>
          </a:p>
        </p:txBody>
      </p:sp>
      <p:graphicFrame>
        <p:nvGraphicFramePr>
          <p:cNvPr id="18" name="Γράφημα 8">
            <a:extLst>
              <a:ext uri="{FF2B5EF4-FFF2-40B4-BE49-F238E27FC236}">
                <a16:creationId xmlns:a16="http://schemas.microsoft.com/office/drawing/2014/main" id="{D3AD33B0-4E01-3551-4E52-CCE6C8AE9D66}"/>
              </a:ext>
            </a:extLst>
          </p:cNvPr>
          <p:cNvGraphicFramePr>
            <a:graphicFrameLocks/>
          </p:cNvGraphicFramePr>
          <p:nvPr>
            <p:extLst>
              <p:ext uri="{D42A27DB-BD31-4B8C-83A1-F6EECF244321}">
                <p14:modId xmlns:p14="http://schemas.microsoft.com/office/powerpoint/2010/main" val="3177340900"/>
              </p:ext>
            </p:extLst>
          </p:nvPr>
        </p:nvGraphicFramePr>
        <p:xfrm>
          <a:off x="6179110" y="1745543"/>
          <a:ext cx="5510124" cy="3583305"/>
        </p:xfrm>
        <a:graphic>
          <a:graphicData uri="http://schemas.openxmlformats.org/drawingml/2006/chart">
            <c:chart xmlns:c="http://schemas.openxmlformats.org/drawingml/2006/chart" xmlns:r="http://schemas.openxmlformats.org/officeDocument/2006/relationships" r:id="rId2"/>
          </a:graphicData>
        </a:graphic>
      </p:graphicFrame>
      <p:pic>
        <p:nvPicPr>
          <p:cNvPr id="25" name="Εικόνα 4">
            <a:extLst>
              <a:ext uri="{FF2B5EF4-FFF2-40B4-BE49-F238E27FC236}">
                <a16:creationId xmlns:a16="http://schemas.microsoft.com/office/drawing/2014/main" id="{4D9C928C-B62D-713A-9F49-5E4285BA40FE}"/>
              </a:ext>
            </a:extLst>
          </p:cNvPr>
          <p:cNvPicPr>
            <a:picLocks noChangeAspect="1"/>
          </p:cNvPicPr>
          <p:nvPr/>
        </p:nvPicPr>
        <p:blipFill>
          <a:blip r:embed="rId3"/>
          <a:stretch>
            <a:fillRect/>
          </a:stretch>
        </p:blipFill>
        <p:spPr>
          <a:xfrm>
            <a:off x="2961455" y="6311889"/>
            <a:ext cx="6175354" cy="546111"/>
          </a:xfrm>
          <a:prstGeom prst="rect">
            <a:avLst/>
          </a:prstGeom>
        </p:spPr>
      </p:pic>
      <p:cxnSp>
        <p:nvCxnSpPr>
          <p:cNvPr id="7" name="Ευθεία γραμμή σύνδεσης 6">
            <a:extLst>
              <a:ext uri="{FF2B5EF4-FFF2-40B4-BE49-F238E27FC236}">
                <a16:creationId xmlns:a16="http://schemas.microsoft.com/office/drawing/2014/main" id="{7BF5E696-C6D4-6715-8913-2EEE5EC43528}"/>
              </a:ext>
            </a:extLst>
          </p:cNvPr>
          <p:cNvCxnSpPr>
            <a:cxnSpLocks/>
          </p:cNvCxnSpPr>
          <p:nvPr/>
        </p:nvCxnSpPr>
        <p:spPr>
          <a:xfrm>
            <a:off x="5798643" y="1535993"/>
            <a:ext cx="0" cy="415353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Euro Icon Vector Art, Icons, and Graphics for Free Download">
            <a:extLst>
              <a:ext uri="{FF2B5EF4-FFF2-40B4-BE49-F238E27FC236}">
                <a16:creationId xmlns:a16="http://schemas.microsoft.com/office/drawing/2014/main" id="{A2070820-E812-650A-7A11-F30C8E606F23}"/>
              </a:ext>
            </a:extLst>
          </p:cNvPr>
          <p:cNvPicPr>
            <a:picLocks noChangeAspect="1" noChangeArrowheads="1"/>
          </p:cNvPicPr>
          <p:nvPr/>
        </p:nvPicPr>
        <p:blipFill>
          <a:blip r:embed="rId4" cstate="hq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8599" y="1492280"/>
            <a:ext cx="1015856" cy="101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63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B9090E8C-EF6E-2ACC-274E-810A734A1F00}"/>
              </a:ext>
            </a:extLst>
          </p:cNvPr>
          <p:cNvSpPr>
            <a:spLocks noGrp="1"/>
          </p:cNvSpPr>
          <p:nvPr>
            <p:ph type="body" sz="quarter" idx="10"/>
          </p:nvPr>
        </p:nvSpPr>
        <p:spPr>
          <a:xfrm>
            <a:off x="3044888" y="3429000"/>
            <a:ext cx="6259845" cy="1765738"/>
          </a:xfrm>
        </p:spPr>
        <p:txBody>
          <a:bodyPr>
            <a:normAutofit fontScale="70000" lnSpcReduction="20000"/>
          </a:bodyPr>
          <a:lstStyle/>
          <a:p>
            <a:r>
              <a:rPr lang="el-GR" sz="4000" b="1" dirty="0">
                <a:cs typeface="Arial" panose="020B0604020202020204" pitchFamily="34" charset="0"/>
              </a:rPr>
              <a:t>Συνέντευξη Τύπου</a:t>
            </a:r>
          </a:p>
          <a:p>
            <a:endParaRPr lang="el-GR" b="1" dirty="0">
              <a:solidFill>
                <a:srgbClr val="002060"/>
              </a:solidFill>
              <a:latin typeface="Arial" panose="020B0604020202020204" pitchFamily="34" charset="0"/>
              <a:cs typeface="Arial" panose="020B0604020202020204" pitchFamily="34" charset="0"/>
            </a:endParaRPr>
          </a:p>
          <a:p>
            <a:pPr>
              <a:lnSpc>
                <a:spcPct val="120000"/>
              </a:lnSpc>
              <a:spcBef>
                <a:spcPts val="1200"/>
              </a:spcBef>
            </a:pPr>
            <a:r>
              <a:rPr lang="el-GR" i="1" dirty="0">
                <a:solidFill>
                  <a:srgbClr val="002060"/>
                </a:solidFill>
                <a:cs typeface="Arial" panose="020B0604020202020204" pitchFamily="34" charset="0"/>
              </a:rPr>
              <a:t>«Επενδυτικά εργαλεία για την στήριξη της επιχειρηματικότητας και τη βελτίωση των υποδομών»</a:t>
            </a:r>
          </a:p>
        </p:txBody>
      </p:sp>
      <p:sp>
        <p:nvSpPr>
          <p:cNvPr id="6" name="Θέση κειμένου 4">
            <a:extLst>
              <a:ext uri="{FF2B5EF4-FFF2-40B4-BE49-F238E27FC236}">
                <a16:creationId xmlns:a16="http://schemas.microsoft.com/office/drawing/2014/main" id="{6C21F6B8-598A-AF87-97B6-BBE367F0CF02}"/>
              </a:ext>
            </a:extLst>
          </p:cNvPr>
          <p:cNvSpPr txBox="1">
            <a:spLocks/>
          </p:cNvSpPr>
          <p:nvPr/>
        </p:nvSpPr>
        <p:spPr>
          <a:xfrm>
            <a:off x="3744640" y="5458279"/>
            <a:ext cx="4873625" cy="309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C5F4"/>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C5F4"/>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C5F4"/>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C5F4"/>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cs typeface="Arial" panose="020B0604020202020204" pitchFamily="34" charset="0"/>
              </a:rPr>
              <a:t>I</a:t>
            </a:r>
            <a:r>
              <a:rPr lang="el-GR" sz="1500" dirty="0">
                <a:cs typeface="Arial" panose="020B0604020202020204" pitchFamily="34" charset="0"/>
              </a:rPr>
              <a:t>ούλιος 2024</a:t>
            </a:r>
            <a:endParaRPr lang="en-US" sz="1500" dirty="0">
              <a:cs typeface="Arial" panose="020B0604020202020204" pitchFamily="34" charset="0"/>
            </a:endParaRPr>
          </a:p>
        </p:txBody>
      </p:sp>
    </p:spTree>
    <p:extLst>
      <p:ext uri="{BB962C8B-B14F-4D97-AF65-F5344CB8AC3E}">
        <p14:creationId xmlns:p14="http://schemas.microsoft.com/office/powerpoint/2010/main" val="251994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Ορθογώνιο: Στρογγύλεμα γωνιών 18">
            <a:extLst>
              <a:ext uri="{FF2B5EF4-FFF2-40B4-BE49-F238E27FC236}">
                <a16:creationId xmlns:a16="http://schemas.microsoft.com/office/drawing/2014/main" id="{121227CE-C57D-3DA3-B381-C030B6A6A912}"/>
              </a:ext>
            </a:extLst>
          </p:cNvPr>
          <p:cNvSpPr/>
          <p:nvPr/>
        </p:nvSpPr>
        <p:spPr>
          <a:xfrm>
            <a:off x="203955" y="3848877"/>
            <a:ext cx="8482854" cy="1965057"/>
          </a:xfrm>
          <a:prstGeom prst="roundRect">
            <a:avLst/>
          </a:prstGeom>
          <a:no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27" name="Chart 26">
            <a:extLst>
              <a:ext uri="{FF2B5EF4-FFF2-40B4-BE49-F238E27FC236}">
                <a16:creationId xmlns:a16="http://schemas.microsoft.com/office/drawing/2014/main" id="{44D66646-C6E2-1336-9342-ACECDFA4F229}"/>
              </a:ext>
            </a:extLst>
          </p:cNvPr>
          <p:cNvGraphicFramePr/>
          <p:nvPr>
            <p:extLst>
              <p:ext uri="{D42A27DB-BD31-4B8C-83A1-F6EECF244321}">
                <p14:modId xmlns:p14="http://schemas.microsoft.com/office/powerpoint/2010/main" val="2060735490"/>
              </p:ext>
            </p:extLst>
          </p:nvPr>
        </p:nvGraphicFramePr>
        <p:xfrm>
          <a:off x="72887" y="4076994"/>
          <a:ext cx="8481600" cy="1760400"/>
        </p:xfrm>
        <a:graphic>
          <a:graphicData uri="http://schemas.openxmlformats.org/drawingml/2006/chart">
            <c:chart xmlns:c="http://schemas.openxmlformats.org/drawingml/2006/chart" xmlns:r="http://schemas.openxmlformats.org/officeDocument/2006/relationships" r:id="rId2"/>
          </a:graphicData>
        </a:graphic>
      </p:graphicFrame>
      <p:sp>
        <p:nvSpPr>
          <p:cNvPr id="17" name="Ορθογώνιο: Στρογγύλεμα γωνιών 16">
            <a:extLst>
              <a:ext uri="{FF2B5EF4-FFF2-40B4-BE49-F238E27FC236}">
                <a16:creationId xmlns:a16="http://schemas.microsoft.com/office/drawing/2014/main" id="{29ECB43F-AED6-8470-521A-149C0E042C5C}"/>
              </a:ext>
            </a:extLst>
          </p:cNvPr>
          <p:cNvSpPr/>
          <p:nvPr/>
        </p:nvSpPr>
        <p:spPr>
          <a:xfrm>
            <a:off x="197321" y="1409700"/>
            <a:ext cx="8482854" cy="1965057"/>
          </a:xfrm>
          <a:prstGeom prst="roundRect">
            <a:avLst/>
          </a:prstGeom>
          <a:no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Rectangle 21">
            <a:extLst>
              <a:ext uri="{FF2B5EF4-FFF2-40B4-BE49-F238E27FC236}">
                <a16:creationId xmlns:a16="http://schemas.microsoft.com/office/drawing/2014/main" id="{40FFB282-1131-AAFD-C0D4-B6C27AD6415D}"/>
              </a:ext>
            </a:extLst>
          </p:cNvPr>
          <p:cNvSpPr/>
          <p:nvPr/>
        </p:nvSpPr>
        <p:spPr>
          <a:xfrm>
            <a:off x="9681233" y="1621146"/>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Trebuchet MS" panose="020B0603020202020204" pitchFamily="34" charset="0"/>
                <a:cs typeface="Arial" panose="020B0604020202020204" pitchFamily="34" charset="0"/>
              </a:rPr>
              <a:t>Αιτήσεις</a:t>
            </a:r>
          </a:p>
          <a:p>
            <a:r>
              <a:rPr lang="el-GR" b="1" dirty="0">
                <a:solidFill>
                  <a:srgbClr val="17518C"/>
                </a:solidFill>
                <a:latin typeface="Trebuchet MS" panose="020B0603020202020204" pitchFamily="34" charset="0"/>
                <a:cs typeface="Arial" panose="020B0604020202020204" pitchFamily="34" charset="0"/>
              </a:rPr>
              <a:t>Π/Υ 22.971.705 €</a:t>
            </a:r>
          </a:p>
        </p:txBody>
      </p:sp>
      <p:sp>
        <p:nvSpPr>
          <p:cNvPr id="8" name="Title 1">
            <a:extLst>
              <a:ext uri="{FF2B5EF4-FFF2-40B4-BE49-F238E27FC236}">
                <a16:creationId xmlns:a16="http://schemas.microsoft.com/office/drawing/2014/main" id="{F144291E-F3C9-725C-A055-15BA4A67CF6F}"/>
              </a:ext>
            </a:extLst>
          </p:cNvPr>
          <p:cNvSpPr txBox="1">
            <a:spLocks/>
          </p:cNvSpPr>
          <p:nvPr/>
        </p:nvSpPr>
        <p:spPr>
          <a:xfrm>
            <a:off x="0" y="-17463"/>
            <a:ext cx="8988425" cy="1087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rebuchet MS" panose="020B0603020202020204" pitchFamily="34" charset="0"/>
                <a:ea typeface="+mj-ea"/>
                <a:cs typeface="+mj-cs"/>
              </a:defRPr>
            </a:lvl1pPr>
          </a:lstStyle>
          <a:p>
            <a:r>
              <a:rPr lang="el-GR" sz="2400" dirty="0"/>
              <a:t>Δράσεις επιχειρηματικότητας - </a:t>
            </a:r>
            <a:r>
              <a:rPr lang="en-US" sz="2400" dirty="0"/>
              <a:t>De</a:t>
            </a:r>
            <a:r>
              <a:rPr lang="el-GR" sz="2400" dirty="0"/>
              <a:t> </a:t>
            </a:r>
            <a:r>
              <a:rPr lang="en-US" sz="2400" dirty="0"/>
              <a:t>minimis</a:t>
            </a:r>
          </a:p>
        </p:txBody>
      </p:sp>
      <p:graphicFrame>
        <p:nvGraphicFramePr>
          <p:cNvPr id="14" name="Chart 13">
            <a:extLst>
              <a:ext uri="{FF2B5EF4-FFF2-40B4-BE49-F238E27FC236}">
                <a16:creationId xmlns:a16="http://schemas.microsoft.com/office/drawing/2014/main" id="{6C9A94FF-363C-67A5-9B1A-47EA129ADC4A}"/>
              </a:ext>
            </a:extLst>
          </p:cNvPr>
          <p:cNvGraphicFramePr/>
          <p:nvPr>
            <p:extLst>
              <p:ext uri="{D42A27DB-BD31-4B8C-83A1-F6EECF244321}">
                <p14:modId xmlns:p14="http://schemas.microsoft.com/office/powerpoint/2010/main" val="2178528644"/>
              </p:ext>
            </p:extLst>
          </p:nvPr>
        </p:nvGraphicFramePr>
        <p:xfrm>
          <a:off x="72887" y="1628927"/>
          <a:ext cx="7951304" cy="155769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2E727084-7799-5A23-1307-58AE46D9A41F}"/>
              </a:ext>
            </a:extLst>
          </p:cNvPr>
          <p:cNvSpPr/>
          <p:nvPr/>
        </p:nvSpPr>
        <p:spPr>
          <a:xfrm>
            <a:off x="3782765" y="2605916"/>
            <a:ext cx="771981"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C000"/>
                </a:solidFill>
                <a:latin typeface="Trebuchet MS" panose="020B0603020202020204" pitchFamily="34" charset="0"/>
              </a:rPr>
              <a:t>72,8%</a:t>
            </a:r>
          </a:p>
        </p:txBody>
      </p:sp>
      <p:sp>
        <p:nvSpPr>
          <p:cNvPr id="16" name="Rectangle 15">
            <a:extLst>
              <a:ext uri="{FF2B5EF4-FFF2-40B4-BE49-F238E27FC236}">
                <a16:creationId xmlns:a16="http://schemas.microsoft.com/office/drawing/2014/main" id="{DAE41EC3-5DF6-4582-E402-63352D032D8E}"/>
              </a:ext>
            </a:extLst>
          </p:cNvPr>
          <p:cNvSpPr/>
          <p:nvPr/>
        </p:nvSpPr>
        <p:spPr>
          <a:xfrm>
            <a:off x="7330125" y="1877822"/>
            <a:ext cx="892639"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00B0F0"/>
                </a:solidFill>
                <a:latin typeface="Trebuchet MS" panose="020B0603020202020204" pitchFamily="34" charset="0"/>
              </a:rPr>
              <a:t>109,4 %</a:t>
            </a:r>
          </a:p>
        </p:txBody>
      </p:sp>
      <p:sp>
        <p:nvSpPr>
          <p:cNvPr id="21" name="Oval 20">
            <a:extLst>
              <a:ext uri="{FF2B5EF4-FFF2-40B4-BE49-F238E27FC236}">
                <a16:creationId xmlns:a16="http://schemas.microsoft.com/office/drawing/2014/main" id="{B0558C6A-BBD6-AFEA-0BD6-9B0EF70B8FDC}"/>
              </a:ext>
            </a:extLst>
          </p:cNvPr>
          <p:cNvSpPr/>
          <p:nvPr/>
        </p:nvSpPr>
        <p:spPr>
          <a:xfrm>
            <a:off x="8787233" y="1502164"/>
            <a:ext cx="864705" cy="82163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latin typeface="Trebuchet MS" panose="020B0603020202020204" pitchFamily="34" charset="0"/>
                <a:cs typeface="Arial" panose="020B0604020202020204" pitchFamily="34" charset="0"/>
              </a:rPr>
              <a:t>383</a:t>
            </a:r>
          </a:p>
        </p:txBody>
      </p:sp>
      <p:sp>
        <p:nvSpPr>
          <p:cNvPr id="28" name="Rectangle 27">
            <a:extLst>
              <a:ext uri="{FF2B5EF4-FFF2-40B4-BE49-F238E27FC236}">
                <a16:creationId xmlns:a16="http://schemas.microsoft.com/office/drawing/2014/main" id="{042BDF2A-F99C-A8AF-C383-7F2EE58D87E7}"/>
              </a:ext>
            </a:extLst>
          </p:cNvPr>
          <p:cNvSpPr/>
          <p:nvPr/>
        </p:nvSpPr>
        <p:spPr>
          <a:xfrm>
            <a:off x="4793404" y="5168826"/>
            <a:ext cx="867656" cy="3405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C000"/>
                </a:solidFill>
                <a:latin typeface="Trebuchet MS" panose="020B0603020202020204" pitchFamily="34" charset="0"/>
              </a:rPr>
              <a:t>125,3 %</a:t>
            </a:r>
          </a:p>
        </p:txBody>
      </p:sp>
      <p:sp>
        <p:nvSpPr>
          <p:cNvPr id="29" name="Rectangle 28">
            <a:extLst>
              <a:ext uri="{FF2B5EF4-FFF2-40B4-BE49-F238E27FC236}">
                <a16:creationId xmlns:a16="http://schemas.microsoft.com/office/drawing/2014/main" id="{B1893BE9-F1E7-5ECC-84F7-D13E5D57B4CD}"/>
              </a:ext>
            </a:extLst>
          </p:cNvPr>
          <p:cNvSpPr/>
          <p:nvPr/>
        </p:nvSpPr>
        <p:spPr>
          <a:xfrm>
            <a:off x="7485610" y="4367924"/>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00B0F0"/>
                </a:solidFill>
                <a:latin typeface="Trebuchet MS" panose="020B0603020202020204" pitchFamily="34" charset="0"/>
              </a:rPr>
              <a:t>96,7 %</a:t>
            </a:r>
          </a:p>
        </p:txBody>
      </p:sp>
      <p:sp>
        <p:nvSpPr>
          <p:cNvPr id="37" name="Rectangle 1">
            <a:extLst>
              <a:ext uri="{FF2B5EF4-FFF2-40B4-BE49-F238E27FC236}">
                <a16:creationId xmlns:a16="http://schemas.microsoft.com/office/drawing/2014/main" id="{2FB97F11-7132-D43D-DF7D-154D10606B41}"/>
              </a:ext>
            </a:extLst>
          </p:cNvPr>
          <p:cNvSpPr>
            <a:spLocks noChangeArrowheads="1"/>
          </p:cNvSpPr>
          <p:nvPr/>
        </p:nvSpPr>
        <p:spPr bwMode="auto">
          <a:xfrm>
            <a:off x="354013" y="3419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latin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38" name="TextBox 37">
            <a:extLst>
              <a:ext uri="{FF2B5EF4-FFF2-40B4-BE49-F238E27FC236}">
                <a16:creationId xmlns:a16="http://schemas.microsoft.com/office/drawing/2014/main" id="{A9AA391C-860B-5B44-CB9B-81778A1B7FEB}"/>
              </a:ext>
            </a:extLst>
          </p:cNvPr>
          <p:cNvSpPr txBox="1"/>
          <p:nvPr/>
        </p:nvSpPr>
        <p:spPr>
          <a:xfrm>
            <a:off x="571029" y="3630269"/>
            <a:ext cx="7453162" cy="492443"/>
          </a:xfrm>
          <a:prstGeom prst="rect">
            <a:avLst/>
          </a:prstGeom>
          <a:solidFill>
            <a:schemeClr val="accent5">
              <a:lumMod val="20000"/>
              <a:lumOff val="80000"/>
            </a:schemeClr>
          </a:solidFill>
          <a:ln>
            <a:noFill/>
          </a:ln>
        </p:spPr>
        <p:txBody>
          <a:bodyPr wrap="square">
            <a:spAutoFit/>
          </a:bodyPr>
          <a:lstStyle/>
          <a:p>
            <a:pPr algn="ctr"/>
            <a:r>
              <a:rPr lang="en-US" sz="1200" dirty="0">
                <a:solidFill>
                  <a:srgbClr val="000000"/>
                </a:solidFill>
                <a:effectLst/>
                <a:latin typeface="Trebuchet MS" panose="020B0603020202020204" pitchFamily="34" charset="0"/>
                <a:cs typeface="Arial" panose="020B0604020202020204" pitchFamily="34" charset="0"/>
              </a:rPr>
              <a:t> </a:t>
            </a:r>
            <a:r>
              <a:rPr lang="el-GR" sz="1100" dirty="0">
                <a:solidFill>
                  <a:srgbClr val="000000"/>
                </a:solidFill>
                <a:effectLst/>
                <a:latin typeface="Trebuchet MS" panose="020B0603020202020204" pitchFamily="34" charset="0"/>
                <a:cs typeface="Arial" panose="020B0604020202020204" pitchFamily="34" charset="0"/>
              </a:rPr>
              <a:t>Ίδρυση Επιχειρήσεων &amp; Ενίσχυση </a:t>
            </a:r>
            <a:r>
              <a:rPr lang="el-GR" sz="1400" b="1" dirty="0">
                <a:solidFill>
                  <a:schemeClr val="accent1">
                    <a:lumMod val="75000"/>
                  </a:schemeClr>
                </a:solidFill>
                <a:latin typeface="Trebuchet MS" panose="020B0603020202020204" pitchFamily="34" charset="0"/>
                <a:cs typeface="Arial" panose="020B0604020202020204" pitchFamily="34" charset="0"/>
              </a:rPr>
              <a:t>ν</a:t>
            </a:r>
            <a:r>
              <a:rPr lang="el-GR" sz="1400" b="1" dirty="0">
                <a:solidFill>
                  <a:schemeClr val="accent1">
                    <a:lumMod val="75000"/>
                  </a:schemeClr>
                </a:solidFill>
                <a:effectLst/>
                <a:latin typeface="Trebuchet MS" panose="020B0603020202020204" pitchFamily="34" charset="0"/>
                <a:cs typeface="Arial" panose="020B0604020202020204" pitchFamily="34" charset="0"/>
              </a:rPr>
              <a:t>έων </a:t>
            </a:r>
            <a:r>
              <a:rPr lang="el-GR" sz="1400" b="1" dirty="0">
                <a:solidFill>
                  <a:schemeClr val="accent1">
                    <a:lumMod val="75000"/>
                  </a:schemeClr>
                </a:solidFill>
                <a:latin typeface="Trebuchet MS" panose="020B0603020202020204" pitchFamily="34" charset="0"/>
                <a:cs typeface="Arial" panose="020B0604020202020204" pitchFamily="34" charset="0"/>
              </a:rPr>
              <a:t>π</a:t>
            </a:r>
            <a:r>
              <a:rPr lang="el-GR" sz="1400" b="1" dirty="0">
                <a:solidFill>
                  <a:schemeClr val="accent1">
                    <a:lumMod val="75000"/>
                  </a:schemeClr>
                </a:solidFill>
                <a:effectLst/>
                <a:latin typeface="Trebuchet MS" panose="020B0603020202020204" pitchFamily="34" charset="0"/>
                <a:cs typeface="Arial" panose="020B0604020202020204" pitchFamily="34" charset="0"/>
              </a:rPr>
              <a:t>ολύ </a:t>
            </a:r>
            <a:r>
              <a:rPr lang="el-GR" sz="1400" b="1" dirty="0">
                <a:solidFill>
                  <a:schemeClr val="accent1">
                    <a:lumMod val="75000"/>
                  </a:schemeClr>
                </a:solidFill>
                <a:latin typeface="Trebuchet MS" panose="020B0603020202020204" pitchFamily="34" charset="0"/>
                <a:cs typeface="Arial" panose="020B0604020202020204" pitchFamily="34" charset="0"/>
              </a:rPr>
              <a:t>μ</a:t>
            </a:r>
            <a:r>
              <a:rPr lang="el-GR" sz="1400" b="1" dirty="0">
                <a:solidFill>
                  <a:schemeClr val="accent1">
                    <a:lumMod val="75000"/>
                  </a:schemeClr>
                </a:solidFill>
                <a:effectLst/>
                <a:latin typeface="Trebuchet MS" panose="020B0603020202020204" pitchFamily="34" charset="0"/>
                <a:cs typeface="Arial" panose="020B0604020202020204" pitchFamily="34" charset="0"/>
              </a:rPr>
              <a:t>ικρών και μικρών Επιχειρήσεων </a:t>
            </a:r>
            <a:r>
              <a:rPr lang="el-GR" sz="1100" dirty="0">
                <a:solidFill>
                  <a:srgbClr val="000000"/>
                </a:solidFill>
                <a:effectLst/>
                <a:latin typeface="Trebuchet MS" panose="020B0603020202020204" pitchFamily="34" charset="0"/>
                <a:cs typeface="Arial" panose="020B0604020202020204" pitchFamily="34" charset="0"/>
              </a:rPr>
              <a:t>σε περιοχές Εδαφικών Σχεδίων ΔΑΜ (Περιφέρειας Δυτικής Μακεδονίας &amp; Μεγαλόπολης)</a:t>
            </a:r>
          </a:p>
        </p:txBody>
      </p:sp>
      <p:sp>
        <p:nvSpPr>
          <p:cNvPr id="35" name="TextBox 34">
            <a:extLst>
              <a:ext uri="{FF2B5EF4-FFF2-40B4-BE49-F238E27FC236}">
                <a16:creationId xmlns:a16="http://schemas.microsoft.com/office/drawing/2014/main" id="{96BF444E-2A11-1A52-6627-343008316962}"/>
              </a:ext>
            </a:extLst>
          </p:cNvPr>
          <p:cNvSpPr txBox="1"/>
          <p:nvPr/>
        </p:nvSpPr>
        <p:spPr>
          <a:xfrm>
            <a:off x="593082" y="1167577"/>
            <a:ext cx="7431109" cy="492443"/>
          </a:xfrm>
          <a:prstGeom prst="rect">
            <a:avLst/>
          </a:prstGeom>
          <a:solidFill>
            <a:schemeClr val="accent5">
              <a:lumMod val="20000"/>
              <a:lumOff val="80000"/>
            </a:schemeClr>
          </a:solidFill>
          <a:ln>
            <a:noFill/>
          </a:ln>
        </p:spPr>
        <p:txBody>
          <a:bodyPr wrap="square">
            <a:spAutoFit/>
          </a:bodyPr>
          <a:lstStyle/>
          <a:p>
            <a:pPr algn="ctr"/>
            <a:r>
              <a:rPr lang="el-GR" sz="1100" dirty="0">
                <a:solidFill>
                  <a:srgbClr val="000000"/>
                </a:solidFill>
                <a:effectLst/>
                <a:latin typeface="Trebuchet MS" panose="020B0603020202020204" pitchFamily="34" charset="0"/>
                <a:cs typeface="Arial" panose="020B0604020202020204" pitchFamily="34" charset="0"/>
              </a:rPr>
              <a:t>     Ενίσχυση </a:t>
            </a:r>
            <a:r>
              <a:rPr lang="el-GR" sz="1400" b="1" dirty="0">
                <a:solidFill>
                  <a:schemeClr val="accent1">
                    <a:lumMod val="75000"/>
                  </a:schemeClr>
                </a:solidFill>
                <a:latin typeface="Trebuchet MS" panose="020B0603020202020204" pitchFamily="34" charset="0"/>
                <a:cs typeface="Arial" panose="020B0604020202020204" pitchFamily="34" charset="0"/>
              </a:rPr>
              <a:t>υ</a:t>
            </a:r>
            <a:r>
              <a:rPr lang="el-GR" sz="1400" b="1" dirty="0">
                <a:solidFill>
                  <a:schemeClr val="accent1">
                    <a:lumMod val="75000"/>
                  </a:schemeClr>
                </a:solidFill>
                <a:effectLst/>
                <a:latin typeface="Trebuchet MS" panose="020B0603020202020204" pitchFamily="34" charset="0"/>
                <a:cs typeface="Arial" panose="020B0604020202020204" pitchFamily="34" charset="0"/>
              </a:rPr>
              <a:t>φιστάμενων </a:t>
            </a:r>
            <a:r>
              <a:rPr lang="el-GR" sz="1400" b="1" dirty="0">
                <a:solidFill>
                  <a:schemeClr val="accent1">
                    <a:lumMod val="75000"/>
                  </a:schemeClr>
                </a:solidFill>
                <a:latin typeface="Trebuchet MS" panose="020B0603020202020204" pitchFamily="34" charset="0"/>
                <a:cs typeface="Arial" panose="020B0604020202020204" pitchFamily="34" charset="0"/>
              </a:rPr>
              <a:t>π</a:t>
            </a:r>
            <a:r>
              <a:rPr lang="el-GR" sz="1400" b="1" dirty="0">
                <a:solidFill>
                  <a:schemeClr val="accent1">
                    <a:lumMod val="75000"/>
                  </a:schemeClr>
                </a:solidFill>
                <a:effectLst/>
                <a:latin typeface="Trebuchet MS" panose="020B0603020202020204" pitchFamily="34" charset="0"/>
                <a:cs typeface="Arial" panose="020B0604020202020204" pitchFamily="34" charset="0"/>
              </a:rPr>
              <a:t>ολύ </a:t>
            </a:r>
            <a:r>
              <a:rPr lang="el-GR" sz="1400" b="1" dirty="0">
                <a:solidFill>
                  <a:schemeClr val="accent1">
                    <a:lumMod val="75000"/>
                  </a:schemeClr>
                </a:solidFill>
                <a:latin typeface="Trebuchet MS" panose="020B0603020202020204" pitchFamily="34" charset="0"/>
                <a:cs typeface="Arial" panose="020B0604020202020204" pitchFamily="34" charset="0"/>
              </a:rPr>
              <a:t>μ</a:t>
            </a:r>
            <a:r>
              <a:rPr lang="el-GR" sz="1400" b="1" dirty="0">
                <a:solidFill>
                  <a:schemeClr val="accent1">
                    <a:lumMod val="75000"/>
                  </a:schemeClr>
                </a:solidFill>
                <a:effectLst/>
                <a:latin typeface="Trebuchet MS" panose="020B0603020202020204" pitchFamily="34" charset="0"/>
                <a:cs typeface="Arial" panose="020B0604020202020204" pitchFamily="34" charset="0"/>
              </a:rPr>
              <a:t>ικρών και μικρών Επιχειρήσεων </a:t>
            </a:r>
            <a:r>
              <a:rPr lang="el-GR" sz="1100" dirty="0">
                <a:solidFill>
                  <a:srgbClr val="000000"/>
                </a:solidFill>
                <a:effectLst/>
                <a:latin typeface="Trebuchet MS" panose="020B0603020202020204" pitchFamily="34" charset="0"/>
                <a:cs typeface="Arial" panose="020B0604020202020204" pitchFamily="34" charset="0"/>
              </a:rPr>
              <a:t>σε περιοχές Εδαφικών Σχεδίων ΔΑΜ (Περιφέρειας Δυτικής Μακεδονίας &amp; Μεγαλόπολης)</a:t>
            </a:r>
            <a:endParaRPr lang="el-GR" sz="1100" dirty="0">
              <a:latin typeface="Trebuchet MS" panose="020B0603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3C63D13F-10FE-5C36-277B-3DE47EAF24A2}"/>
              </a:ext>
            </a:extLst>
          </p:cNvPr>
          <p:cNvSpPr/>
          <p:nvPr/>
        </p:nvSpPr>
        <p:spPr>
          <a:xfrm>
            <a:off x="8856973" y="2466375"/>
            <a:ext cx="864705" cy="82163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latin typeface="Trebuchet MS" panose="020B0603020202020204" pitchFamily="34" charset="0"/>
                <a:cs typeface="Arial" panose="020B0604020202020204" pitchFamily="34" charset="0"/>
              </a:rPr>
              <a:t>105</a:t>
            </a:r>
          </a:p>
        </p:txBody>
      </p:sp>
      <p:sp>
        <p:nvSpPr>
          <p:cNvPr id="4" name="Oval 3">
            <a:extLst>
              <a:ext uri="{FF2B5EF4-FFF2-40B4-BE49-F238E27FC236}">
                <a16:creationId xmlns:a16="http://schemas.microsoft.com/office/drawing/2014/main" id="{E4569EF1-CAAD-9C2F-4118-3D8B686935E1}"/>
              </a:ext>
            </a:extLst>
          </p:cNvPr>
          <p:cNvSpPr/>
          <p:nvPr/>
        </p:nvSpPr>
        <p:spPr>
          <a:xfrm>
            <a:off x="8819130" y="4056311"/>
            <a:ext cx="864705" cy="82163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latin typeface="Trebuchet MS" panose="020B0603020202020204" pitchFamily="34" charset="0"/>
                <a:cs typeface="Arial" panose="020B0604020202020204" pitchFamily="34" charset="0"/>
              </a:rPr>
              <a:t>236</a:t>
            </a:r>
          </a:p>
        </p:txBody>
      </p:sp>
      <p:sp>
        <p:nvSpPr>
          <p:cNvPr id="5" name="Oval 4">
            <a:extLst>
              <a:ext uri="{FF2B5EF4-FFF2-40B4-BE49-F238E27FC236}">
                <a16:creationId xmlns:a16="http://schemas.microsoft.com/office/drawing/2014/main" id="{7D16C86B-0C4D-684E-77EE-C3E28B1C6F5D}"/>
              </a:ext>
            </a:extLst>
          </p:cNvPr>
          <p:cNvSpPr/>
          <p:nvPr/>
        </p:nvSpPr>
        <p:spPr>
          <a:xfrm>
            <a:off x="8856973" y="4996713"/>
            <a:ext cx="864705" cy="82163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latin typeface="Trebuchet MS" panose="020B0603020202020204" pitchFamily="34" charset="0"/>
                <a:cs typeface="Arial" panose="020B0604020202020204" pitchFamily="34" charset="0"/>
              </a:rPr>
              <a:t>116</a:t>
            </a:r>
          </a:p>
        </p:txBody>
      </p:sp>
      <p:sp>
        <p:nvSpPr>
          <p:cNvPr id="6" name="Rectangle 5">
            <a:extLst>
              <a:ext uri="{FF2B5EF4-FFF2-40B4-BE49-F238E27FC236}">
                <a16:creationId xmlns:a16="http://schemas.microsoft.com/office/drawing/2014/main" id="{4DA51EEF-C4AC-2C14-62AC-2BBEEC0CDC5F}"/>
              </a:ext>
            </a:extLst>
          </p:cNvPr>
          <p:cNvSpPr/>
          <p:nvPr/>
        </p:nvSpPr>
        <p:spPr>
          <a:xfrm>
            <a:off x="9722633" y="2577703"/>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Trebuchet MS" panose="020B0603020202020204" pitchFamily="34" charset="0"/>
                <a:cs typeface="Arial" panose="020B0604020202020204" pitchFamily="34" charset="0"/>
              </a:rPr>
              <a:t>Αιτήσεις</a:t>
            </a:r>
          </a:p>
          <a:p>
            <a:r>
              <a:rPr lang="el-GR" b="1" dirty="0">
                <a:solidFill>
                  <a:srgbClr val="17518C"/>
                </a:solidFill>
                <a:latin typeface="Trebuchet MS" panose="020B0603020202020204" pitchFamily="34" charset="0"/>
                <a:cs typeface="Arial" panose="020B0604020202020204" pitchFamily="34" charset="0"/>
              </a:rPr>
              <a:t>Π/Υ 6.556.052 €</a:t>
            </a:r>
          </a:p>
        </p:txBody>
      </p:sp>
      <p:sp>
        <p:nvSpPr>
          <p:cNvPr id="7" name="Rectangle 6">
            <a:extLst>
              <a:ext uri="{FF2B5EF4-FFF2-40B4-BE49-F238E27FC236}">
                <a16:creationId xmlns:a16="http://schemas.microsoft.com/office/drawing/2014/main" id="{0D1C5CFE-DF3E-5F5A-A9B2-6F4CC5A35860}"/>
              </a:ext>
            </a:extLst>
          </p:cNvPr>
          <p:cNvSpPr/>
          <p:nvPr/>
        </p:nvSpPr>
        <p:spPr>
          <a:xfrm>
            <a:off x="9693773" y="4261248"/>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Trebuchet MS" panose="020B0603020202020204" pitchFamily="34" charset="0"/>
                <a:cs typeface="Arial" panose="020B0604020202020204" pitchFamily="34" charset="0"/>
              </a:rPr>
              <a:t>Αιτήσεις</a:t>
            </a:r>
          </a:p>
          <a:p>
            <a:r>
              <a:rPr lang="el-GR" b="1" dirty="0">
                <a:solidFill>
                  <a:srgbClr val="17518C"/>
                </a:solidFill>
                <a:latin typeface="Trebuchet MS" panose="020B0603020202020204" pitchFamily="34" charset="0"/>
                <a:cs typeface="Arial" panose="020B0604020202020204" pitchFamily="34" charset="0"/>
              </a:rPr>
              <a:t>Π/Υ 13.543.114 €</a:t>
            </a:r>
          </a:p>
        </p:txBody>
      </p:sp>
      <p:sp>
        <p:nvSpPr>
          <p:cNvPr id="9" name="Rectangle 8">
            <a:extLst>
              <a:ext uri="{FF2B5EF4-FFF2-40B4-BE49-F238E27FC236}">
                <a16:creationId xmlns:a16="http://schemas.microsoft.com/office/drawing/2014/main" id="{19D7EE9E-02B2-50D7-3B2B-D524114C8498}"/>
              </a:ext>
            </a:extLst>
          </p:cNvPr>
          <p:cNvSpPr/>
          <p:nvPr/>
        </p:nvSpPr>
        <p:spPr>
          <a:xfrm>
            <a:off x="9751493" y="5166518"/>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Trebuchet MS" panose="020B0603020202020204" pitchFamily="34" charset="0"/>
                <a:cs typeface="Arial" panose="020B0604020202020204" pitchFamily="34" charset="0"/>
              </a:rPr>
              <a:t>Αιτήσεις</a:t>
            </a:r>
          </a:p>
          <a:p>
            <a:r>
              <a:rPr lang="el-GR" b="1" dirty="0">
                <a:solidFill>
                  <a:srgbClr val="17518C"/>
                </a:solidFill>
                <a:latin typeface="Trebuchet MS" panose="020B0603020202020204" pitchFamily="34" charset="0"/>
                <a:cs typeface="Arial" panose="020B0604020202020204" pitchFamily="34" charset="0"/>
              </a:rPr>
              <a:t>Π/Υ 7.517.907 €</a:t>
            </a:r>
          </a:p>
        </p:txBody>
      </p:sp>
      <p:sp>
        <p:nvSpPr>
          <p:cNvPr id="11" name="Ορθογώνιο 2">
            <a:extLst>
              <a:ext uri="{FF2B5EF4-FFF2-40B4-BE49-F238E27FC236}">
                <a16:creationId xmlns:a16="http://schemas.microsoft.com/office/drawing/2014/main" id="{E2202C7A-5DA4-E5A4-B22F-DF5B02A0A457}"/>
              </a:ext>
            </a:extLst>
          </p:cNvPr>
          <p:cNvSpPr/>
          <p:nvPr/>
        </p:nvSpPr>
        <p:spPr>
          <a:xfrm>
            <a:off x="10523947" y="6320253"/>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pic>
        <p:nvPicPr>
          <p:cNvPr id="12" name="Εικόνα 4">
            <a:extLst>
              <a:ext uri="{FF2B5EF4-FFF2-40B4-BE49-F238E27FC236}">
                <a16:creationId xmlns:a16="http://schemas.microsoft.com/office/drawing/2014/main" id="{8804FB7B-C5B9-0EF8-979F-291DF1869154}"/>
              </a:ext>
            </a:extLst>
          </p:cNvPr>
          <p:cNvPicPr>
            <a:picLocks noChangeAspect="1"/>
          </p:cNvPicPr>
          <p:nvPr/>
        </p:nvPicPr>
        <p:blipFill>
          <a:blip r:embed="rId4"/>
          <a:stretch>
            <a:fillRect/>
          </a:stretch>
        </p:blipFill>
        <p:spPr>
          <a:xfrm>
            <a:off x="3005888" y="6301992"/>
            <a:ext cx="5851085" cy="546111"/>
          </a:xfrm>
          <a:prstGeom prst="rect">
            <a:avLst/>
          </a:prstGeom>
        </p:spPr>
      </p:pic>
      <p:sp>
        <p:nvSpPr>
          <p:cNvPr id="13" name="Ορθογώνιο 2">
            <a:extLst>
              <a:ext uri="{FF2B5EF4-FFF2-40B4-BE49-F238E27FC236}">
                <a16:creationId xmlns:a16="http://schemas.microsoft.com/office/drawing/2014/main" id="{9250D28C-F87E-20EE-91DE-9206ECDFDB95}"/>
              </a:ext>
            </a:extLst>
          </p:cNvPr>
          <p:cNvSpPr/>
          <p:nvPr/>
        </p:nvSpPr>
        <p:spPr>
          <a:xfrm>
            <a:off x="8787233" y="6366134"/>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Slide Number Placeholder 3">
            <a:extLst>
              <a:ext uri="{FF2B5EF4-FFF2-40B4-BE49-F238E27FC236}">
                <a16:creationId xmlns:a16="http://schemas.microsoft.com/office/drawing/2014/main" id="{0B538527-EAC8-1E01-83DA-7433B50A7D0C}"/>
              </a:ext>
            </a:extLst>
          </p:cNvPr>
          <p:cNvSpPr txBox="1">
            <a:spLocks/>
          </p:cNvSpPr>
          <p:nvPr/>
        </p:nvSpPr>
        <p:spPr>
          <a:xfrm>
            <a:off x="9136809" y="6274849"/>
            <a:ext cx="2743200" cy="365125"/>
          </a:xfrm>
          <a:prstGeom prst="rect">
            <a:avLst/>
          </a:prstGeom>
        </p:spPr>
        <p:txBody>
          <a:bodyPr vert="horz" lIns="91440" tIns="45720" rIns="91440" bIns="45720" rtlCol="0" anchor="ctr"/>
          <a:lstStyle>
            <a:defPPr>
              <a:defRPr lang="el-GR"/>
            </a:defPPr>
            <a:lvl1pPr marL="0" algn="r" defTabSz="914400" rtl="0" eaLnBrk="1" latinLnBrk="0" hangingPunct="1">
              <a:defRPr sz="11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CBE49-12C8-4B89-A1AE-1C6FC85151F9}" type="slidenum">
              <a:rPr lang="en-US" sz="1200" smtClean="0"/>
              <a:pPr/>
              <a:t>4</a:t>
            </a:fld>
            <a:endParaRPr lang="en-US" sz="1200" dirty="0"/>
          </a:p>
        </p:txBody>
      </p:sp>
      <p:sp>
        <p:nvSpPr>
          <p:cNvPr id="30" name="Freeform 7">
            <a:extLst>
              <a:ext uri="{FF2B5EF4-FFF2-40B4-BE49-F238E27FC236}">
                <a16:creationId xmlns:a16="http://schemas.microsoft.com/office/drawing/2014/main" id="{A6107146-075C-6DBE-A463-FD5D3B76630E}"/>
              </a:ext>
            </a:extLst>
          </p:cNvPr>
          <p:cNvSpPr/>
          <p:nvPr/>
        </p:nvSpPr>
        <p:spPr>
          <a:xfrm>
            <a:off x="362173" y="3663255"/>
            <a:ext cx="461818" cy="426469"/>
          </a:xfrm>
          <a:custGeom>
            <a:avLst/>
            <a:gdLst>
              <a:gd name="connsiteX0" fmla="*/ 575655 w 575655"/>
              <a:gd name="connsiteY0" fmla="*/ 287759 h 575518"/>
              <a:gd name="connsiteX1" fmla="*/ 287828 w 575655"/>
              <a:gd name="connsiteY1" fmla="*/ 575519 h 575518"/>
              <a:gd name="connsiteX2" fmla="*/ 0 w 575655"/>
              <a:gd name="connsiteY2" fmla="*/ 287759 h 575518"/>
              <a:gd name="connsiteX3" fmla="*/ 287828 w 575655"/>
              <a:gd name="connsiteY3" fmla="*/ 0 h 575518"/>
              <a:gd name="connsiteX4" fmla="*/ 575655 w 575655"/>
              <a:gd name="connsiteY4" fmla="*/ 287759 h 57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55" h="575518">
                <a:moveTo>
                  <a:pt x="575655" y="287759"/>
                </a:moveTo>
                <a:cubicBezTo>
                  <a:pt x="575655" y="446684"/>
                  <a:pt x="446790" y="575519"/>
                  <a:pt x="287828" y="575519"/>
                </a:cubicBezTo>
                <a:cubicBezTo>
                  <a:pt x="128865" y="575519"/>
                  <a:pt x="0" y="446685"/>
                  <a:pt x="0" y="287759"/>
                </a:cubicBezTo>
                <a:cubicBezTo>
                  <a:pt x="0" y="128834"/>
                  <a:pt x="128865" y="0"/>
                  <a:pt x="287828" y="0"/>
                </a:cubicBezTo>
                <a:cubicBezTo>
                  <a:pt x="446790" y="0"/>
                  <a:pt x="575655" y="128834"/>
                  <a:pt x="575655" y="287759"/>
                </a:cubicBezTo>
                <a:close/>
              </a:path>
            </a:pathLst>
          </a:custGeom>
          <a:solidFill>
            <a:srgbClr val="92D050"/>
          </a:solidFill>
          <a:ln w="44450" cap="flat">
            <a:noFill/>
            <a:prstDash val="solid"/>
            <a:miter/>
          </a:ln>
        </p:spPr>
        <p:txBody>
          <a:bodyPr rtlCol="0" anchor="ctr"/>
          <a:lstStyle/>
          <a:p>
            <a:pPr algn="ctr"/>
            <a:r>
              <a:rPr lang="el-GR" sz="1400" b="1" dirty="0">
                <a:solidFill>
                  <a:schemeClr val="bg1"/>
                </a:solidFill>
                <a:latin typeface="Trebuchet MS" panose="020B0603020202020204" pitchFamily="34" charset="0"/>
              </a:rPr>
              <a:t>2</a:t>
            </a:r>
            <a:endParaRPr lang="en-GR" sz="1400" b="1" dirty="0">
              <a:solidFill>
                <a:schemeClr val="bg1"/>
              </a:solidFill>
              <a:latin typeface="Trebuchet MS" panose="020B0603020202020204" pitchFamily="34" charset="0"/>
            </a:endParaRPr>
          </a:p>
        </p:txBody>
      </p:sp>
      <p:sp>
        <p:nvSpPr>
          <p:cNvPr id="31" name="Freeform 7">
            <a:extLst>
              <a:ext uri="{FF2B5EF4-FFF2-40B4-BE49-F238E27FC236}">
                <a16:creationId xmlns:a16="http://schemas.microsoft.com/office/drawing/2014/main" id="{A6107146-075C-6DBE-A463-FD5D3B76630E}"/>
              </a:ext>
            </a:extLst>
          </p:cNvPr>
          <p:cNvSpPr/>
          <p:nvPr/>
        </p:nvSpPr>
        <p:spPr>
          <a:xfrm>
            <a:off x="362173" y="1189962"/>
            <a:ext cx="461818" cy="426469"/>
          </a:xfrm>
          <a:custGeom>
            <a:avLst/>
            <a:gdLst>
              <a:gd name="connsiteX0" fmla="*/ 575655 w 575655"/>
              <a:gd name="connsiteY0" fmla="*/ 287759 h 575518"/>
              <a:gd name="connsiteX1" fmla="*/ 287828 w 575655"/>
              <a:gd name="connsiteY1" fmla="*/ 575519 h 575518"/>
              <a:gd name="connsiteX2" fmla="*/ 0 w 575655"/>
              <a:gd name="connsiteY2" fmla="*/ 287759 h 575518"/>
              <a:gd name="connsiteX3" fmla="*/ 287828 w 575655"/>
              <a:gd name="connsiteY3" fmla="*/ 0 h 575518"/>
              <a:gd name="connsiteX4" fmla="*/ 575655 w 575655"/>
              <a:gd name="connsiteY4" fmla="*/ 287759 h 57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55" h="575518">
                <a:moveTo>
                  <a:pt x="575655" y="287759"/>
                </a:moveTo>
                <a:cubicBezTo>
                  <a:pt x="575655" y="446684"/>
                  <a:pt x="446790" y="575519"/>
                  <a:pt x="287828" y="575519"/>
                </a:cubicBezTo>
                <a:cubicBezTo>
                  <a:pt x="128865" y="575519"/>
                  <a:pt x="0" y="446685"/>
                  <a:pt x="0" y="287759"/>
                </a:cubicBezTo>
                <a:cubicBezTo>
                  <a:pt x="0" y="128834"/>
                  <a:pt x="128865" y="0"/>
                  <a:pt x="287828" y="0"/>
                </a:cubicBezTo>
                <a:cubicBezTo>
                  <a:pt x="446790" y="0"/>
                  <a:pt x="575655" y="128834"/>
                  <a:pt x="575655" y="287759"/>
                </a:cubicBezTo>
                <a:close/>
              </a:path>
            </a:pathLst>
          </a:custGeom>
          <a:solidFill>
            <a:srgbClr val="92D050"/>
          </a:solidFill>
          <a:ln w="44450" cap="flat">
            <a:noFill/>
            <a:prstDash val="solid"/>
            <a:miter/>
          </a:ln>
        </p:spPr>
        <p:txBody>
          <a:bodyPr rtlCol="0" anchor="ctr"/>
          <a:lstStyle/>
          <a:p>
            <a:pPr algn="ctr"/>
            <a:r>
              <a:rPr lang="el-GR" sz="1400" b="1" dirty="0">
                <a:solidFill>
                  <a:schemeClr val="bg1"/>
                </a:solidFill>
                <a:latin typeface="Trebuchet MS" panose="020B0603020202020204" pitchFamily="34" charset="0"/>
              </a:rPr>
              <a:t>1</a:t>
            </a:r>
            <a:endParaRPr lang="en-GR" sz="14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39369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Ορθογώνιο: Στρογγύλεμα γωνιών 18">
            <a:extLst>
              <a:ext uri="{FF2B5EF4-FFF2-40B4-BE49-F238E27FC236}">
                <a16:creationId xmlns:a16="http://schemas.microsoft.com/office/drawing/2014/main" id="{4FC96FCC-C664-8176-E16F-522771682CF9}"/>
              </a:ext>
            </a:extLst>
          </p:cNvPr>
          <p:cNvSpPr/>
          <p:nvPr/>
        </p:nvSpPr>
        <p:spPr>
          <a:xfrm>
            <a:off x="215573" y="4113625"/>
            <a:ext cx="8482854" cy="1965057"/>
          </a:xfrm>
          <a:prstGeom prst="roundRect">
            <a:avLst/>
          </a:prstGeom>
          <a:no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Στρογγύλεμα γωνιών 16">
            <a:extLst>
              <a:ext uri="{FF2B5EF4-FFF2-40B4-BE49-F238E27FC236}">
                <a16:creationId xmlns:a16="http://schemas.microsoft.com/office/drawing/2014/main" id="{DF7849D1-6B8A-5FC6-5AF1-11E3D5BCD2EA}"/>
              </a:ext>
            </a:extLst>
          </p:cNvPr>
          <p:cNvSpPr/>
          <p:nvPr/>
        </p:nvSpPr>
        <p:spPr>
          <a:xfrm>
            <a:off x="187383" y="1549041"/>
            <a:ext cx="8482854" cy="1965057"/>
          </a:xfrm>
          <a:prstGeom prst="roundRect">
            <a:avLst/>
          </a:prstGeom>
          <a:no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Rectangle 21">
            <a:extLst>
              <a:ext uri="{FF2B5EF4-FFF2-40B4-BE49-F238E27FC236}">
                <a16:creationId xmlns:a16="http://schemas.microsoft.com/office/drawing/2014/main" id="{40FFB282-1131-AAFD-C0D4-B6C27AD6415D}"/>
              </a:ext>
            </a:extLst>
          </p:cNvPr>
          <p:cNvSpPr/>
          <p:nvPr/>
        </p:nvSpPr>
        <p:spPr>
          <a:xfrm>
            <a:off x="9683859" y="1848729"/>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Arial" panose="020B0604020202020204" pitchFamily="34" charset="0"/>
                <a:cs typeface="Arial" panose="020B0604020202020204" pitchFamily="34" charset="0"/>
              </a:rPr>
              <a:t>Αιτήσεις</a:t>
            </a:r>
          </a:p>
          <a:p>
            <a:r>
              <a:rPr lang="el-GR" b="1" dirty="0">
                <a:solidFill>
                  <a:srgbClr val="17518C"/>
                </a:solidFill>
                <a:latin typeface="Arial" panose="020B0604020202020204" pitchFamily="34" charset="0"/>
                <a:cs typeface="Arial" panose="020B0604020202020204" pitchFamily="34" charset="0"/>
              </a:rPr>
              <a:t>Π/Υ 99.384.667 €</a:t>
            </a:r>
          </a:p>
        </p:txBody>
      </p:sp>
      <p:sp>
        <p:nvSpPr>
          <p:cNvPr id="8" name="Title 1">
            <a:extLst>
              <a:ext uri="{FF2B5EF4-FFF2-40B4-BE49-F238E27FC236}">
                <a16:creationId xmlns:a16="http://schemas.microsoft.com/office/drawing/2014/main" id="{F144291E-F3C9-725C-A055-15BA4A67CF6F}"/>
              </a:ext>
            </a:extLst>
          </p:cNvPr>
          <p:cNvSpPr txBox="1">
            <a:spLocks/>
          </p:cNvSpPr>
          <p:nvPr/>
        </p:nvSpPr>
        <p:spPr>
          <a:xfrm>
            <a:off x="0" y="-17463"/>
            <a:ext cx="8988425" cy="1087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rebuchet MS" panose="020B0603020202020204" pitchFamily="34" charset="0"/>
                <a:ea typeface="+mj-ea"/>
                <a:cs typeface="+mj-cs"/>
              </a:defRPr>
            </a:lvl1pPr>
          </a:lstStyle>
          <a:p>
            <a:r>
              <a:rPr lang="el-GR" sz="2400" dirty="0"/>
              <a:t>Ενίσχυση επενδυτικών σχεδίων </a:t>
            </a:r>
            <a:r>
              <a:rPr lang="el-GR" sz="2400" dirty="0" err="1"/>
              <a:t>ΜμΕ</a:t>
            </a:r>
            <a:r>
              <a:rPr lang="el-GR" sz="2400" dirty="0"/>
              <a:t> </a:t>
            </a:r>
          </a:p>
          <a:p>
            <a:r>
              <a:rPr lang="el-GR" sz="2400" dirty="0"/>
              <a:t>(Κανονισμός ΓΑΚ)</a:t>
            </a:r>
          </a:p>
        </p:txBody>
      </p:sp>
      <p:graphicFrame>
        <p:nvGraphicFramePr>
          <p:cNvPr id="14" name="Chart 13">
            <a:extLst>
              <a:ext uri="{FF2B5EF4-FFF2-40B4-BE49-F238E27FC236}">
                <a16:creationId xmlns:a16="http://schemas.microsoft.com/office/drawing/2014/main" id="{6C9A94FF-363C-67A5-9B1A-47EA129ADC4A}"/>
              </a:ext>
            </a:extLst>
          </p:cNvPr>
          <p:cNvGraphicFramePr/>
          <p:nvPr/>
        </p:nvGraphicFramePr>
        <p:xfrm>
          <a:off x="72887" y="1761278"/>
          <a:ext cx="7951304" cy="1557696"/>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2E727084-7799-5A23-1307-58AE46D9A41F}"/>
              </a:ext>
            </a:extLst>
          </p:cNvPr>
          <p:cNvSpPr/>
          <p:nvPr/>
        </p:nvSpPr>
        <p:spPr>
          <a:xfrm>
            <a:off x="2910578" y="2682870"/>
            <a:ext cx="870312" cy="3274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C000"/>
                </a:solidFill>
              </a:rPr>
              <a:t>142,3</a:t>
            </a:r>
            <a:r>
              <a:rPr lang="el-GR" sz="1400" b="1" dirty="0">
                <a:solidFill>
                  <a:srgbClr val="FFC000"/>
                </a:solidFill>
              </a:rPr>
              <a:t>%</a:t>
            </a:r>
          </a:p>
        </p:txBody>
      </p:sp>
      <p:sp>
        <p:nvSpPr>
          <p:cNvPr id="16" name="Rectangle 15">
            <a:extLst>
              <a:ext uri="{FF2B5EF4-FFF2-40B4-BE49-F238E27FC236}">
                <a16:creationId xmlns:a16="http://schemas.microsoft.com/office/drawing/2014/main" id="{DAE41EC3-5DF6-4582-E402-63352D032D8E}"/>
              </a:ext>
            </a:extLst>
          </p:cNvPr>
          <p:cNvSpPr/>
          <p:nvPr/>
        </p:nvSpPr>
        <p:spPr>
          <a:xfrm>
            <a:off x="6758560" y="2006765"/>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F0"/>
                </a:solidFill>
              </a:rPr>
              <a:t>218,4</a:t>
            </a:r>
            <a:r>
              <a:rPr lang="el-GR" sz="1400" b="1" dirty="0">
                <a:solidFill>
                  <a:srgbClr val="00B0F0"/>
                </a:solidFill>
              </a:rPr>
              <a:t> %</a:t>
            </a:r>
          </a:p>
        </p:txBody>
      </p:sp>
      <p:sp>
        <p:nvSpPr>
          <p:cNvPr id="21" name="Oval 20">
            <a:extLst>
              <a:ext uri="{FF2B5EF4-FFF2-40B4-BE49-F238E27FC236}">
                <a16:creationId xmlns:a16="http://schemas.microsoft.com/office/drawing/2014/main" id="{B0558C6A-BBD6-AFEA-0BD6-9B0EF70B8FDC}"/>
              </a:ext>
            </a:extLst>
          </p:cNvPr>
          <p:cNvSpPr/>
          <p:nvPr/>
        </p:nvSpPr>
        <p:spPr>
          <a:xfrm>
            <a:off x="8804609" y="1713591"/>
            <a:ext cx="864705" cy="82163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latin typeface="Arial" panose="020B0604020202020204" pitchFamily="34" charset="0"/>
                <a:cs typeface="Arial" panose="020B0604020202020204" pitchFamily="34" charset="0"/>
              </a:rPr>
              <a:t>35</a:t>
            </a:r>
          </a:p>
        </p:txBody>
      </p:sp>
      <p:graphicFrame>
        <p:nvGraphicFramePr>
          <p:cNvPr id="27" name="Chart 26">
            <a:extLst>
              <a:ext uri="{FF2B5EF4-FFF2-40B4-BE49-F238E27FC236}">
                <a16:creationId xmlns:a16="http://schemas.microsoft.com/office/drawing/2014/main" id="{44D66646-C6E2-1336-9342-ACECDFA4F229}"/>
              </a:ext>
            </a:extLst>
          </p:cNvPr>
          <p:cNvGraphicFramePr/>
          <p:nvPr/>
        </p:nvGraphicFramePr>
        <p:xfrm>
          <a:off x="72887" y="4180498"/>
          <a:ext cx="8482854" cy="1760400"/>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042BDF2A-F99C-A8AF-C383-7F2EE58D87E7}"/>
              </a:ext>
            </a:extLst>
          </p:cNvPr>
          <p:cNvSpPr/>
          <p:nvPr/>
        </p:nvSpPr>
        <p:spPr>
          <a:xfrm>
            <a:off x="2762486" y="5257870"/>
            <a:ext cx="895114" cy="269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C000"/>
                </a:solidFill>
              </a:rPr>
              <a:t>216,3%</a:t>
            </a:r>
          </a:p>
        </p:txBody>
      </p:sp>
      <p:sp>
        <p:nvSpPr>
          <p:cNvPr id="29" name="Rectangle 28">
            <a:extLst>
              <a:ext uri="{FF2B5EF4-FFF2-40B4-BE49-F238E27FC236}">
                <a16:creationId xmlns:a16="http://schemas.microsoft.com/office/drawing/2014/main" id="{B1893BE9-F1E7-5ECC-84F7-D13E5D57B4CD}"/>
              </a:ext>
            </a:extLst>
          </p:cNvPr>
          <p:cNvSpPr/>
          <p:nvPr/>
        </p:nvSpPr>
        <p:spPr>
          <a:xfrm>
            <a:off x="6552755" y="4491815"/>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00B0F0"/>
                </a:solidFill>
              </a:rPr>
              <a:t>329,8%</a:t>
            </a:r>
          </a:p>
        </p:txBody>
      </p:sp>
      <p:sp>
        <p:nvSpPr>
          <p:cNvPr id="37" name="Rectangle 1">
            <a:extLst>
              <a:ext uri="{FF2B5EF4-FFF2-40B4-BE49-F238E27FC236}">
                <a16:creationId xmlns:a16="http://schemas.microsoft.com/office/drawing/2014/main" id="{2FB97F11-7132-D43D-DF7D-154D10606B41}"/>
              </a:ext>
            </a:extLst>
          </p:cNvPr>
          <p:cNvSpPr>
            <a:spLocks noChangeArrowheads="1"/>
          </p:cNvSpPr>
          <p:nvPr/>
        </p:nvSpPr>
        <p:spPr bwMode="auto">
          <a:xfrm>
            <a:off x="354013" y="3419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latin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38" name="TextBox 37">
            <a:extLst>
              <a:ext uri="{FF2B5EF4-FFF2-40B4-BE49-F238E27FC236}">
                <a16:creationId xmlns:a16="http://schemas.microsoft.com/office/drawing/2014/main" id="{A9AA391C-860B-5B44-CB9B-81778A1B7FEB}"/>
              </a:ext>
            </a:extLst>
          </p:cNvPr>
          <p:cNvSpPr txBox="1"/>
          <p:nvPr/>
        </p:nvSpPr>
        <p:spPr>
          <a:xfrm>
            <a:off x="742300" y="3884315"/>
            <a:ext cx="7281891" cy="477054"/>
          </a:xfrm>
          <a:prstGeom prst="rect">
            <a:avLst/>
          </a:prstGeom>
          <a:solidFill>
            <a:schemeClr val="accent5">
              <a:lumMod val="20000"/>
              <a:lumOff val="80000"/>
            </a:schemeClr>
          </a:solidFill>
          <a:ln>
            <a:noFill/>
          </a:ln>
        </p:spPr>
        <p:txBody>
          <a:bodyPr wrap="square">
            <a:spAutoFit/>
          </a:bodyPr>
          <a:lstStyle/>
          <a:p>
            <a:pPr algn="ctr"/>
            <a:r>
              <a:rPr lang="el-GR" sz="1200" dirty="0">
                <a:solidFill>
                  <a:srgbClr val="000000"/>
                </a:solidFill>
                <a:effectLst/>
                <a:latin typeface="Arial" panose="020B0604020202020204" pitchFamily="34" charset="0"/>
                <a:cs typeface="Arial" panose="020B0604020202020204" pitchFamily="34" charset="0"/>
              </a:rPr>
              <a:t> </a:t>
            </a:r>
            <a:r>
              <a:rPr lang="en-US" sz="1200" dirty="0">
                <a:solidFill>
                  <a:srgbClr val="000000"/>
                </a:solidFill>
                <a:effectLst/>
                <a:latin typeface="Arial" panose="020B0604020202020204" pitchFamily="34" charset="0"/>
                <a:cs typeface="Arial" panose="020B0604020202020204" pitchFamily="34" charset="0"/>
              </a:rPr>
              <a:t>    </a:t>
            </a:r>
            <a:r>
              <a:rPr lang="el-GR" sz="1100" dirty="0">
                <a:solidFill>
                  <a:srgbClr val="000000"/>
                </a:solidFill>
                <a:effectLst/>
                <a:latin typeface="Arial" panose="020B0604020202020204" pitchFamily="34" charset="0"/>
                <a:cs typeface="Arial" panose="020B0604020202020204" pitchFamily="34" charset="0"/>
              </a:rPr>
              <a:t>Ενίσχυση επενδυτικών σχεδίων </a:t>
            </a:r>
            <a:r>
              <a:rPr lang="el-GR" sz="1400" b="1" dirty="0">
                <a:solidFill>
                  <a:schemeClr val="accent1">
                    <a:lumMod val="75000"/>
                  </a:schemeClr>
                </a:solidFill>
                <a:latin typeface="Arial" panose="020B0604020202020204" pitchFamily="34" charset="0"/>
                <a:cs typeface="Arial" panose="020B0604020202020204" pitchFamily="34" charset="0"/>
              </a:rPr>
              <a:t>νέων και υπό σύσταση </a:t>
            </a:r>
            <a:r>
              <a:rPr lang="el-GR" sz="1400" b="1" dirty="0" err="1">
                <a:solidFill>
                  <a:schemeClr val="accent1">
                    <a:lumMod val="75000"/>
                  </a:schemeClr>
                </a:solidFill>
                <a:latin typeface="Arial" panose="020B0604020202020204" pitchFamily="34" charset="0"/>
                <a:cs typeface="Arial" panose="020B0604020202020204" pitchFamily="34" charset="0"/>
              </a:rPr>
              <a:t>ΜμΕ</a:t>
            </a:r>
            <a:r>
              <a:rPr lang="el-GR" sz="1400" b="1" dirty="0">
                <a:solidFill>
                  <a:schemeClr val="accent1">
                    <a:lumMod val="75000"/>
                  </a:schemeClr>
                </a:solidFill>
                <a:latin typeface="Arial" panose="020B0604020202020204" pitchFamily="34" charset="0"/>
                <a:cs typeface="Arial" panose="020B0604020202020204" pitchFamily="34" charset="0"/>
              </a:rPr>
              <a:t> </a:t>
            </a:r>
            <a:r>
              <a:rPr lang="el-GR" sz="1100" dirty="0">
                <a:solidFill>
                  <a:srgbClr val="000000"/>
                </a:solidFill>
                <a:effectLst/>
                <a:latin typeface="Arial" panose="020B0604020202020204" pitchFamily="34" charset="0"/>
                <a:cs typeface="Arial" panose="020B0604020202020204" pitchFamily="34" charset="0"/>
              </a:rPr>
              <a:t>που υλοποιούνται στις ηπειρωτικές περιοχές ΕΣΔΙΜ</a:t>
            </a:r>
          </a:p>
        </p:txBody>
      </p:sp>
      <p:sp>
        <p:nvSpPr>
          <p:cNvPr id="35" name="TextBox 34">
            <a:extLst>
              <a:ext uri="{FF2B5EF4-FFF2-40B4-BE49-F238E27FC236}">
                <a16:creationId xmlns:a16="http://schemas.microsoft.com/office/drawing/2014/main" id="{96BF444E-2A11-1A52-6627-343008316962}"/>
              </a:ext>
            </a:extLst>
          </p:cNvPr>
          <p:cNvSpPr txBox="1"/>
          <p:nvPr/>
        </p:nvSpPr>
        <p:spPr>
          <a:xfrm>
            <a:off x="742301" y="1332698"/>
            <a:ext cx="7409661" cy="307777"/>
          </a:xfrm>
          <a:prstGeom prst="rect">
            <a:avLst/>
          </a:prstGeom>
          <a:solidFill>
            <a:schemeClr val="accent5">
              <a:lumMod val="20000"/>
              <a:lumOff val="80000"/>
            </a:schemeClr>
          </a:solidFill>
          <a:ln>
            <a:noFill/>
          </a:ln>
        </p:spPr>
        <p:txBody>
          <a:bodyPr wrap="square">
            <a:spAutoFit/>
          </a:bodyPr>
          <a:lstStyle/>
          <a:p>
            <a:pPr algn="ctr"/>
            <a:r>
              <a:rPr lang="el-GR" sz="1100" dirty="0">
                <a:solidFill>
                  <a:srgbClr val="000000"/>
                </a:solidFill>
                <a:effectLst/>
                <a:latin typeface="Arial" panose="020B0604020202020204" pitchFamily="34" charset="0"/>
                <a:cs typeface="Arial" panose="020B0604020202020204" pitchFamily="34" charset="0"/>
              </a:rPr>
              <a:t>Ενίσχυση επενδυτικών σχεδίων </a:t>
            </a:r>
            <a:r>
              <a:rPr lang="el-GR" sz="1400" b="1" dirty="0">
                <a:solidFill>
                  <a:schemeClr val="accent1">
                    <a:lumMod val="75000"/>
                  </a:schemeClr>
                </a:solidFill>
                <a:latin typeface="Arial" panose="020B0604020202020204" pitchFamily="34" charset="0"/>
                <a:cs typeface="Arial" panose="020B0604020202020204" pitchFamily="34" charset="0"/>
              </a:rPr>
              <a:t>υφιστάμενων </a:t>
            </a:r>
            <a:r>
              <a:rPr lang="el-GR" sz="1400" b="1" dirty="0" err="1">
                <a:solidFill>
                  <a:schemeClr val="accent1">
                    <a:lumMod val="75000"/>
                  </a:schemeClr>
                </a:solidFill>
                <a:latin typeface="Arial" panose="020B0604020202020204" pitchFamily="34" charset="0"/>
                <a:cs typeface="Arial" panose="020B0604020202020204" pitchFamily="34" charset="0"/>
              </a:rPr>
              <a:t>ΜμΕ</a:t>
            </a:r>
            <a:r>
              <a:rPr lang="el-GR" sz="1400" b="1" dirty="0">
                <a:solidFill>
                  <a:schemeClr val="accent1">
                    <a:lumMod val="75000"/>
                  </a:schemeClr>
                </a:solidFill>
                <a:latin typeface="Arial" panose="020B0604020202020204" pitchFamily="34" charset="0"/>
                <a:cs typeface="Arial" panose="020B0604020202020204" pitchFamily="34" charset="0"/>
              </a:rPr>
              <a:t> </a:t>
            </a:r>
            <a:r>
              <a:rPr lang="el-GR" sz="1100" dirty="0">
                <a:solidFill>
                  <a:srgbClr val="000000"/>
                </a:solidFill>
                <a:effectLst/>
                <a:latin typeface="Arial" panose="020B0604020202020204" pitchFamily="34" charset="0"/>
                <a:cs typeface="Arial" panose="020B0604020202020204" pitchFamily="34" charset="0"/>
              </a:rPr>
              <a:t>που υλοποιούνται στις ηπειρωτικές περιοχές ΕΣΔΙΜ</a:t>
            </a:r>
          </a:p>
        </p:txBody>
      </p:sp>
      <p:sp>
        <p:nvSpPr>
          <p:cNvPr id="3" name="Oval 2">
            <a:extLst>
              <a:ext uri="{FF2B5EF4-FFF2-40B4-BE49-F238E27FC236}">
                <a16:creationId xmlns:a16="http://schemas.microsoft.com/office/drawing/2014/main" id="{3C63D13F-10FE-5C36-277B-3DE47EAF24A2}"/>
              </a:ext>
            </a:extLst>
          </p:cNvPr>
          <p:cNvSpPr/>
          <p:nvPr/>
        </p:nvSpPr>
        <p:spPr>
          <a:xfrm>
            <a:off x="8848784" y="2618653"/>
            <a:ext cx="864705" cy="82163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17</a:t>
            </a:r>
            <a:endParaRPr lang="el-GR" sz="2000" b="1"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4569EF1-CAAD-9C2F-4118-3D8B686935E1}"/>
              </a:ext>
            </a:extLst>
          </p:cNvPr>
          <p:cNvSpPr/>
          <p:nvPr/>
        </p:nvSpPr>
        <p:spPr>
          <a:xfrm>
            <a:off x="8841113" y="4056311"/>
            <a:ext cx="864705" cy="82163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62</a:t>
            </a:r>
            <a:endParaRPr lang="el-GR" sz="2000" b="1"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D16C86B-0C4D-684E-77EE-C3E28B1C6F5D}"/>
              </a:ext>
            </a:extLst>
          </p:cNvPr>
          <p:cNvSpPr/>
          <p:nvPr/>
        </p:nvSpPr>
        <p:spPr>
          <a:xfrm>
            <a:off x="8841113" y="5029199"/>
            <a:ext cx="864705" cy="82163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16</a:t>
            </a:r>
            <a:endParaRPr lang="el-GR" sz="20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DA51EEF-C4AC-2C14-62AC-2BBEEC0CDC5F}"/>
              </a:ext>
            </a:extLst>
          </p:cNvPr>
          <p:cNvSpPr/>
          <p:nvPr/>
        </p:nvSpPr>
        <p:spPr>
          <a:xfrm>
            <a:off x="9715825" y="2728356"/>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Arial" panose="020B0604020202020204" pitchFamily="34" charset="0"/>
                <a:cs typeface="Arial" panose="020B0604020202020204" pitchFamily="34" charset="0"/>
              </a:rPr>
              <a:t>Αιτήσεις</a:t>
            </a:r>
          </a:p>
          <a:p>
            <a:r>
              <a:rPr lang="el-GR" b="1" dirty="0">
                <a:solidFill>
                  <a:srgbClr val="17518C"/>
                </a:solidFill>
                <a:latin typeface="Arial" panose="020B0604020202020204" pitchFamily="34" charset="0"/>
                <a:cs typeface="Arial" panose="020B0604020202020204" pitchFamily="34" charset="0"/>
              </a:rPr>
              <a:t>Π/Υ 27.748.</a:t>
            </a:r>
            <a:r>
              <a:rPr lang="en-US" b="1" dirty="0">
                <a:solidFill>
                  <a:srgbClr val="17518C"/>
                </a:solidFill>
                <a:latin typeface="Arial" panose="020B0604020202020204" pitchFamily="34" charset="0"/>
                <a:cs typeface="Arial" panose="020B0604020202020204" pitchFamily="34" charset="0"/>
              </a:rPr>
              <a:t>200</a:t>
            </a:r>
            <a:r>
              <a:rPr lang="el-GR" b="1" dirty="0">
                <a:solidFill>
                  <a:srgbClr val="17518C"/>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0D1C5CFE-DF3E-5F5A-A9B2-6F4CC5A35860}"/>
              </a:ext>
            </a:extLst>
          </p:cNvPr>
          <p:cNvSpPr/>
          <p:nvPr/>
        </p:nvSpPr>
        <p:spPr>
          <a:xfrm>
            <a:off x="9715756" y="4261248"/>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Arial" panose="020B0604020202020204" pitchFamily="34" charset="0"/>
                <a:cs typeface="Arial" panose="020B0604020202020204" pitchFamily="34" charset="0"/>
              </a:rPr>
              <a:t>Αιτήσεις</a:t>
            </a:r>
          </a:p>
          <a:p>
            <a:r>
              <a:rPr lang="el-GR" b="1" dirty="0">
                <a:solidFill>
                  <a:srgbClr val="17518C"/>
                </a:solidFill>
                <a:latin typeface="Arial" panose="020B0604020202020204" pitchFamily="34" charset="0"/>
                <a:cs typeface="Arial" panose="020B0604020202020204" pitchFamily="34" charset="0"/>
              </a:rPr>
              <a:t>Π/Υ 150.065.16</a:t>
            </a:r>
            <a:r>
              <a:rPr lang="en-US" b="1" dirty="0">
                <a:solidFill>
                  <a:srgbClr val="17518C"/>
                </a:solidFill>
                <a:latin typeface="Arial" panose="020B0604020202020204" pitchFamily="34" charset="0"/>
                <a:cs typeface="Arial" panose="020B0604020202020204" pitchFamily="34" charset="0"/>
              </a:rPr>
              <a:t>4</a:t>
            </a:r>
            <a:r>
              <a:rPr lang="el-GR" b="1" dirty="0">
                <a:solidFill>
                  <a:srgbClr val="17518C"/>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19D7EE9E-02B2-50D7-3B2B-D524114C8498}"/>
              </a:ext>
            </a:extLst>
          </p:cNvPr>
          <p:cNvSpPr/>
          <p:nvPr/>
        </p:nvSpPr>
        <p:spPr>
          <a:xfrm>
            <a:off x="9786478" y="5082760"/>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Arial" panose="020B0604020202020204" pitchFamily="34" charset="0"/>
                <a:cs typeface="Arial" panose="020B0604020202020204" pitchFamily="34" charset="0"/>
              </a:rPr>
              <a:t>Αιτήσεις</a:t>
            </a:r>
          </a:p>
          <a:p>
            <a:r>
              <a:rPr lang="el-GR" b="1" dirty="0">
                <a:solidFill>
                  <a:srgbClr val="17518C"/>
                </a:solidFill>
                <a:latin typeface="Arial" panose="020B0604020202020204" pitchFamily="34" charset="0"/>
                <a:cs typeface="Arial" panose="020B0604020202020204" pitchFamily="34" charset="0"/>
              </a:rPr>
              <a:t>Π/Υ 42.176.604 €</a:t>
            </a:r>
          </a:p>
        </p:txBody>
      </p:sp>
      <p:sp>
        <p:nvSpPr>
          <p:cNvPr id="11" name="Ορθογώνιο 2">
            <a:extLst>
              <a:ext uri="{FF2B5EF4-FFF2-40B4-BE49-F238E27FC236}">
                <a16:creationId xmlns:a16="http://schemas.microsoft.com/office/drawing/2014/main" id="{10306E6F-FC68-5F61-C101-46DE1E8D5CBB}"/>
              </a:ext>
            </a:extLst>
          </p:cNvPr>
          <p:cNvSpPr/>
          <p:nvPr/>
        </p:nvSpPr>
        <p:spPr>
          <a:xfrm>
            <a:off x="10523947" y="6320253"/>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Ορθογώνιο 2">
            <a:extLst>
              <a:ext uri="{FF2B5EF4-FFF2-40B4-BE49-F238E27FC236}">
                <a16:creationId xmlns:a16="http://schemas.microsoft.com/office/drawing/2014/main" id="{05B85894-BE5D-1C37-4BEB-979EC018CDE9}"/>
              </a:ext>
            </a:extLst>
          </p:cNvPr>
          <p:cNvSpPr/>
          <p:nvPr/>
        </p:nvSpPr>
        <p:spPr>
          <a:xfrm>
            <a:off x="10676347" y="6419488"/>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3" name="Εικόνα 4">
            <a:extLst>
              <a:ext uri="{FF2B5EF4-FFF2-40B4-BE49-F238E27FC236}">
                <a16:creationId xmlns:a16="http://schemas.microsoft.com/office/drawing/2014/main" id="{857714B4-7BB9-3A67-2085-3E1D6468E933}"/>
              </a:ext>
            </a:extLst>
          </p:cNvPr>
          <p:cNvPicPr>
            <a:picLocks noChangeAspect="1"/>
          </p:cNvPicPr>
          <p:nvPr/>
        </p:nvPicPr>
        <p:blipFill>
          <a:blip r:embed="rId4"/>
          <a:stretch>
            <a:fillRect/>
          </a:stretch>
        </p:blipFill>
        <p:spPr>
          <a:xfrm>
            <a:off x="3005888" y="6301992"/>
            <a:ext cx="5982537" cy="546111"/>
          </a:xfrm>
          <a:prstGeom prst="rect">
            <a:avLst/>
          </a:prstGeom>
        </p:spPr>
      </p:pic>
      <p:sp>
        <p:nvSpPr>
          <p:cNvPr id="18" name="Slide Number Placeholder 3">
            <a:extLst>
              <a:ext uri="{FF2B5EF4-FFF2-40B4-BE49-F238E27FC236}">
                <a16:creationId xmlns:a16="http://schemas.microsoft.com/office/drawing/2014/main" id="{ED3044FB-C742-FFDD-4013-3562D41CA93B}"/>
              </a:ext>
            </a:extLst>
          </p:cNvPr>
          <p:cNvSpPr txBox="1">
            <a:spLocks/>
          </p:cNvSpPr>
          <p:nvPr/>
        </p:nvSpPr>
        <p:spPr>
          <a:xfrm>
            <a:off x="9273465" y="6360545"/>
            <a:ext cx="2743200" cy="365125"/>
          </a:xfrm>
          <a:prstGeom prst="rect">
            <a:avLst/>
          </a:prstGeom>
          <a:solidFill>
            <a:schemeClr val="bg1"/>
          </a:solidFill>
        </p:spPr>
        <p:txBody>
          <a:bodyPr vert="horz" lIns="91440" tIns="45720" rIns="91440" bIns="45720" rtlCol="0" anchor="ctr"/>
          <a:lstStyle>
            <a:defPPr>
              <a:defRPr lang="el-GR"/>
            </a:defPPr>
            <a:lvl1pPr marL="0" algn="r" defTabSz="914400" rtl="0" eaLnBrk="1" latinLnBrk="0" hangingPunct="1">
              <a:defRPr sz="11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CBE49-12C8-4B89-A1AE-1C6FC85151F9}" type="slidenum">
              <a:rPr lang="en-US" sz="1200" smtClean="0"/>
              <a:pPr/>
              <a:t>5</a:t>
            </a:fld>
            <a:endParaRPr lang="en-US" sz="1200" dirty="0"/>
          </a:p>
        </p:txBody>
      </p:sp>
      <p:sp>
        <p:nvSpPr>
          <p:cNvPr id="30" name="Freeform 7">
            <a:extLst>
              <a:ext uri="{FF2B5EF4-FFF2-40B4-BE49-F238E27FC236}">
                <a16:creationId xmlns:a16="http://schemas.microsoft.com/office/drawing/2014/main" id="{A6107146-075C-6DBE-A463-FD5D3B76630E}"/>
              </a:ext>
            </a:extLst>
          </p:cNvPr>
          <p:cNvSpPr/>
          <p:nvPr/>
        </p:nvSpPr>
        <p:spPr>
          <a:xfrm>
            <a:off x="511392" y="1344381"/>
            <a:ext cx="461818" cy="426469"/>
          </a:xfrm>
          <a:custGeom>
            <a:avLst/>
            <a:gdLst>
              <a:gd name="connsiteX0" fmla="*/ 575655 w 575655"/>
              <a:gd name="connsiteY0" fmla="*/ 287759 h 575518"/>
              <a:gd name="connsiteX1" fmla="*/ 287828 w 575655"/>
              <a:gd name="connsiteY1" fmla="*/ 575519 h 575518"/>
              <a:gd name="connsiteX2" fmla="*/ 0 w 575655"/>
              <a:gd name="connsiteY2" fmla="*/ 287759 h 575518"/>
              <a:gd name="connsiteX3" fmla="*/ 287828 w 575655"/>
              <a:gd name="connsiteY3" fmla="*/ 0 h 575518"/>
              <a:gd name="connsiteX4" fmla="*/ 575655 w 575655"/>
              <a:gd name="connsiteY4" fmla="*/ 287759 h 57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55" h="575518">
                <a:moveTo>
                  <a:pt x="575655" y="287759"/>
                </a:moveTo>
                <a:cubicBezTo>
                  <a:pt x="575655" y="446684"/>
                  <a:pt x="446790" y="575519"/>
                  <a:pt x="287828" y="575519"/>
                </a:cubicBezTo>
                <a:cubicBezTo>
                  <a:pt x="128865" y="575519"/>
                  <a:pt x="0" y="446685"/>
                  <a:pt x="0" y="287759"/>
                </a:cubicBezTo>
                <a:cubicBezTo>
                  <a:pt x="0" y="128834"/>
                  <a:pt x="128865" y="0"/>
                  <a:pt x="287828" y="0"/>
                </a:cubicBezTo>
                <a:cubicBezTo>
                  <a:pt x="446790" y="0"/>
                  <a:pt x="575655" y="128834"/>
                  <a:pt x="575655" y="287759"/>
                </a:cubicBezTo>
                <a:close/>
              </a:path>
            </a:pathLst>
          </a:custGeom>
          <a:solidFill>
            <a:srgbClr val="92D050"/>
          </a:solidFill>
          <a:ln w="44450" cap="flat">
            <a:noFill/>
            <a:prstDash val="solid"/>
            <a:miter/>
          </a:ln>
        </p:spPr>
        <p:txBody>
          <a:bodyPr rtlCol="0" anchor="ctr"/>
          <a:lstStyle/>
          <a:p>
            <a:pPr algn="ctr"/>
            <a:r>
              <a:rPr lang="el-GR" sz="1400" b="1" dirty="0">
                <a:solidFill>
                  <a:schemeClr val="bg1"/>
                </a:solidFill>
                <a:latin typeface="Trebuchet MS" panose="020B0603020202020204" pitchFamily="34" charset="0"/>
              </a:rPr>
              <a:t>3</a:t>
            </a:r>
            <a:endParaRPr lang="en-GR" sz="1400" b="1" dirty="0">
              <a:solidFill>
                <a:schemeClr val="bg1"/>
              </a:solidFill>
              <a:latin typeface="Trebuchet MS" panose="020B0603020202020204" pitchFamily="34" charset="0"/>
            </a:endParaRPr>
          </a:p>
        </p:txBody>
      </p:sp>
      <p:sp>
        <p:nvSpPr>
          <p:cNvPr id="31" name="Freeform 7">
            <a:extLst>
              <a:ext uri="{FF2B5EF4-FFF2-40B4-BE49-F238E27FC236}">
                <a16:creationId xmlns:a16="http://schemas.microsoft.com/office/drawing/2014/main" id="{A6107146-075C-6DBE-A463-FD5D3B76630E}"/>
              </a:ext>
            </a:extLst>
          </p:cNvPr>
          <p:cNvSpPr/>
          <p:nvPr/>
        </p:nvSpPr>
        <p:spPr>
          <a:xfrm>
            <a:off x="511392" y="3908576"/>
            <a:ext cx="461818" cy="426469"/>
          </a:xfrm>
          <a:custGeom>
            <a:avLst/>
            <a:gdLst>
              <a:gd name="connsiteX0" fmla="*/ 575655 w 575655"/>
              <a:gd name="connsiteY0" fmla="*/ 287759 h 575518"/>
              <a:gd name="connsiteX1" fmla="*/ 287828 w 575655"/>
              <a:gd name="connsiteY1" fmla="*/ 575519 h 575518"/>
              <a:gd name="connsiteX2" fmla="*/ 0 w 575655"/>
              <a:gd name="connsiteY2" fmla="*/ 287759 h 575518"/>
              <a:gd name="connsiteX3" fmla="*/ 287828 w 575655"/>
              <a:gd name="connsiteY3" fmla="*/ 0 h 575518"/>
              <a:gd name="connsiteX4" fmla="*/ 575655 w 575655"/>
              <a:gd name="connsiteY4" fmla="*/ 287759 h 57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55" h="575518">
                <a:moveTo>
                  <a:pt x="575655" y="287759"/>
                </a:moveTo>
                <a:cubicBezTo>
                  <a:pt x="575655" y="446684"/>
                  <a:pt x="446790" y="575519"/>
                  <a:pt x="287828" y="575519"/>
                </a:cubicBezTo>
                <a:cubicBezTo>
                  <a:pt x="128865" y="575519"/>
                  <a:pt x="0" y="446685"/>
                  <a:pt x="0" y="287759"/>
                </a:cubicBezTo>
                <a:cubicBezTo>
                  <a:pt x="0" y="128834"/>
                  <a:pt x="128865" y="0"/>
                  <a:pt x="287828" y="0"/>
                </a:cubicBezTo>
                <a:cubicBezTo>
                  <a:pt x="446790" y="0"/>
                  <a:pt x="575655" y="128834"/>
                  <a:pt x="575655" y="287759"/>
                </a:cubicBezTo>
                <a:close/>
              </a:path>
            </a:pathLst>
          </a:custGeom>
          <a:solidFill>
            <a:srgbClr val="92D050"/>
          </a:solidFill>
          <a:ln w="44450" cap="flat">
            <a:noFill/>
            <a:prstDash val="solid"/>
            <a:miter/>
          </a:ln>
        </p:spPr>
        <p:txBody>
          <a:bodyPr rtlCol="0" anchor="ctr"/>
          <a:lstStyle/>
          <a:p>
            <a:pPr algn="ctr"/>
            <a:r>
              <a:rPr lang="el-GR" sz="1400" b="1" dirty="0">
                <a:solidFill>
                  <a:schemeClr val="bg1"/>
                </a:solidFill>
                <a:latin typeface="Trebuchet MS" panose="020B0603020202020204" pitchFamily="34" charset="0"/>
              </a:rPr>
              <a:t>4</a:t>
            </a:r>
            <a:endParaRPr lang="en-GR" sz="14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96654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AF5AED58-D8D3-774D-901C-43D1E9C806C1}"/>
              </a:ext>
            </a:extLst>
          </p:cNvPr>
          <p:cNvSpPr/>
          <p:nvPr/>
        </p:nvSpPr>
        <p:spPr>
          <a:xfrm>
            <a:off x="166097" y="4141509"/>
            <a:ext cx="8482854" cy="1965057"/>
          </a:xfrm>
          <a:prstGeom prst="roundRect">
            <a:avLst/>
          </a:prstGeom>
          <a:no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Στρογγύλεμα γωνιών 2">
            <a:extLst>
              <a:ext uri="{FF2B5EF4-FFF2-40B4-BE49-F238E27FC236}">
                <a16:creationId xmlns:a16="http://schemas.microsoft.com/office/drawing/2014/main" id="{745C34AB-4926-B3FF-99AB-CB10AC58EE79}"/>
              </a:ext>
            </a:extLst>
          </p:cNvPr>
          <p:cNvSpPr/>
          <p:nvPr/>
        </p:nvSpPr>
        <p:spPr>
          <a:xfrm>
            <a:off x="166097" y="1552674"/>
            <a:ext cx="8482854" cy="1965057"/>
          </a:xfrm>
          <a:prstGeom prst="roundRect">
            <a:avLst/>
          </a:prstGeom>
          <a:no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Rectangle 21">
            <a:extLst>
              <a:ext uri="{FF2B5EF4-FFF2-40B4-BE49-F238E27FC236}">
                <a16:creationId xmlns:a16="http://schemas.microsoft.com/office/drawing/2014/main" id="{40FFB282-1131-AAFD-C0D4-B6C27AD6415D}"/>
              </a:ext>
            </a:extLst>
          </p:cNvPr>
          <p:cNvSpPr/>
          <p:nvPr/>
        </p:nvSpPr>
        <p:spPr>
          <a:xfrm>
            <a:off x="9700590" y="1825905"/>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Arial" panose="020B0604020202020204" pitchFamily="34" charset="0"/>
                <a:cs typeface="Arial" panose="020B0604020202020204" pitchFamily="34" charset="0"/>
              </a:rPr>
              <a:t>Αιτήσεις</a:t>
            </a:r>
            <a:r>
              <a:rPr lang="en-US" dirty="0">
                <a:solidFill>
                  <a:srgbClr val="17518C"/>
                </a:solidFill>
                <a:latin typeface="Arial" panose="020B0604020202020204" pitchFamily="34" charset="0"/>
                <a:cs typeface="Arial" panose="020B0604020202020204" pitchFamily="34" charset="0"/>
              </a:rPr>
              <a:t> </a:t>
            </a:r>
            <a:endParaRPr lang="el-GR" dirty="0">
              <a:solidFill>
                <a:srgbClr val="17518C"/>
              </a:solidFill>
              <a:latin typeface="Arial" panose="020B0604020202020204" pitchFamily="34" charset="0"/>
              <a:cs typeface="Arial" panose="020B0604020202020204" pitchFamily="34" charset="0"/>
            </a:endParaRPr>
          </a:p>
          <a:p>
            <a:r>
              <a:rPr lang="el-GR" b="1" dirty="0">
                <a:solidFill>
                  <a:srgbClr val="17518C"/>
                </a:solidFill>
                <a:latin typeface="Arial" panose="020B0604020202020204" pitchFamily="34" charset="0"/>
                <a:cs typeface="Arial" panose="020B0604020202020204" pitchFamily="34" charset="0"/>
              </a:rPr>
              <a:t>Π/Υ 36.926.899 €</a:t>
            </a:r>
          </a:p>
        </p:txBody>
      </p:sp>
      <p:sp>
        <p:nvSpPr>
          <p:cNvPr id="8" name="Title 1">
            <a:extLst>
              <a:ext uri="{FF2B5EF4-FFF2-40B4-BE49-F238E27FC236}">
                <a16:creationId xmlns:a16="http://schemas.microsoft.com/office/drawing/2014/main" id="{F144291E-F3C9-725C-A055-15BA4A67CF6F}"/>
              </a:ext>
            </a:extLst>
          </p:cNvPr>
          <p:cNvSpPr txBox="1">
            <a:spLocks/>
          </p:cNvSpPr>
          <p:nvPr/>
        </p:nvSpPr>
        <p:spPr>
          <a:xfrm>
            <a:off x="-50925" y="-28310"/>
            <a:ext cx="9554521" cy="1087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rebuchet MS" panose="020B0603020202020204" pitchFamily="34" charset="0"/>
                <a:ea typeface="+mj-ea"/>
                <a:cs typeface="+mj-cs"/>
              </a:defRPr>
            </a:lvl1pPr>
          </a:lstStyle>
          <a:p>
            <a:r>
              <a:rPr lang="el-GR" sz="2400" dirty="0"/>
              <a:t>Ενίσχυση επενδυτικών σχεδίων Μεγάλων Επιχειρήσεων (Κανονισμός ΓΑΚ)</a:t>
            </a:r>
          </a:p>
        </p:txBody>
      </p:sp>
      <p:graphicFrame>
        <p:nvGraphicFramePr>
          <p:cNvPr id="14" name="Chart 13">
            <a:extLst>
              <a:ext uri="{FF2B5EF4-FFF2-40B4-BE49-F238E27FC236}">
                <a16:creationId xmlns:a16="http://schemas.microsoft.com/office/drawing/2014/main" id="{6C9A94FF-363C-67A5-9B1A-47EA129ADC4A}"/>
              </a:ext>
            </a:extLst>
          </p:cNvPr>
          <p:cNvGraphicFramePr/>
          <p:nvPr>
            <p:extLst>
              <p:ext uri="{D42A27DB-BD31-4B8C-83A1-F6EECF244321}">
                <p14:modId xmlns:p14="http://schemas.microsoft.com/office/powerpoint/2010/main" val="1417566430"/>
              </p:ext>
            </p:extLst>
          </p:nvPr>
        </p:nvGraphicFramePr>
        <p:xfrm>
          <a:off x="166097" y="1751978"/>
          <a:ext cx="7951304" cy="1575980"/>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2E727084-7799-5A23-1307-58AE46D9A41F}"/>
              </a:ext>
            </a:extLst>
          </p:cNvPr>
          <p:cNvSpPr/>
          <p:nvPr/>
        </p:nvSpPr>
        <p:spPr>
          <a:xfrm>
            <a:off x="3855482" y="2684630"/>
            <a:ext cx="655982"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C000"/>
                </a:solidFill>
              </a:rPr>
              <a:t>0 %</a:t>
            </a:r>
          </a:p>
        </p:txBody>
      </p:sp>
      <p:sp>
        <p:nvSpPr>
          <p:cNvPr id="16" name="Rectangle 15">
            <a:extLst>
              <a:ext uri="{FF2B5EF4-FFF2-40B4-BE49-F238E27FC236}">
                <a16:creationId xmlns:a16="http://schemas.microsoft.com/office/drawing/2014/main" id="{DAE41EC3-5DF6-4582-E402-63352D032D8E}"/>
              </a:ext>
            </a:extLst>
          </p:cNvPr>
          <p:cNvSpPr/>
          <p:nvPr/>
        </p:nvSpPr>
        <p:spPr>
          <a:xfrm>
            <a:off x="7035026" y="1976745"/>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F0"/>
                </a:solidFill>
              </a:rPr>
              <a:t>70,3</a:t>
            </a:r>
            <a:r>
              <a:rPr lang="el-GR" sz="1400" b="1" dirty="0">
                <a:solidFill>
                  <a:srgbClr val="00B0F0"/>
                </a:solidFill>
              </a:rPr>
              <a:t> %</a:t>
            </a:r>
          </a:p>
        </p:txBody>
      </p:sp>
      <p:sp>
        <p:nvSpPr>
          <p:cNvPr id="21" name="Oval 20">
            <a:extLst>
              <a:ext uri="{FF2B5EF4-FFF2-40B4-BE49-F238E27FC236}">
                <a16:creationId xmlns:a16="http://schemas.microsoft.com/office/drawing/2014/main" id="{B0558C6A-BBD6-AFEA-0BD6-9B0EF70B8FDC}"/>
              </a:ext>
            </a:extLst>
          </p:cNvPr>
          <p:cNvSpPr/>
          <p:nvPr/>
        </p:nvSpPr>
        <p:spPr>
          <a:xfrm>
            <a:off x="8825947" y="1630758"/>
            <a:ext cx="864705" cy="82163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3</a:t>
            </a:r>
            <a:endParaRPr lang="el-GR" sz="2000" b="1" dirty="0">
              <a:latin typeface="Arial" panose="020B0604020202020204" pitchFamily="34" charset="0"/>
              <a:cs typeface="Arial" panose="020B0604020202020204" pitchFamily="34" charset="0"/>
            </a:endParaRPr>
          </a:p>
        </p:txBody>
      </p:sp>
      <p:graphicFrame>
        <p:nvGraphicFramePr>
          <p:cNvPr id="27" name="Chart 26">
            <a:extLst>
              <a:ext uri="{FF2B5EF4-FFF2-40B4-BE49-F238E27FC236}">
                <a16:creationId xmlns:a16="http://schemas.microsoft.com/office/drawing/2014/main" id="{44D66646-C6E2-1336-9342-ACECDFA4F229}"/>
              </a:ext>
            </a:extLst>
          </p:cNvPr>
          <p:cNvGraphicFramePr/>
          <p:nvPr>
            <p:extLst>
              <p:ext uri="{D42A27DB-BD31-4B8C-83A1-F6EECF244321}">
                <p14:modId xmlns:p14="http://schemas.microsoft.com/office/powerpoint/2010/main" val="1999923833"/>
              </p:ext>
            </p:extLst>
          </p:nvPr>
        </p:nvGraphicFramePr>
        <p:xfrm>
          <a:off x="-99678" y="4322797"/>
          <a:ext cx="8482854" cy="1760400"/>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042BDF2A-F99C-A8AF-C383-7F2EE58D87E7}"/>
              </a:ext>
            </a:extLst>
          </p:cNvPr>
          <p:cNvSpPr/>
          <p:nvPr/>
        </p:nvSpPr>
        <p:spPr>
          <a:xfrm>
            <a:off x="4019579" y="5375069"/>
            <a:ext cx="72051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C000"/>
                </a:solidFill>
              </a:rPr>
              <a:t>33,8</a:t>
            </a:r>
            <a:r>
              <a:rPr lang="en-US" sz="1400" b="1" dirty="0">
                <a:solidFill>
                  <a:srgbClr val="FFC000"/>
                </a:solidFill>
              </a:rPr>
              <a:t> </a:t>
            </a:r>
            <a:r>
              <a:rPr lang="el-GR" sz="1400" b="1" dirty="0">
                <a:solidFill>
                  <a:srgbClr val="FFC000"/>
                </a:solidFill>
              </a:rPr>
              <a:t>%</a:t>
            </a:r>
          </a:p>
        </p:txBody>
      </p:sp>
      <p:sp>
        <p:nvSpPr>
          <p:cNvPr id="29" name="Rectangle 28">
            <a:extLst>
              <a:ext uri="{FF2B5EF4-FFF2-40B4-BE49-F238E27FC236}">
                <a16:creationId xmlns:a16="http://schemas.microsoft.com/office/drawing/2014/main" id="{B1893BE9-F1E7-5ECC-84F7-D13E5D57B4CD}"/>
              </a:ext>
            </a:extLst>
          </p:cNvPr>
          <p:cNvSpPr/>
          <p:nvPr/>
        </p:nvSpPr>
        <p:spPr>
          <a:xfrm>
            <a:off x="7503862" y="4602779"/>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F0"/>
                </a:solidFill>
              </a:rPr>
              <a:t>54,6</a:t>
            </a:r>
            <a:r>
              <a:rPr lang="el-GR" sz="1400" b="1" dirty="0">
                <a:solidFill>
                  <a:srgbClr val="00B0F0"/>
                </a:solidFill>
              </a:rPr>
              <a:t> %</a:t>
            </a:r>
          </a:p>
        </p:txBody>
      </p:sp>
      <p:sp>
        <p:nvSpPr>
          <p:cNvPr id="37" name="Rectangle 1">
            <a:extLst>
              <a:ext uri="{FF2B5EF4-FFF2-40B4-BE49-F238E27FC236}">
                <a16:creationId xmlns:a16="http://schemas.microsoft.com/office/drawing/2014/main" id="{2FB97F11-7132-D43D-DF7D-154D10606B41}"/>
              </a:ext>
            </a:extLst>
          </p:cNvPr>
          <p:cNvSpPr>
            <a:spLocks noChangeArrowheads="1"/>
          </p:cNvSpPr>
          <p:nvPr/>
        </p:nvSpPr>
        <p:spPr bwMode="auto">
          <a:xfrm>
            <a:off x="378150" y="342576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latin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38" name="TextBox 37">
            <a:extLst>
              <a:ext uri="{FF2B5EF4-FFF2-40B4-BE49-F238E27FC236}">
                <a16:creationId xmlns:a16="http://schemas.microsoft.com/office/drawing/2014/main" id="{A9AA391C-860B-5B44-CB9B-81778A1B7FEB}"/>
              </a:ext>
            </a:extLst>
          </p:cNvPr>
          <p:cNvSpPr txBox="1"/>
          <p:nvPr/>
        </p:nvSpPr>
        <p:spPr>
          <a:xfrm>
            <a:off x="645063" y="3912418"/>
            <a:ext cx="7270212" cy="477054"/>
          </a:xfrm>
          <a:prstGeom prst="rect">
            <a:avLst/>
          </a:prstGeom>
          <a:solidFill>
            <a:schemeClr val="accent5">
              <a:lumMod val="20000"/>
              <a:lumOff val="80000"/>
            </a:schemeClr>
          </a:solidFill>
          <a:ln>
            <a:noFill/>
          </a:ln>
        </p:spPr>
        <p:txBody>
          <a:bodyPr wrap="square">
            <a:spAutoFit/>
          </a:bodyPr>
          <a:lstStyle/>
          <a:p>
            <a:pPr algn="ctr"/>
            <a:r>
              <a:rPr lang="el-GR" sz="1100" dirty="0">
                <a:solidFill>
                  <a:srgbClr val="000000"/>
                </a:solidFill>
                <a:effectLst/>
                <a:latin typeface="Arial" panose="020B0604020202020204" pitchFamily="34" charset="0"/>
                <a:cs typeface="Arial" panose="020B0604020202020204" pitchFamily="34" charset="0"/>
              </a:rPr>
              <a:t>Ενίσχυση επενδυτικών σχεδίων παραγωγικών επενδύσεων </a:t>
            </a:r>
            <a:r>
              <a:rPr lang="el-GR" sz="1400" b="1" dirty="0">
                <a:solidFill>
                  <a:srgbClr val="17518C"/>
                </a:solidFill>
                <a:effectLst/>
                <a:latin typeface="Arial" panose="020B0604020202020204" pitchFamily="34" charset="0"/>
                <a:cs typeface="Arial" panose="020B0604020202020204" pitchFamily="34" charset="0"/>
              </a:rPr>
              <a:t>νέων και υπό σύσταση μεγάλων </a:t>
            </a:r>
            <a:r>
              <a:rPr lang="el-GR" sz="1100" dirty="0">
                <a:solidFill>
                  <a:srgbClr val="000000"/>
                </a:solidFill>
                <a:effectLst/>
                <a:latin typeface="Arial" panose="020B0604020202020204" pitchFamily="34" charset="0"/>
                <a:cs typeface="Arial" panose="020B0604020202020204" pitchFamily="34" charset="0"/>
              </a:rPr>
              <a:t>επιχειρήσεων που υλοποιούνται</a:t>
            </a:r>
            <a:r>
              <a:rPr lang="en-US" sz="1100" dirty="0">
                <a:solidFill>
                  <a:srgbClr val="000000"/>
                </a:solidFill>
                <a:effectLst/>
                <a:latin typeface="Arial" panose="020B0604020202020204" pitchFamily="34" charset="0"/>
                <a:cs typeface="Arial" panose="020B0604020202020204" pitchFamily="34" charset="0"/>
              </a:rPr>
              <a:t> </a:t>
            </a:r>
            <a:r>
              <a:rPr lang="el-GR" sz="1100" dirty="0">
                <a:solidFill>
                  <a:srgbClr val="000000"/>
                </a:solidFill>
                <a:effectLst/>
                <a:latin typeface="Arial" panose="020B0604020202020204" pitchFamily="34" charset="0"/>
                <a:cs typeface="Arial" panose="020B0604020202020204" pitchFamily="34" charset="0"/>
              </a:rPr>
              <a:t>στις ηπειρωτικές περιοχές ΕΣΔΙΜ</a:t>
            </a:r>
          </a:p>
        </p:txBody>
      </p:sp>
      <p:sp>
        <p:nvSpPr>
          <p:cNvPr id="35" name="TextBox 34">
            <a:extLst>
              <a:ext uri="{FF2B5EF4-FFF2-40B4-BE49-F238E27FC236}">
                <a16:creationId xmlns:a16="http://schemas.microsoft.com/office/drawing/2014/main" id="{96BF444E-2A11-1A52-6627-343008316962}"/>
              </a:ext>
            </a:extLst>
          </p:cNvPr>
          <p:cNvSpPr txBox="1"/>
          <p:nvPr/>
        </p:nvSpPr>
        <p:spPr>
          <a:xfrm>
            <a:off x="614917" y="1372886"/>
            <a:ext cx="7300358" cy="492443"/>
          </a:xfrm>
          <a:prstGeom prst="rect">
            <a:avLst/>
          </a:prstGeom>
          <a:solidFill>
            <a:schemeClr val="accent5">
              <a:lumMod val="20000"/>
              <a:lumOff val="80000"/>
            </a:schemeClr>
          </a:solidFill>
          <a:ln>
            <a:noFill/>
          </a:ln>
        </p:spPr>
        <p:txBody>
          <a:bodyPr wrap="square">
            <a:spAutoFit/>
          </a:bodyPr>
          <a:lstStyle/>
          <a:p>
            <a:pPr algn="ctr"/>
            <a:r>
              <a:rPr lang="el-GR" sz="1100" dirty="0">
                <a:solidFill>
                  <a:srgbClr val="000000"/>
                </a:solidFill>
                <a:effectLst/>
                <a:latin typeface="Arial" panose="020B0604020202020204" pitchFamily="34" charset="0"/>
                <a:cs typeface="Arial" panose="020B0604020202020204" pitchFamily="34" charset="0"/>
              </a:rPr>
              <a:t>       Ενίσχυση επενδυτικών σχεδίων παραγωγικών επενδύσεων </a:t>
            </a:r>
            <a:r>
              <a:rPr lang="el-GR" sz="1400" b="1" dirty="0">
                <a:solidFill>
                  <a:srgbClr val="17518C"/>
                </a:solidFill>
                <a:effectLst/>
                <a:latin typeface="Arial" panose="020B0604020202020204" pitchFamily="34" charset="0"/>
                <a:cs typeface="Arial" panose="020B0604020202020204" pitchFamily="34" charset="0"/>
              </a:rPr>
              <a:t>υφιστάμενων μεγάλων </a:t>
            </a:r>
            <a:r>
              <a:rPr lang="el-GR" sz="1100" dirty="0">
                <a:solidFill>
                  <a:srgbClr val="000000"/>
                </a:solidFill>
                <a:effectLst/>
                <a:latin typeface="Arial" panose="020B0604020202020204" pitchFamily="34" charset="0"/>
                <a:cs typeface="Arial" panose="020B0604020202020204" pitchFamily="34" charset="0"/>
              </a:rPr>
              <a:t>επιχειρήσεων που υλοποιούνται στις ηπειρωτικές περιοχές ΕΣΔΙΜ</a:t>
            </a:r>
          </a:p>
        </p:txBody>
      </p:sp>
      <p:sp>
        <p:nvSpPr>
          <p:cNvPr id="4" name="Oval 3">
            <a:extLst>
              <a:ext uri="{FF2B5EF4-FFF2-40B4-BE49-F238E27FC236}">
                <a16:creationId xmlns:a16="http://schemas.microsoft.com/office/drawing/2014/main" id="{E4569EF1-CAAD-9C2F-4118-3D8B686935E1}"/>
              </a:ext>
            </a:extLst>
          </p:cNvPr>
          <p:cNvSpPr/>
          <p:nvPr/>
        </p:nvSpPr>
        <p:spPr>
          <a:xfrm>
            <a:off x="8825947" y="4323717"/>
            <a:ext cx="864705" cy="82163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2</a:t>
            </a:r>
            <a:endParaRPr lang="el-GR" sz="2000" b="1"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D16C86B-0C4D-684E-77EE-C3E28B1C6F5D}"/>
              </a:ext>
            </a:extLst>
          </p:cNvPr>
          <p:cNvSpPr/>
          <p:nvPr/>
        </p:nvSpPr>
        <p:spPr>
          <a:xfrm>
            <a:off x="8834337" y="5247234"/>
            <a:ext cx="864705" cy="82163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a:t>
            </a:r>
            <a:endParaRPr lang="el-GR" sz="20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D1C5CFE-DF3E-5F5A-A9B2-6F4CC5A35860}"/>
              </a:ext>
            </a:extLst>
          </p:cNvPr>
          <p:cNvSpPr/>
          <p:nvPr/>
        </p:nvSpPr>
        <p:spPr>
          <a:xfrm>
            <a:off x="9700590" y="4425142"/>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Arial" panose="020B0604020202020204" pitchFamily="34" charset="0"/>
                <a:cs typeface="Arial" panose="020B0604020202020204" pitchFamily="34" charset="0"/>
              </a:rPr>
              <a:t>Αιτήσεις</a:t>
            </a:r>
          </a:p>
          <a:p>
            <a:r>
              <a:rPr lang="el-GR" b="1" dirty="0">
                <a:solidFill>
                  <a:srgbClr val="17518C"/>
                </a:solidFill>
                <a:latin typeface="Arial" panose="020B0604020202020204" pitchFamily="34" charset="0"/>
                <a:cs typeface="Arial" panose="020B0604020202020204" pitchFamily="34" charset="0"/>
              </a:rPr>
              <a:t>Π/Υ  28.680.402 € </a:t>
            </a:r>
          </a:p>
        </p:txBody>
      </p:sp>
      <p:sp>
        <p:nvSpPr>
          <p:cNvPr id="9" name="Rectangle 8">
            <a:extLst>
              <a:ext uri="{FF2B5EF4-FFF2-40B4-BE49-F238E27FC236}">
                <a16:creationId xmlns:a16="http://schemas.microsoft.com/office/drawing/2014/main" id="{19D7EE9E-02B2-50D7-3B2B-D524114C8498}"/>
              </a:ext>
            </a:extLst>
          </p:cNvPr>
          <p:cNvSpPr/>
          <p:nvPr/>
        </p:nvSpPr>
        <p:spPr>
          <a:xfrm>
            <a:off x="9767625" y="5299959"/>
            <a:ext cx="2481471" cy="54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dirty="0">
                <a:solidFill>
                  <a:srgbClr val="17518C"/>
                </a:solidFill>
                <a:latin typeface="Arial" panose="020B0604020202020204" pitchFamily="34" charset="0"/>
                <a:cs typeface="Arial" panose="020B0604020202020204" pitchFamily="34" charset="0"/>
              </a:rPr>
              <a:t>Αίτηση</a:t>
            </a:r>
          </a:p>
          <a:p>
            <a:r>
              <a:rPr lang="el-GR" b="1" dirty="0">
                <a:solidFill>
                  <a:srgbClr val="17518C"/>
                </a:solidFill>
                <a:latin typeface="Arial" panose="020B0604020202020204" pitchFamily="34" charset="0"/>
                <a:cs typeface="Arial" panose="020B0604020202020204" pitchFamily="34" charset="0"/>
              </a:rPr>
              <a:t>Π/Υ  7.595.287 € </a:t>
            </a:r>
          </a:p>
        </p:txBody>
      </p:sp>
      <p:sp>
        <p:nvSpPr>
          <p:cNvPr id="11" name="Ορθογώνιο 2">
            <a:extLst>
              <a:ext uri="{FF2B5EF4-FFF2-40B4-BE49-F238E27FC236}">
                <a16:creationId xmlns:a16="http://schemas.microsoft.com/office/drawing/2014/main" id="{72639ABD-346B-B590-402C-651049997FD4}"/>
              </a:ext>
            </a:extLst>
          </p:cNvPr>
          <p:cNvSpPr/>
          <p:nvPr/>
        </p:nvSpPr>
        <p:spPr>
          <a:xfrm>
            <a:off x="10523947" y="6320253"/>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2" name="Εικόνα 4">
            <a:extLst>
              <a:ext uri="{FF2B5EF4-FFF2-40B4-BE49-F238E27FC236}">
                <a16:creationId xmlns:a16="http://schemas.microsoft.com/office/drawing/2014/main" id="{2A14300D-F97C-12B4-978B-7A98A3E9532A}"/>
              </a:ext>
            </a:extLst>
          </p:cNvPr>
          <p:cNvPicPr>
            <a:picLocks noChangeAspect="1"/>
          </p:cNvPicPr>
          <p:nvPr/>
        </p:nvPicPr>
        <p:blipFill>
          <a:blip r:embed="rId4"/>
          <a:stretch>
            <a:fillRect/>
          </a:stretch>
        </p:blipFill>
        <p:spPr>
          <a:xfrm>
            <a:off x="3005888" y="6301992"/>
            <a:ext cx="6037444" cy="546111"/>
          </a:xfrm>
          <a:prstGeom prst="rect">
            <a:avLst/>
          </a:prstGeom>
        </p:spPr>
      </p:pic>
      <p:sp>
        <p:nvSpPr>
          <p:cNvPr id="13" name="Slide Number Placeholder 3">
            <a:extLst>
              <a:ext uri="{FF2B5EF4-FFF2-40B4-BE49-F238E27FC236}">
                <a16:creationId xmlns:a16="http://schemas.microsoft.com/office/drawing/2014/main" id="{39860615-763A-D2AD-B550-32C4F9837D85}"/>
              </a:ext>
            </a:extLst>
          </p:cNvPr>
          <p:cNvSpPr txBox="1">
            <a:spLocks/>
          </p:cNvSpPr>
          <p:nvPr/>
        </p:nvSpPr>
        <p:spPr>
          <a:xfrm>
            <a:off x="9258299" y="6346934"/>
            <a:ext cx="2743200" cy="365125"/>
          </a:xfrm>
          <a:prstGeom prst="rect">
            <a:avLst/>
          </a:prstGeom>
          <a:solidFill>
            <a:schemeClr val="bg1"/>
          </a:solidFill>
        </p:spPr>
        <p:txBody>
          <a:bodyPr vert="horz" lIns="91440" tIns="45720" rIns="91440" bIns="45720" rtlCol="0" anchor="ctr"/>
          <a:lstStyle>
            <a:defPPr>
              <a:defRPr lang="el-GR"/>
            </a:defPPr>
            <a:lvl1pPr marL="0" algn="r" defTabSz="914400" rtl="0" eaLnBrk="1" latinLnBrk="0" hangingPunct="1">
              <a:defRPr sz="11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CBE49-12C8-4B89-A1AE-1C6FC85151F9}" type="slidenum">
              <a:rPr lang="en-US" sz="1200" smtClean="0"/>
              <a:pPr/>
              <a:t>6</a:t>
            </a:fld>
            <a:endParaRPr lang="en-US" sz="1200" dirty="0"/>
          </a:p>
        </p:txBody>
      </p:sp>
      <p:sp>
        <p:nvSpPr>
          <p:cNvPr id="24" name="Freeform 7">
            <a:extLst>
              <a:ext uri="{FF2B5EF4-FFF2-40B4-BE49-F238E27FC236}">
                <a16:creationId xmlns:a16="http://schemas.microsoft.com/office/drawing/2014/main" id="{A6107146-075C-6DBE-A463-FD5D3B76630E}"/>
              </a:ext>
            </a:extLst>
          </p:cNvPr>
          <p:cNvSpPr/>
          <p:nvPr/>
        </p:nvSpPr>
        <p:spPr>
          <a:xfrm>
            <a:off x="398086" y="1393737"/>
            <a:ext cx="461818" cy="426469"/>
          </a:xfrm>
          <a:custGeom>
            <a:avLst/>
            <a:gdLst>
              <a:gd name="connsiteX0" fmla="*/ 575655 w 575655"/>
              <a:gd name="connsiteY0" fmla="*/ 287759 h 575518"/>
              <a:gd name="connsiteX1" fmla="*/ 287828 w 575655"/>
              <a:gd name="connsiteY1" fmla="*/ 575519 h 575518"/>
              <a:gd name="connsiteX2" fmla="*/ 0 w 575655"/>
              <a:gd name="connsiteY2" fmla="*/ 287759 h 575518"/>
              <a:gd name="connsiteX3" fmla="*/ 287828 w 575655"/>
              <a:gd name="connsiteY3" fmla="*/ 0 h 575518"/>
              <a:gd name="connsiteX4" fmla="*/ 575655 w 575655"/>
              <a:gd name="connsiteY4" fmla="*/ 287759 h 57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55" h="575518">
                <a:moveTo>
                  <a:pt x="575655" y="287759"/>
                </a:moveTo>
                <a:cubicBezTo>
                  <a:pt x="575655" y="446684"/>
                  <a:pt x="446790" y="575519"/>
                  <a:pt x="287828" y="575519"/>
                </a:cubicBezTo>
                <a:cubicBezTo>
                  <a:pt x="128865" y="575519"/>
                  <a:pt x="0" y="446685"/>
                  <a:pt x="0" y="287759"/>
                </a:cubicBezTo>
                <a:cubicBezTo>
                  <a:pt x="0" y="128834"/>
                  <a:pt x="128865" y="0"/>
                  <a:pt x="287828" y="0"/>
                </a:cubicBezTo>
                <a:cubicBezTo>
                  <a:pt x="446790" y="0"/>
                  <a:pt x="575655" y="128834"/>
                  <a:pt x="575655" y="287759"/>
                </a:cubicBezTo>
                <a:close/>
              </a:path>
            </a:pathLst>
          </a:custGeom>
          <a:solidFill>
            <a:srgbClr val="92D050"/>
          </a:solidFill>
          <a:ln w="44450" cap="flat">
            <a:noFill/>
            <a:prstDash val="solid"/>
            <a:miter/>
          </a:ln>
        </p:spPr>
        <p:txBody>
          <a:bodyPr rtlCol="0" anchor="ctr"/>
          <a:lstStyle/>
          <a:p>
            <a:pPr algn="ctr"/>
            <a:r>
              <a:rPr lang="el-GR" sz="1400" b="1" dirty="0">
                <a:solidFill>
                  <a:schemeClr val="bg1"/>
                </a:solidFill>
                <a:latin typeface="Trebuchet MS" panose="020B0603020202020204" pitchFamily="34" charset="0"/>
              </a:rPr>
              <a:t>5</a:t>
            </a:r>
            <a:endParaRPr lang="en-GR" sz="1400" b="1" dirty="0">
              <a:solidFill>
                <a:schemeClr val="bg1"/>
              </a:solidFill>
              <a:latin typeface="Trebuchet MS" panose="020B0603020202020204" pitchFamily="34" charset="0"/>
            </a:endParaRPr>
          </a:p>
        </p:txBody>
      </p:sp>
      <p:sp>
        <p:nvSpPr>
          <p:cNvPr id="25" name="Freeform 7">
            <a:extLst>
              <a:ext uri="{FF2B5EF4-FFF2-40B4-BE49-F238E27FC236}">
                <a16:creationId xmlns:a16="http://schemas.microsoft.com/office/drawing/2014/main" id="{A6107146-075C-6DBE-A463-FD5D3B76630E}"/>
              </a:ext>
            </a:extLst>
          </p:cNvPr>
          <p:cNvSpPr/>
          <p:nvPr/>
        </p:nvSpPr>
        <p:spPr>
          <a:xfrm>
            <a:off x="431092" y="3941539"/>
            <a:ext cx="461818" cy="426469"/>
          </a:xfrm>
          <a:custGeom>
            <a:avLst/>
            <a:gdLst>
              <a:gd name="connsiteX0" fmla="*/ 575655 w 575655"/>
              <a:gd name="connsiteY0" fmla="*/ 287759 h 575518"/>
              <a:gd name="connsiteX1" fmla="*/ 287828 w 575655"/>
              <a:gd name="connsiteY1" fmla="*/ 575519 h 575518"/>
              <a:gd name="connsiteX2" fmla="*/ 0 w 575655"/>
              <a:gd name="connsiteY2" fmla="*/ 287759 h 575518"/>
              <a:gd name="connsiteX3" fmla="*/ 287828 w 575655"/>
              <a:gd name="connsiteY3" fmla="*/ 0 h 575518"/>
              <a:gd name="connsiteX4" fmla="*/ 575655 w 575655"/>
              <a:gd name="connsiteY4" fmla="*/ 287759 h 57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55" h="575518">
                <a:moveTo>
                  <a:pt x="575655" y="287759"/>
                </a:moveTo>
                <a:cubicBezTo>
                  <a:pt x="575655" y="446684"/>
                  <a:pt x="446790" y="575519"/>
                  <a:pt x="287828" y="575519"/>
                </a:cubicBezTo>
                <a:cubicBezTo>
                  <a:pt x="128865" y="575519"/>
                  <a:pt x="0" y="446685"/>
                  <a:pt x="0" y="287759"/>
                </a:cubicBezTo>
                <a:cubicBezTo>
                  <a:pt x="0" y="128834"/>
                  <a:pt x="128865" y="0"/>
                  <a:pt x="287828" y="0"/>
                </a:cubicBezTo>
                <a:cubicBezTo>
                  <a:pt x="446790" y="0"/>
                  <a:pt x="575655" y="128834"/>
                  <a:pt x="575655" y="287759"/>
                </a:cubicBezTo>
                <a:close/>
              </a:path>
            </a:pathLst>
          </a:custGeom>
          <a:solidFill>
            <a:srgbClr val="92D050"/>
          </a:solidFill>
          <a:ln w="44450" cap="flat">
            <a:noFill/>
            <a:prstDash val="solid"/>
            <a:miter/>
          </a:ln>
        </p:spPr>
        <p:txBody>
          <a:bodyPr rtlCol="0" anchor="ctr"/>
          <a:lstStyle/>
          <a:p>
            <a:pPr algn="ctr"/>
            <a:r>
              <a:rPr lang="el-GR" sz="1400" b="1" dirty="0">
                <a:solidFill>
                  <a:schemeClr val="bg1"/>
                </a:solidFill>
                <a:latin typeface="Trebuchet MS" panose="020B0603020202020204" pitchFamily="34" charset="0"/>
              </a:rPr>
              <a:t>6</a:t>
            </a:r>
            <a:endParaRPr lang="en-GR" sz="14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18503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44291E-F3C9-725C-A055-15BA4A67CF6F}"/>
              </a:ext>
            </a:extLst>
          </p:cNvPr>
          <p:cNvSpPr txBox="1">
            <a:spLocks/>
          </p:cNvSpPr>
          <p:nvPr/>
        </p:nvSpPr>
        <p:spPr>
          <a:xfrm>
            <a:off x="16187" y="-28310"/>
            <a:ext cx="9731820" cy="1087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rebuchet MS" panose="020B0603020202020204" pitchFamily="34" charset="0"/>
                <a:ea typeface="+mj-ea"/>
                <a:cs typeface="+mj-cs"/>
              </a:defRPr>
            </a:lvl1pPr>
          </a:lstStyle>
          <a:p>
            <a:r>
              <a:rPr lang="el-GR" sz="2400" dirty="0"/>
              <a:t>Τομείς επενδυτικού ενδιαφέροντος </a:t>
            </a:r>
          </a:p>
          <a:p>
            <a:r>
              <a:rPr lang="el-GR" sz="2400" dirty="0" err="1"/>
              <a:t>ΜμΕ</a:t>
            </a:r>
            <a:r>
              <a:rPr lang="el-GR" sz="2400" dirty="0"/>
              <a:t> &amp; μεγάλων επιχειρήσεων (Κανονισμός ΓΑΚ)</a:t>
            </a:r>
            <a:endParaRPr lang="el-GR" sz="2000" dirty="0"/>
          </a:p>
        </p:txBody>
      </p:sp>
      <p:sp>
        <p:nvSpPr>
          <p:cNvPr id="11" name="Ορθογώνιο 2">
            <a:extLst>
              <a:ext uri="{FF2B5EF4-FFF2-40B4-BE49-F238E27FC236}">
                <a16:creationId xmlns:a16="http://schemas.microsoft.com/office/drawing/2014/main" id="{72639ABD-346B-B590-402C-651049997FD4}"/>
              </a:ext>
            </a:extLst>
          </p:cNvPr>
          <p:cNvSpPr/>
          <p:nvPr/>
        </p:nvSpPr>
        <p:spPr>
          <a:xfrm>
            <a:off x="10523947" y="6320253"/>
            <a:ext cx="968829" cy="40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2" name="Εικόνα 4">
            <a:extLst>
              <a:ext uri="{FF2B5EF4-FFF2-40B4-BE49-F238E27FC236}">
                <a16:creationId xmlns:a16="http://schemas.microsoft.com/office/drawing/2014/main" id="{2A14300D-F97C-12B4-978B-7A98A3E9532A}"/>
              </a:ext>
            </a:extLst>
          </p:cNvPr>
          <p:cNvPicPr>
            <a:picLocks noChangeAspect="1"/>
          </p:cNvPicPr>
          <p:nvPr/>
        </p:nvPicPr>
        <p:blipFill>
          <a:blip r:embed="rId2"/>
          <a:stretch>
            <a:fillRect/>
          </a:stretch>
        </p:blipFill>
        <p:spPr>
          <a:xfrm>
            <a:off x="3005888" y="6301992"/>
            <a:ext cx="6037444" cy="546111"/>
          </a:xfrm>
          <a:prstGeom prst="rect">
            <a:avLst/>
          </a:prstGeom>
        </p:spPr>
      </p:pic>
      <p:pic>
        <p:nvPicPr>
          <p:cNvPr id="41" name="Picture 40">
            <a:extLst>
              <a:ext uri="{FF2B5EF4-FFF2-40B4-BE49-F238E27FC236}">
                <a16:creationId xmlns:a16="http://schemas.microsoft.com/office/drawing/2014/main" id="{2DF233F8-263E-A747-E440-A139D00211B0}"/>
              </a:ext>
            </a:extLst>
          </p:cNvPr>
          <p:cNvPicPr>
            <a:picLocks noChangeAspect="1"/>
          </p:cNvPicPr>
          <p:nvPr/>
        </p:nvPicPr>
        <p:blipFill>
          <a:blip r:embed="rId3"/>
          <a:stretch>
            <a:fillRect/>
          </a:stretch>
        </p:blipFill>
        <p:spPr>
          <a:xfrm>
            <a:off x="1147358" y="1393739"/>
            <a:ext cx="9873067" cy="4511761"/>
          </a:xfrm>
          <a:prstGeom prst="rect">
            <a:avLst/>
          </a:prstGeom>
        </p:spPr>
      </p:pic>
      <p:sp>
        <p:nvSpPr>
          <p:cNvPr id="42" name="Slide Number Placeholder 3">
            <a:extLst>
              <a:ext uri="{FF2B5EF4-FFF2-40B4-BE49-F238E27FC236}">
                <a16:creationId xmlns:a16="http://schemas.microsoft.com/office/drawing/2014/main" id="{83C912AF-F512-A879-EC5E-3161D3D4670A}"/>
              </a:ext>
            </a:extLst>
          </p:cNvPr>
          <p:cNvSpPr txBox="1">
            <a:spLocks/>
          </p:cNvSpPr>
          <p:nvPr/>
        </p:nvSpPr>
        <p:spPr>
          <a:xfrm>
            <a:off x="9258299" y="6375509"/>
            <a:ext cx="2743200" cy="365125"/>
          </a:xfrm>
          <a:prstGeom prst="rect">
            <a:avLst/>
          </a:prstGeom>
          <a:solidFill>
            <a:schemeClr val="bg1"/>
          </a:solidFill>
        </p:spPr>
        <p:txBody>
          <a:bodyPr vert="horz" lIns="91440" tIns="45720" rIns="91440" bIns="45720" rtlCol="0" anchor="ctr"/>
          <a:lstStyle>
            <a:defPPr>
              <a:defRPr lang="el-GR"/>
            </a:defPPr>
            <a:lvl1pPr marL="0" algn="r" defTabSz="914400" rtl="0" eaLnBrk="1" latinLnBrk="0" hangingPunct="1">
              <a:defRPr sz="11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CBE49-12C8-4B89-A1AE-1C6FC85151F9}" type="slidenum">
              <a:rPr lang="en-US" sz="1200" smtClean="0"/>
              <a:pPr/>
              <a:t>7</a:t>
            </a:fld>
            <a:endParaRPr lang="en-US" sz="1200" dirty="0"/>
          </a:p>
        </p:txBody>
      </p:sp>
    </p:spTree>
    <p:extLst>
      <p:ext uri="{BB962C8B-B14F-4D97-AF65-F5344CB8AC3E}">
        <p14:creationId xmlns:p14="http://schemas.microsoft.com/office/powerpoint/2010/main" val="183669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3560-3B1E-840F-D5F2-3FD3F3A14F2B}"/>
              </a:ext>
            </a:extLst>
          </p:cNvPr>
          <p:cNvSpPr txBox="1">
            <a:spLocks/>
          </p:cNvSpPr>
          <p:nvPr/>
        </p:nvSpPr>
        <p:spPr>
          <a:xfrm>
            <a:off x="0" y="-17463"/>
            <a:ext cx="8988425" cy="1087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rebuchet MS" panose="020B0603020202020204" pitchFamily="34" charset="0"/>
                <a:ea typeface="+mj-ea"/>
                <a:cs typeface="+mj-cs"/>
              </a:defRPr>
            </a:lvl1pPr>
          </a:lstStyle>
          <a:p>
            <a:r>
              <a:rPr lang="el-GR" sz="2400" dirty="0"/>
              <a:t>Απολογιστικά στοιχεία δράσεων επιχειρηματικότητας </a:t>
            </a:r>
            <a:endParaRPr lang="en-US" sz="2400" dirty="0"/>
          </a:p>
        </p:txBody>
      </p:sp>
      <p:graphicFrame>
        <p:nvGraphicFramePr>
          <p:cNvPr id="5" name="Chart 4">
            <a:extLst>
              <a:ext uri="{FF2B5EF4-FFF2-40B4-BE49-F238E27FC236}">
                <a16:creationId xmlns:a16="http://schemas.microsoft.com/office/drawing/2014/main" id="{7A96F811-5EF8-A856-CCBC-D7B7CD62998D}"/>
              </a:ext>
            </a:extLst>
          </p:cNvPr>
          <p:cNvGraphicFramePr/>
          <p:nvPr>
            <p:extLst>
              <p:ext uri="{D42A27DB-BD31-4B8C-83A1-F6EECF244321}">
                <p14:modId xmlns:p14="http://schemas.microsoft.com/office/powerpoint/2010/main" val="1348043119"/>
              </p:ext>
            </p:extLst>
          </p:nvPr>
        </p:nvGraphicFramePr>
        <p:xfrm>
          <a:off x="-165448" y="1817514"/>
          <a:ext cx="6284404" cy="42260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EB0C71D-FD2D-8D79-E01F-CC1694C3A80F}"/>
              </a:ext>
            </a:extLst>
          </p:cNvPr>
          <p:cNvGraphicFramePr/>
          <p:nvPr>
            <p:extLst>
              <p:ext uri="{D42A27DB-BD31-4B8C-83A1-F6EECF244321}">
                <p14:modId xmlns:p14="http://schemas.microsoft.com/office/powerpoint/2010/main" val="3651226698"/>
              </p:ext>
            </p:extLst>
          </p:nvPr>
        </p:nvGraphicFramePr>
        <p:xfrm>
          <a:off x="6160791" y="2043863"/>
          <a:ext cx="5440547" cy="396559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B1E21BF-9A68-2C26-3E47-52F487C6E986}"/>
              </a:ext>
            </a:extLst>
          </p:cNvPr>
          <p:cNvSpPr/>
          <p:nvPr/>
        </p:nvSpPr>
        <p:spPr>
          <a:xfrm>
            <a:off x="1168256" y="4802760"/>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518C"/>
                </a:solidFill>
              </a:rPr>
              <a:t>104 %</a:t>
            </a:r>
            <a:endParaRPr lang="el-GR" sz="1400" dirty="0">
              <a:solidFill>
                <a:srgbClr val="17518C"/>
              </a:solidFill>
            </a:endParaRPr>
          </a:p>
        </p:txBody>
      </p:sp>
      <p:sp>
        <p:nvSpPr>
          <p:cNvPr id="8" name="Rectangle 7">
            <a:extLst>
              <a:ext uri="{FF2B5EF4-FFF2-40B4-BE49-F238E27FC236}">
                <a16:creationId xmlns:a16="http://schemas.microsoft.com/office/drawing/2014/main" id="{23EF57EA-DBD1-9DCD-029E-4A17940AD54D}"/>
              </a:ext>
            </a:extLst>
          </p:cNvPr>
          <p:cNvSpPr/>
          <p:nvPr/>
        </p:nvSpPr>
        <p:spPr>
          <a:xfrm>
            <a:off x="3192651" y="4802761"/>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518C"/>
                </a:solidFill>
              </a:rPr>
              <a:t>94 %</a:t>
            </a:r>
            <a:endParaRPr lang="el-GR" sz="1400" dirty="0">
              <a:solidFill>
                <a:srgbClr val="17518C"/>
              </a:solidFill>
            </a:endParaRPr>
          </a:p>
        </p:txBody>
      </p:sp>
      <p:sp>
        <p:nvSpPr>
          <p:cNvPr id="9" name="Rectangle 8">
            <a:extLst>
              <a:ext uri="{FF2B5EF4-FFF2-40B4-BE49-F238E27FC236}">
                <a16:creationId xmlns:a16="http://schemas.microsoft.com/office/drawing/2014/main" id="{D8BC3A17-02BA-5D11-0E0B-C44401311021}"/>
              </a:ext>
            </a:extLst>
          </p:cNvPr>
          <p:cNvSpPr/>
          <p:nvPr/>
        </p:nvSpPr>
        <p:spPr>
          <a:xfrm>
            <a:off x="7254633" y="4747335"/>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518C"/>
                </a:solidFill>
              </a:rPr>
              <a:t>161 %</a:t>
            </a:r>
            <a:endParaRPr lang="el-GR" sz="1400" dirty="0">
              <a:solidFill>
                <a:srgbClr val="17518C"/>
              </a:solidFill>
            </a:endParaRPr>
          </a:p>
        </p:txBody>
      </p:sp>
      <p:sp>
        <p:nvSpPr>
          <p:cNvPr id="10" name="Rectangle 9">
            <a:extLst>
              <a:ext uri="{FF2B5EF4-FFF2-40B4-BE49-F238E27FC236}">
                <a16:creationId xmlns:a16="http://schemas.microsoft.com/office/drawing/2014/main" id="{B3DC90BF-59AD-EFDC-2D2E-FB7F5405E9E2}"/>
              </a:ext>
            </a:extLst>
          </p:cNvPr>
          <p:cNvSpPr/>
          <p:nvPr/>
        </p:nvSpPr>
        <p:spPr>
          <a:xfrm>
            <a:off x="8988425" y="4747336"/>
            <a:ext cx="781878" cy="3246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518C"/>
                </a:solidFill>
              </a:rPr>
              <a:t>92 %</a:t>
            </a:r>
            <a:endParaRPr lang="el-GR" sz="1400" dirty="0">
              <a:solidFill>
                <a:srgbClr val="17518C"/>
              </a:solidFill>
            </a:endParaRPr>
          </a:p>
        </p:txBody>
      </p:sp>
      <p:sp>
        <p:nvSpPr>
          <p:cNvPr id="11" name="Rectangle 10">
            <a:extLst>
              <a:ext uri="{FF2B5EF4-FFF2-40B4-BE49-F238E27FC236}">
                <a16:creationId xmlns:a16="http://schemas.microsoft.com/office/drawing/2014/main" id="{DEF7E759-502D-1053-9C76-0AE91A47699B}"/>
              </a:ext>
            </a:extLst>
          </p:cNvPr>
          <p:cNvSpPr/>
          <p:nvPr/>
        </p:nvSpPr>
        <p:spPr>
          <a:xfrm>
            <a:off x="70751" y="1179300"/>
            <a:ext cx="5939911" cy="657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17518C"/>
                </a:solidFill>
                <a:latin typeface="Trebuchet MS" panose="020B0603020202020204" pitchFamily="34" charset="0"/>
                <a:cs typeface="Arial" panose="020B0604020202020204" pitchFamily="34" charset="0"/>
              </a:rPr>
              <a:t>Προσκλήσεις - </a:t>
            </a:r>
            <a:r>
              <a:rPr lang="en-US" sz="2000" b="1" dirty="0">
                <a:solidFill>
                  <a:srgbClr val="17518C"/>
                </a:solidFill>
                <a:latin typeface="Trebuchet MS" panose="020B0603020202020204" pitchFamily="34" charset="0"/>
                <a:cs typeface="Arial" panose="020B0604020202020204" pitchFamily="34" charset="0"/>
              </a:rPr>
              <a:t>De Minimis</a:t>
            </a:r>
            <a:r>
              <a:rPr lang="el-GR" sz="2000" b="1" dirty="0">
                <a:solidFill>
                  <a:srgbClr val="17518C"/>
                </a:solidFill>
                <a:latin typeface="Trebuchet MS" panose="020B0603020202020204" pitchFamily="34" charset="0"/>
                <a:cs typeface="Arial" panose="020B0604020202020204" pitchFamily="34" charset="0"/>
              </a:rPr>
              <a:t> </a:t>
            </a:r>
          </a:p>
          <a:p>
            <a:pPr algn="ctr"/>
            <a:r>
              <a:rPr lang="el-GR" sz="1600" dirty="0">
                <a:solidFill>
                  <a:srgbClr val="17518C"/>
                </a:solidFill>
                <a:latin typeface="Trebuchet MS" panose="020B0603020202020204" pitchFamily="34" charset="0"/>
                <a:cs typeface="Arial" panose="020B0604020202020204" pitchFamily="34" charset="0"/>
              </a:rPr>
              <a:t>(Μικρές και πολύ μικρές, νέες &amp; υφιστάμενες)</a:t>
            </a:r>
            <a:endParaRPr lang="el-GR" sz="2400" dirty="0">
              <a:solidFill>
                <a:srgbClr val="17518C"/>
              </a:solidFill>
              <a:latin typeface="Trebuchet MS" panose="020B0603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0DFC326-DB45-7803-AEE1-D7FE4CCFA181}"/>
              </a:ext>
            </a:extLst>
          </p:cNvPr>
          <p:cNvSpPr/>
          <p:nvPr/>
        </p:nvSpPr>
        <p:spPr>
          <a:xfrm>
            <a:off x="6162460" y="1174462"/>
            <a:ext cx="5940000" cy="657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17518C"/>
                </a:solidFill>
                <a:latin typeface="Trebuchet MS" panose="020B0603020202020204" pitchFamily="34" charset="0"/>
                <a:cs typeface="Arial" panose="020B0604020202020204" pitchFamily="34" charset="0"/>
              </a:rPr>
              <a:t>Προσκλήσεις - ΓΑΚ</a:t>
            </a:r>
          </a:p>
          <a:p>
            <a:pPr algn="ctr"/>
            <a:r>
              <a:rPr lang="el-GR" sz="1600" dirty="0">
                <a:solidFill>
                  <a:srgbClr val="17518C"/>
                </a:solidFill>
                <a:latin typeface="Trebuchet MS" panose="020B0603020202020204" pitchFamily="34" charset="0"/>
                <a:cs typeface="Arial" panose="020B0604020202020204" pitchFamily="34" charset="0"/>
              </a:rPr>
              <a:t>(</a:t>
            </a:r>
            <a:r>
              <a:rPr lang="el-GR" sz="1600" dirty="0" err="1">
                <a:solidFill>
                  <a:srgbClr val="17518C"/>
                </a:solidFill>
                <a:latin typeface="Trebuchet MS" panose="020B0603020202020204" pitchFamily="34" charset="0"/>
                <a:cs typeface="Arial" panose="020B0604020202020204" pitchFamily="34" charset="0"/>
              </a:rPr>
              <a:t>ΜμΕ</a:t>
            </a:r>
            <a:r>
              <a:rPr lang="el-GR" sz="1600" dirty="0">
                <a:solidFill>
                  <a:srgbClr val="17518C"/>
                </a:solidFill>
                <a:latin typeface="Trebuchet MS" panose="020B0603020202020204" pitchFamily="34" charset="0"/>
                <a:cs typeface="Arial" panose="020B0604020202020204" pitchFamily="34" charset="0"/>
              </a:rPr>
              <a:t> &amp; Μεγάλες, νέες &amp; υφιστάμενες)</a:t>
            </a:r>
            <a:endParaRPr lang="el-GR" sz="2400" dirty="0">
              <a:solidFill>
                <a:srgbClr val="17518C"/>
              </a:solidFill>
              <a:latin typeface="Trebuchet MS" panose="020B0603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344A250-2180-1BD2-C3D9-7E796F7D6F59}"/>
              </a:ext>
            </a:extLst>
          </p:cNvPr>
          <p:cNvSpPr/>
          <p:nvPr/>
        </p:nvSpPr>
        <p:spPr>
          <a:xfrm>
            <a:off x="381507" y="1929578"/>
            <a:ext cx="5403738" cy="39491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9" name="Rectangle 18">
            <a:extLst>
              <a:ext uri="{FF2B5EF4-FFF2-40B4-BE49-F238E27FC236}">
                <a16:creationId xmlns:a16="http://schemas.microsoft.com/office/drawing/2014/main" id="{52A8E85B-0C41-1F62-B9C8-00400C28E226}"/>
              </a:ext>
            </a:extLst>
          </p:cNvPr>
          <p:cNvSpPr/>
          <p:nvPr/>
        </p:nvSpPr>
        <p:spPr>
          <a:xfrm>
            <a:off x="6406757" y="1904411"/>
            <a:ext cx="5416418" cy="39491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13" name="Straight Connector 12">
            <a:extLst>
              <a:ext uri="{FF2B5EF4-FFF2-40B4-BE49-F238E27FC236}">
                <a16:creationId xmlns:a16="http://schemas.microsoft.com/office/drawing/2014/main" id="{472D53CE-C31A-D1A4-5E1E-BC15107C2C40}"/>
              </a:ext>
            </a:extLst>
          </p:cNvPr>
          <p:cNvCxnSpPr>
            <a:cxnSpLocks/>
          </p:cNvCxnSpPr>
          <p:nvPr/>
        </p:nvCxnSpPr>
        <p:spPr>
          <a:xfrm>
            <a:off x="6085726" y="1302757"/>
            <a:ext cx="0" cy="464400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5BB0DE-FDB4-5BAA-F987-F6E08928D257}"/>
              </a:ext>
            </a:extLst>
          </p:cNvPr>
          <p:cNvCxnSpPr>
            <a:cxnSpLocks/>
          </p:cNvCxnSpPr>
          <p:nvPr/>
        </p:nvCxnSpPr>
        <p:spPr>
          <a:xfrm>
            <a:off x="-166501" y="7007488"/>
            <a:ext cx="12168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Ορθογώνιο 2">
            <a:extLst>
              <a:ext uri="{FF2B5EF4-FFF2-40B4-BE49-F238E27FC236}">
                <a16:creationId xmlns:a16="http://schemas.microsoft.com/office/drawing/2014/main" id="{135BB9EC-F2B8-D05E-9CC9-D24B056BF58F}"/>
              </a:ext>
            </a:extLst>
          </p:cNvPr>
          <p:cNvSpPr/>
          <p:nvPr/>
        </p:nvSpPr>
        <p:spPr>
          <a:xfrm>
            <a:off x="10739409" y="6330136"/>
            <a:ext cx="753653" cy="449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 name="Picture 2">
            <a:extLst>
              <a:ext uri="{FF2B5EF4-FFF2-40B4-BE49-F238E27FC236}">
                <a16:creationId xmlns:a16="http://schemas.microsoft.com/office/drawing/2014/main" id="{D85475ED-48D3-2FBF-67A8-C4374EBF6749}"/>
              </a:ext>
            </a:extLst>
          </p:cNvPr>
          <p:cNvPicPr>
            <a:picLocks noChangeAspect="1"/>
          </p:cNvPicPr>
          <p:nvPr/>
        </p:nvPicPr>
        <p:blipFill>
          <a:blip r:embed="rId4"/>
          <a:stretch>
            <a:fillRect/>
          </a:stretch>
        </p:blipFill>
        <p:spPr>
          <a:xfrm>
            <a:off x="2852257" y="6290271"/>
            <a:ext cx="6136168" cy="535184"/>
          </a:xfrm>
          <a:prstGeom prst="rect">
            <a:avLst/>
          </a:prstGeom>
        </p:spPr>
      </p:pic>
      <p:sp>
        <p:nvSpPr>
          <p:cNvPr id="4" name="Slide Number Placeholder 3">
            <a:extLst>
              <a:ext uri="{FF2B5EF4-FFF2-40B4-BE49-F238E27FC236}">
                <a16:creationId xmlns:a16="http://schemas.microsoft.com/office/drawing/2014/main" id="{3841D18E-336F-0C61-1B4C-BD7DABECD837}"/>
              </a:ext>
            </a:extLst>
          </p:cNvPr>
          <p:cNvSpPr txBox="1">
            <a:spLocks/>
          </p:cNvSpPr>
          <p:nvPr/>
        </p:nvSpPr>
        <p:spPr>
          <a:xfrm>
            <a:off x="9258299" y="6346934"/>
            <a:ext cx="2743200" cy="365125"/>
          </a:xfrm>
          <a:prstGeom prst="rect">
            <a:avLst/>
          </a:prstGeom>
          <a:solidFill>
            <a:schemeClr val="bg1"/>
          </a:solidFill>
        </p:spPr>
        <p:txBody>
          <a:bodyPr vert="horz" lIns="91440" tIns="45720" rIns="91440" bIns="45720" rtlCol="0" anchor="ctr"/>
          <a:lstStyle>
            <a:defPPr>
              <a:defRPr lang="el-GR"/>
            </a:defPPr>
            <a:lvl1pPr marL="0" algn="r" defTabSz="914400" rtl="0" eaLnBrk="1" latinLnBrk="0" hangingPunct="1">
              <a:defRPr sz="11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CBE49-12C8-4B89-A1AE-1C6FC85151F9}" type="slidenum">
              <a:rPr lang="en-US" sz="1200" smtClean="0"/>
              <a:pPr/>
              <a:t>8</a:t>
            </a:fld>
            <a:endParaRPr lang="en-US" sz="1200" dirty="0"/>
          </a:p>
        </p:txBody>
      </p:sp>
      <p:sp>
        <p:nvSpPr>
          <p:cNvPr id="14" name="Διάγραμμα ροής: Εναλλακτική διεργασία 13">
            <a:extLst>
              <a:ext uri="{FF2B5EF4-FFF2-40B4-BE49-F238E27FC236}">
                <a16:creationId xmlns:a16="http://schemas.microsoft.com/office/drawing/2014/main" id="{6E57B1B1-D902-22EF-C88D-113F0F3C1B8E}"/>
              </a:ext>
            </a:extLst>
          </p:cNvPr>
          <p:cNvSpPr/>
          <p:nvPr/>
        </p:nvSpPr>
        <p:spPr>
          <a:xfrm>
            <a:off x="3583590" y="2327260"/>
            <a:ext cx="2182361" cy="946290"/>
          </a:xfrm>
          <a:prstGeom prst="flowChartAlternateProcess">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r>
              <a:rPr lang="el-GR" sz="1600" b="1" dirty="0">
                <a:latin typeface="Trebuchet MS" panose="020B0603020202020204" pitchFamily="34" charset="0"/>
              </a:rPr>
              <a:t>840</a:t>
            </a:r>
            <a:r>
              <a:rPr lang="el-GR" sz="1600" dirty="0">
                <a:latin typeface="Trebuchet MS" panose="020B0603020202020204" pitchFamily="34" charset="0"/>
              </a:rPr>
              <a:t> αιτήσεις με Π/Υ </a:t>
            </a:r>
            <a:r>
              <a:rPr lang="el-GR" sz="1600" b="1" dirty="0">
                <a:latin typeface="Trebuchet MS" panose="020B0603020202020204" pitchFamily="34" charset="0"/>
              </a:rPr>
              <a:t>50,6 εκ. €</a:t>
            </a:r>
          </a:p>
          <a:p>
            <a:pPr algn="ctr"/>
            <a:r>
              <a:rPr lang="el-GR" sz="1600" dirty="0">
                <a:latin typeface="Trebuchet MS" panose="020B0603020202020204" pitchFamily="34" charset="0"/>
              </a:rPr>
              <a:t>με 101% κάλυψη </a:t>
            </a:r>
          </a:p>
        </p:txBody>
      </p:sp>
      <p:sp>
        <p:nvSpPr>
          <p:cNvPr id="15" name="Διάγραμμα ροής: Εναλλακτική διεργασία 14">
            <a:extLst>
              <a:ext uri="{FF2B5EF4-FFF2-40B4-BE49-F238E27FC236}">
                <a16:creationId xmlns:a16="http://schemas.microsoft.com/office/drawing/2014/main" id="{D3DA0F89-F134-6AF6-993F-F3A391EDF1AB}"/>
              </a:ext>
            </a:extLst>
          </p:cNvPr>
          <p:cNvSpPr/>
          <p:nvPr/>
        </p:nvSpPr>
        <p:spPr>
          <a:xfrm>
            <a:off x="9614994" y="2346360"/>
            <a:ext cx="2182361" cy="946290"/>
          </a:xfrm>
          <a:prstGeom prst="flowChartAlternateProcess">
            <a:avLst/>
          </a:prstGeom>
          <a:ln w="19050">
            <a:solidFill>
              <a:srgbClr val="F2A36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1600" b="1" dirty="0">
                <a:latin typeface="Trebuchet MS" panose="020B0603020202020204" pitchFamily="34" charset="0"/>
              </a:rPr>
              <a:t>136</a:t>
            </a:r>
            <a:r>
              <a:rPr lang="el-GR" sz="1600" dirty="0">
                <a:latin typeface="Trebuchet MS" panose="020B0603020202020204" pitchFamily="34" charset="0"/>
              </a:rPr>
              <a:t> αιτήσεις με Π/Υ </a:t>
            </a:r>
            <a:r>
              <a:rPr lang="el-GR" sz="1600" b="1" dirty="0">
                <a:latin typeface="Trebuchet MS" panose="020B0603020202020204" pitchFamily="34" charset="0"/>
              </a:rPr>
              <a:t>392,58</a:t>
            </a:r>
            <a:r>
              <a:rPr lang="el-GR" sz="1600" dirty="0">
                <a:latin typeface="Trebuchet MS" panose="020B0603020202020204" pitchFamily="34" charset="0"/>
              </a:rPr>
              <a:t> εκ. €</a:t>
            </a:r>
          </a:p>
          <a:p>
            <a:pPr algn="ctr"/>
            <a:r>
              <a:rPr lang="el-GR" sz="1600" dirty="0">
                <a:latin typeface="Trebuchet MS" panose="020B0603020202020204" pitchFamily="34" charset="0"/>
              </a:rPr>
              <a:t>με 140% κάλυψη </a:t>
            </a:r>
          </a:p>
        </p:txBody>
      </p:sp>
    </p:spTree>
    <p:extLst>
      <p:ext uri="{BB962C8B-B14F-4D97-AF65-F5344CB8AC3E}">
        <p14:creationId xmlns:p14="http://schemas.microsoft.com/office/powerpoint/2010/main" val="85559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44291E-F3C9-725C-A055-15BA4A67CF6F}"/>
              </a:ext>
            </a:extLst>
          </p:cNvPr>
          <p:cNvSpPr txBox="1">
            <a:spLocks/>
          </p:cNvSpPr>
          <p:nvPr/>
        </p:nvSpPr>
        <p:spPr>
          <a:xfrm>
            <a:off x="0" y="-17463"/>
            <a:ext cx="8988425" cy="1087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Trebuchet MS" panose="020B0603020202020204" pitchFamily="34" charset="0"/>
                <a:ea typeface="+mj-ea"/>
                <a:cs typeface="+mj-cs"/>
              </a:defRPr>
            </a:lvl1pPr>
          </a:lstStyle>
          <a:p>
            <a:r>
              <a:rPr lang="el-GR" sz="2400" dirty="0"/>
              <a:t>Προγραμματισμός Προσκλήσεων</a:t>
            </a:r>
            <a:endParaRPr lang="el-GR" sz="1800" dirty="0"/>
          </a:p>
        </p:txBody>
      </p:sp>
      <p:sp>
        <p:nvSpPr>
          <p:cNvPr id="10" name="Google Shape;4809;p146">
            <a:extLst>
              <a:ext uri="{FF2B5EF4-FFF2-40B4-BE49-F238E27FC236}">
                <a16:creationId xmlns:a16="http://schemas.microsoft.com/office/drawing/2014/main" id="{CECF7A52-B6C5-A0C9-D52E-DA64B526B8F3}"/>
              </a:ext>
            </a:extLst>
          </p:cNvPr>
          <p:cNvSpPr>
            <a:spLocks/>
          </p:cNvSpPr>
          <p:nvPr/>
        </p:nvSpPr>
        <p:spPr>
          <a:xfrm>
            <a:off x="463118" y="1590897"/>
            <a:ext cx="6855550" cy="112604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rgbClr val="104D8C"/>
                </a:solidFill>
                <a:latin typeface="Trebuchet MS" panose="020B0603020202020204" pitchFamily="34" charset="0"/>
                <a:cs typeface="Arial"/>
                <a:sym typeface="Arial"/>
              </a:rPr>
              <a:t>Δράση κρατικών ενισχύσεων "Παραγωγή ενέργειας από ανανεώσιμες πηγές, ανανεώσιμου υδρογόνου και συμπαραγωγής υψηλής απόδοσης σε επιλέξιμες ηπειρωτικές περιοχές του Προγράμματος ΔΑΜ 2021-2027" (Πλαίσιο ΓΑΚ)</a:t>
            </a:r>
            <a:endParaRPr lang="en-US" sz="1400" dirty="0">
              <a:solidFill>
                <a:srgbClr val="104D8C"/>
              </a:solidFill>
              <a:latin typeface="Trebuchet MS" panose="020B0603020202020204" pitchFamily="34" charset="0"/>
              <a:cs typeface="Arial"/>
              <a:sym typeface="Arial"/>
            </a:endParaRPr>
          </a:p>
        </p:txBody>
      </p:sp>
      <p:sp>
        <p:nvSpPr>
          <p:cNvPr id="6" name="Ορθογώνιο 2">
            <a:extLst>
              <a:ext uri="{FF2B5EF4-FFF2-40B4-BE49-F238E27FC236}">
                <a16:creationId xmlns:a16="http://schemas.microsoft.com/office/drawing/2014/main" id="{1F9227D3-D146-74E8-DF8B-56EA04F9E80F}"/>
              </a:ext>
            </a:extLst>
          </p:cNvPr>
          <p:cNvSpPr/>
          <p:nvPr/>
        </p:nvSpPr>
        <p:spPr>
          <a:xfrm>
            <a:off x="5447450" y="6330137"/>
            <a:ext cx="753653" cy="449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Ορθογώνιο 2">
            <a:extLst>
              <a:ext uri="{FF2B5EF4-FFF2-40B4-BE49-F238E27FC236}">
                <a16:creationId xmlns:a16="http://schemas.microsoft.com/office/drawing/2014/main" id="{FC48E951-C469-6EB7-0C0E-15852166C9D5}"/>
              </a:ext>
            </a:extLst>
          </p:cNvPr>
          <p:cNvSpPr/>
          <p:nvPr/>
        </p:nvSpPr>
        <p:spPr>
          <a:xfrm>
            <a:off x="10739409" y="6330136"/>
            <a:ext cx="753653" cy="449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TextBox 10">
            <a:extLst>
              <a:ext uri="{FF2B5EF4-FFF2-40B4-BE49-F238E27FC236}">
                <a16:creationId xmlns:a16="http://schemas.microsoft.com/office/drawing/2014/main" id="{4D5FA6A2-81C2-B4D0-4AE1-17458C69588A}"/>
              </a:ext>
            </a:extLst>
          </p:cNvPr>
          <p:cNvSpPr txBox="1"/>
          <p:nvPr/>
        </p:nvSpPr>
        <p:spPr>
          <a:xfrm>
            <a:off x="7757158" y="1154711"/>
            <a:ext cx="752516" cy="861774"/>
          </a:xfrm>
          <a:prstGeom prst="rect">
            <a:avLst/>
          </a:prstGeom>
          <a:noFill/>
        </p:spPr>
        <p:txBody>
          <a:bodyPr wrap="square">
            <a:spAutoFit/>
          </a:bodyPr>
          <a:lstStyle/>
          <a:p>
            <a:r>
              <a:rPr lang="el-GR" sz="1600" b="1" dirty="0">
                <a:solidFill>
                  <a:srgbClr val="16518B"/>
                </a:solidFill>
                <a:latin typeface="Trebuchet MS" panose="020B0603020202020204" pitchFamily="34" charset="0"/>
                <a:cs typeface="Arial" panose="020B0604020202020204" pitchFamily="34" charset="0"/>
              </a:rPr>
              <a:t>Π/Υ</a:t>
            </a:r>
          </a:p>
          <a:p>
            <a:r>
              <a:rPr lang="el-GR" sz="1600" b="1" dirty="0">
                <a:solidFill>
                  <a:srgbClr val="16518B"/>
                </a:solidFill>
                <a:latin typeface="Trebuchet MS" panose="020B0603020202020204" pitchFamily="34" charset="0"/>
                <a:cs typeface="Arial" panose="020B0604020202020204" pitchFamily="34" charset="0"/>
              </a:rPr>
              <a:t> (€)</a:t>
            </a:r>
          </a:p>
          <a:p>
            <a:r>
              <a:rPr lang="el-GR" sz="1800" b="1" dirty="0">
                <a:solidFill>
                  <a:srgbClr val="16518B"/>
                </a:solidFill>
                <a:latin typeface="Trebuchet MS" panose="020B0603020202020204" pitchFamily="34" charset="0"/>
                <a:cs typeface="Arial" panose="020B0604020202020204" pitchFamily="34" charset="0"/>
              </a:rPr>
              <a:t> </a:t>
            </a:r>
            <a:endParaRPr lang="el-GR" dirty="0">
              <a:solidFill>
                <a:srgbClr val="16518B"/>
              </a:solidFill>
              <a:latin typeface="Trebuchet MS" panose="020B0603020202020204" pitchFamily="34" charset="0"/>
            </a:endParaRPr>
          </a:p>
        </p:txBody>
      </p:sp>
      <p:sp>
        <p:nvSpPr>
          <p:cNvPr id="12" name="TextBox 11">
            <a:extLst>
              <a:ext uri="{FF2B5EF4-FFF2-40B4-BE49-F238E27FC236}">
                <a16:creationId xmlns:a16="http://schemas.microsoft.com/office/drawing/2014/main" id="{DE4DBBF2-6AE8-B372-FEC6-09E0F56AFD97}"/>
              </a:ext>
            </a:extLst>
          </p:cNvPr>
          <p:cNvSpPr txBox="1"/>
          <p:nvPr/>
        </p:nvSpPr>
        <p:spPr>
          <a:xfrm>
            <a:off x="11132801" y="1272908"/>
            <a:ext cx="920995" cy="338554"/>
          </a:xfrm>
          <a:prstGeom prst="rect">
            <a:avLst/>
          </a:prstGeom>
          <a:noFill/>
        </p:spPr>
        <p:txBody>
          <a:bodyPr wrap="square">
            <a:spAutoFit/>
          </a:bodyPr>
          <a:lstStyle/>
          <a:p>
            <a:pPr algn="just" defTabSz="457200"/>
            <a:r>
              <a:rPr lang="el-GR" sz="1600" b="1" kern="0" dirty="0">
                <a:solidFill>
                  <a:srgbClr val="00B050"/>
                </a:solidFill>
                <a:latin typeface="Trebuchet MS" panose="020B0603020202020204" pitchFamily="34" charset="0"/>
                <a:cs typeface="Arial" panose="020B0604020202020204" pitchFamily="34" charset="0"/>
              </a:rPr>
              <a:t>ΕΣΔΙΜ</a:t>
            </a:r>
            <a:endParaRPr lang="en-US" sz="1600" b="1" kern="0" dirty="0">
              <a:solidFill>
                <a:srgbClr val="00B050"/>
              </a:solidFill>
              <a:latin typeface="Trebuchet MS" panose="020B0603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4FD8329-3169-34E4-F039-6C316C44E0EB}"/>
              </a:ext>
            </a:extLst>
          </p:cNvPr>
          <p:cNvSpPr txBox="1"/>
          <p:nvPr/>
        </p:nvSpPr>
        <p:spPr>
          <a:xfrm>
            <a:off x="9223051" y="1182462"/>
            <a:ext cx="1555510" cy="523220"/>
          </a:xfrm>
          <a:prstGeom prst="rect">
            <a:avLst/>
          </a:prstGeom>
          <a:noFill/>
        </p:spPr>
        <p:txBody>
          <a:bodyPr wrap="square">
            <a:spAutoFit/>
          </a:bodyPr>
          <a:lstStyle/>
          <a:p>
            <a:pPr algn="just" defTabSz="457200"/>
            <a:r>
              <a:rPr lang="el-GR" sz="1400" b="1" kern="0" dirty="0">
                <a:solidFill>
                  <a:srgbClr val="00B0F0"/>
                </a:solidFill>
                <a:latin typeface="Trebuchet MS" panose="020B0603020202020204" pitchFamily="34" charset="0"/>
                <a:cs typeface="Arial" panose="020B0604020202020204" pitchFamily="34" charset="0"/>
              </a:rPr>
              <a:t>Ενδεικτικοί Δικαιούχοι</a:t>
            </a:r>
            <a:endParaRPr lang="en-US" sz="1400" b="1" kern="0" dirty="0">
              <a:solidFill>
                <a:srgbClr val="00B0F0"/>
              </a:solidFill>
              <a:latin typeface="Trebuchet MS" panose="020B0603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43BD9AA-C32D-88D9-3A20-BB2F6ADEDC35}"/>
              </a:ext>
            </a:extLst>
          </p:cNvPr>
          <p:cNvSpPr txBox="1"/>
          <p:nvPr/>
        </p:nvSpPr>
        <p:spPr>
          <a:xfrm>
            <a:off x="841214" y="1224419"/>
            <a:ext cx="1613561" cy="400110"/>
          </a:xfrm>
          <a:prstGeom prst="rect">
            <a:avLst/>
          </a:prstGeom>
          <a:noFill/>
        </p:spPr>
        <p:txBody>
          <a:bodyPr wrap="square">
            <a:spAutoFit/>
          </a:bodyPr>
          <a:lstStyle/>
          <a:p>
            <a:r>
              <a:rPr lang="el-GR" sz="2000" b="1" dirty="0">
                <a:solidFill>
                  <a:schemeClr val="accent2"/>
                </a:solidFill>
                <a:latin typeface="Trebuchet MS" panose="020B0603020202020204" pitchFamily="34" charset="0"/>
                <a:cs typeface="Arial"/>
              </a:rPr>
              <a:t>Δράσεις</a:t>
            </a:r>
            <a:endParaRPr lang="el-GR" sz="1600" dirty="0">
              <a:solidFill>
                <a:schemeClr val="accent2"/>
              </a:solidFill>
              <a:latin typeface="Trebuchet MS" panose="020B0603020202020204" pitchFamily="34" charset="0"/>
            </a:endParaRPr>
          </a:p>
        </p:txBody>
      </p:sp>
      <p:sp>
        <p:nvSpPr>
          <p:cNvPr id="31" name="TextBox 30">
            <a:extLst>
              <a:ext uri="{FF2B5EF4-FFF2-40B4-BE49-F238E27FC236}">
                <a16:creationId xmlns:a16="http://schemas.microsoft.com/office/drawing/2014/main" id="{DFA47297-D623-8548-503B-401A090340A5}"/>
              </a:ext>
            </a:extLst>
          </p:cNvPr>
          <p:cNvSpPr txBox="1"/>
          <p:nvPr/>
        </p:nvSpPr>
        <p:spPr>
          <a:xfrm>
            <a:off x="418773" y="2816344"/>
            <a:ext cx="6903543" cy="523220"/>
          </a:xfrm>
          <a:prstGeom prst="rect">
            <a:avLst/>
          </a:prstGeom>
          <a:noFill/>
        </p:spPr>
        <p:txBody>
          <a:bodyPr wrap="square">
            <a:spAutoFit/>
          </a:bodyPr>
          <a:lstStyle/>
          <a:p>
            <a:r>
              <a:rPr lang="el-GR" sz="1400" dirty="0">
                <a:solidFill>
                  <a:srgbClr val="104D8C"/>
                </a:solidFill>
                <a:latin typeface="Trebuchet MS" panose="020B0603020202020204" pitchFamily="34" charset="0"/>
                <a:cs typeface="Arial"/>
                <a:sym typeface="Arial"/>
              </a:rPr>
              <a:t>Δράση κρατικών ενισχύσεων</a:t>
            </a:r>
            <a:r>
              <a:rPr lang="el-GR" sz="1400" dirty="0">
                <a:solidFill>
                  <a:srgbClr val="104D8C"/>
                </a:solidFill>
                <a:latin typeface="Trebuchet MS" panose="020B0603020202020204" pitchFamily="34" charset="0"/>
                <a:cs typeface="Arial"/>
              </a:rPr>
              <a:t> "Ενίσχυση </a:t>
            </a:r>
            <a:r>
              <a:rPr lang="el-GR" sz="1400" dirty="0" err="1">
                <a:solidFill>
                  <a:srgbClr val="104D8C"/>
                </a:solidFill>
                <a:latin typeface="Trebuchet MS" panose="020B0603020202020204" pitchFamily="34" charset="0"/>
                <a:cs typeface="Arial"/>
              </a:rPr>
              <a:t>ΜμΕ</a:t>
            </a:r>
            <a:r>
              <a:rPr lang="el-GR" sz="1400" dirty="0">
                <a:solidFill>
                  <a:srgbClr val="104D8C"/>
                </a:solidFill>
                <a:latin typeface="Trebuchet MS" panose="020B0603020202020204" pitchFamily="34" charset="0"/>
                <a:cs typeface="Arial"/>
              </a:rPr>
              <a:t> επιχειρήσεων στις νησιωτικές περιοχές του Προγράμματος ΔΑΜ 2021-2027" ("Επιχειρώ </a:t>
            </a:r>
            <a:r>
              <a:rPr lang="el-GR" sz="1400" dirty="0">
                <a:solidFill>
                  <a:srgbClr val="17518C"/>
                </a:solidFill>
                <a:latin typeface="Trebuchet MS" panose="020B0603020202020204" pitchFamily="34" charset="0"/>
                <a:cs typeface="Arial"/>
              </a:rPr>
              <a:t>πράσινα"</a:t>
            </a:r>
            <a:r>
              <a:rPr lang="el-GR" sz="1400" dirty="0">
                <a:solidFill>
                  <a:srgbClr val="104D8C"/>
                </a:solidFill>
                <a:latin typeface="Trebuchet MS" panose="020B0603020202020204" pitchFamily="34" charset="0"/>
                <a:cs typeface="Arial"/>
              </a:rPr>
              <a:t>) για νησιά &lt;3.</a:t>
            </a:r>
            <a:r>
              <a:rPr lang="en-US" sz="1400" dirty="0">
                <a:solidFill>
                  <a:srgbClr val="104D8C"/>
                </a:solidFill>
                <a:latin typeface="Trebuchet MS" panose="020B0603020202020204" pitchFamily="34" charset="0"/>
                <a:cs typeface="Arial"/>
              </a:rPr>
              <a:t>1</a:t>
            </a:r>
            <a:r>
              <a:rPr lang="el-GR" sz="1400" dirty="0">
                <a:solidFill>
                  <a:srgbClr val="104D8C"/>
                </a:solidFill>
                <a:latin typeface="Trebuchet MS" panose="020B0603020202020204" pitchFamily="34" charset="0"/>
                <a:cs typeface="Arial"/>
              </a:rPr>
              <a:t>00 κατοίκων</a:t>
            </a:r>
          </a:p>
        </p:txBody>
      </p:sp>
      <p:sp>
        <p:nvSpPr>
          <p:cNvPr id="39" name="TextBox 38">
            <a:extLst>
              <a:ext uri="{FF2B5EF4-FFF2-40B4-BE49-F238E27FC236}">
                <a16:creationId xmlns:a16="http://schemas.microsoft.com/office/drawing/2014/main" id="{52BA3423-31A2-9B04-3AC8-F823FEB74322}"/>
              </a:ext>
            </a:extLst>
          </p:cNvPr>
          <p:cNvSpPr txBox="1"/>
          <p:nvPr/>
        </p:nvSpPr>
        <p:spPr>
          <a:xfrm>
            <a:off x="526320" y="3792595"/>
            <a:ext cx="5373265" cy="307777"/>
          </a:xfrm>
          <a:prstGeom prst="rect">
            <a:avLst/>
          </a:prstGeom>
          <a:noFill/>
        </p:spPr>
        <p:txBody>
          <a:bodyPr wrap="square">
            <a:spAutoFit/>
          </a:bodyPr>
          <a:lstStyle/>
          <a:p>
            <a:r>
              <a:rPr lang="el-GR" sz="1400" dirty="0">
                <a:solidFill>
                  <a:srgbClr val="17518C"/>
                </a:solidFill>
                <a:latin typeface="Trebuchet MS" panose="020B0603020202020204" pitchFamily="34" charset="0"/>
                <a:cs typeface="Arial" panose="020B0604020202020204" pitchFamily="34" charset="0"/>
              </a:rPr>
              <a:t>Ενεργειακές αναβαθμίσεις δημοσίων/δημοτικών κτιρίων</a:t>
            </a:r>
          </a:p>
        </p:txBody>
      </p:sp>
      <p:cxnSp>
        <p:nvCxnSpPr>
          <p:cNvPr id="41" name="Straight Connector 40">
            <a:extLst>
              <a:ext uri="{FF2B5EF4-FFF2-40B4-BE49-F238E27FC236}">
                <a16:creationId xmlns:a16="http://schemas.microsoft.com/office/drawing/2014/main" id="{BB8C50BF-D270-28F1-DF02-41BC412C1B86}"/>
              </a:ext>
            </a:extLst>
          </p:cNvPr>
          <p:cNvCxnSpPr>
            <a:cxnSpLocks/>
          </p:cNvCxnSpPr>
          <p:nvPr/>
        </p:nvCxnSpPr>
        <p:spPr>
          <a:xfrm>
            <a:off x="7411148" y="1089665"/>
            <a:ext cx="0" cy="5533658"/>
          </a:xfrm>
          <a:prstGeom prst="line">
            <a:avLst/>
          </a:prstGeom>
          <a:ln w="1270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DD722140-9996-D55B-3BC1-7B9AF019E4C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03481" y="1176448"/>
            <a:ext cx="492151" cy="459924"/>
          </a:xfrm>
          <a:prstGeom prst="rect">
            <a:avLst/>
          </a:prstGeom>
        </p:spPr>
      </p:pic>
      <p:cxnSp>
        <p:nvCxnSpPr>
          <p:cNvPr id="44" name="Straight Connector 43">
            <a:extLst>
              <a:ext uri="{FF2B5EF4-FFF2-40B4-BE49-F238E27FC236}">
                <a16:creationId xmlns:a16="http://schemas.microsoft.com/office/drawing/2014/main" id="{9D811D8F-21F0-7EB8-F7B2-86DC486FD399}"/>
              </a:ext>
            </a:extLst>
          </p:cNvPr>
          <p:cNvCxnSpPr>
            <a:cxnSpLocks/>
          </p:cNvCxnSpPr>
          <p:nvPr/>
        </p:nvCxnSpPr>
        <p:spPr>
          <a:xfrm>
            <a:off x="8544603" y="1089665"/>
            <a:ext cx="0" cy="5148000"/>
          </a:xfrm>
          <a:prstGeom prst="line">
            <a:avLst/>
          </a:prstGeom>
          <a:ln w="1270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0598CBA-E2AC-DFDB-F3D0-9553EB1EE9DF}"/>
              </a:ext>
            </a:extLst>
          </p:cNvPr>
          <p:cNvCxnSpPr>
            <a:cxnSpLocks/>
          </p:cNvCxnSpPr>
          <p:nvPr/>
        </p:nvCxnSpPr>
        <p:spPr>
          <a:xfrm>
            <a:off x="10573314" y="1061600"/>
            <a:ext cx="0" cy="5148000"/>
          </a:xfrm>
          <a:prstGeom prst="line">
            <a:avLst/>
          </a:prstGeom>
          <a:ln w="1270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C0DFCB6-D009-5930-3F45-36C6BCE123B1}"/>
              </a:ext>
            </a:extLst>
          </p:cNvPr>
          <p:cNvSpPr txBox="1"/>
          <p:nvPr/>
        </p:nvSpPr>
        <p:spPr>
          <a:xfrm>
            <a:off x="7366105" y="2079324"/>
            <a:ext cx="1232593" cy="338554"/>
          </a:xfrm>
          <a:prstGeom prst="rect">
            <a:avLst/>
          </a:prstGeom>
          <a:noFill/>
        </p:spPr>
        <p:txBody>
          <a:bodyPr wrap="square">
            <a:spAutoFit/>
          </a:bodyPr>
          <a:lstStyle/>
          <a:p>
            <a:r>
              <a:rPr lang="el-GR" sz="1600" b="1" dirty="0">
                <a:solidFill>
                  <a:srgbClr val="17518C"/>
                </a:solidFill>
                <a:latin typeface="Trebuchet MS" panose="020B0603020202020204" pitchFamily="34" charset="0"/>
                <a:cs typeface="Arial"/>
                <a:sym typeface="Arial"/>
              </a:rPr>
              <a:t>100 εκ. €</a:t>
            </a:r>
            <a:endParaRPr lang="el-GR" sz="1600" b="1" dirty="0">
              <a:solidFill>
                <a:srgbClr val="17518C"/>
              </a:solidFill>
              <a:latin typeface="Trebuchet MS" panose="020B0603020202020204" pitchFamily="34" charset="0"/>
            </a:endParaRPr>
          </a:p>
        </p:txBody>
      </p:sp>
      <p:sp>
        <p:nvSpPr>
          <p:cNvPr id="49" name="TextBox 48">
            <a:extLst>
              <a:ext uri="{FF2B5EF4-FFF2-40B4-BE49-F238E27FC236}">
                <a16:creationId xmlns:a16="http://schemas.microsoft.com/office/drawing/2014/main" id="{1BB082A7-1899-7B5B-17CF-6D7DF17909F6}"/>
              </a:ext>
            </a:extLst>
          </p:cNvPr>
          <p:cNvSpPr txBox="1"/>
          <p:nvPr/>
        </p:nvSpPr>
        <p:spPr>
          <a:xfrm>
            <a:off x="8722430" y="2045194"/>
            <a:ext cx="2228591" cy="523220"/>
          </a:xfrm>
          <a:prstGeom prst="rect">
            <a:avLst/>
          </a:prstGeom>
          <a:noFill/>
        </p:spPr>
        <p:txBody>
          <a:bodyPr wrap="square">
            <a:spAutoFit/>
          </a:bodyPr>
          <a:lstStyle/>
          <a:p>
            <a:r>
              <a:rPr lang="el-GR" sz="1400" dirty="0" err="1">
                <a:solidFill>
                  <a:srgbClr val="00B0F0"/>
                </a:solidFill>
                <a:latin typeface="Trebuchet MS" panose="020B0603020202020204" pitchFamily="34" charset="0"/>
                <a:cs typeface="Arial" panose="020B0604020202020204" pitchFamily="34" charset="0"/>
              </a:rPr>
              <a:t>ΜμΕ</a:t>
            </a:r>
            <a:r>
              <a:rPr lang="el-GR" sz="1400" dirty="0">
                <a:solidFill>
                  <a:srgbClr val="00B0F0"/>
                </a:solidFill>
                <a:latin typeface="Trebuchet MS" panose="020B0603020202020204" pitchFamily="34" charset="0"/>
                <a:cs typeface="Arial" panose="020B0604020202020204" pitchFamily="34" charset="0"/>
              </a:rPr>
              <a:t> και μεγάλες επιχειρήσεις</a:t>
            </a:r>
            <a:endParaRPr lang="el-GR" sz="1400" dirty="0">
              <a:solidFill>
                <a:srgbClr val="00B0F0"/>
              </a:solidFill>
              <a:latin typeface="Trebuchet MS" panose="020B0603020202020204" pitchFamily="34" charset="0"/>
            </a:endParaRPr>
          </a:p>
        </p:txBody>
      </p:sp>
      <p:sp>
        <p:nvSpPr>
          <p:cNvPr id="51" name="TextBox 50">
            <a:extLst>
              <a:ext uri="{FF2B5EF4-FFF2-40B4-BE49-F238E27FC236}">
                <a16:creationId xmlns:a16="http://schemas.microsoft.com/office/drawing/2014/main" id="{D23E33F2-3B68-6BE5-2627-9E607C61E6EE}"/>
              </a:ext>
            </a:extLst>
          </p:cNvPr>
          <p:cNvSpPr txBox="1"/>
          <p:nvPr/>
        </p:nvSpPr>
        <p:spPr>
          <a:xfrm>
            <a:off x="10662147" y="2156502"/>
            <a:ext cx="1555511" cy="954107"/>
          </a:xfrm>
          <a:prstGeom prst="rect">
            <a:avLst/>
          </a:prstGeom>
          <a:noFill/>
        </p:spPr>
        <p:txBody>
          <a:bodyPr wrap="square">
            <a:spAutoFit/>
          </a:bodyPr>
          <a:lstStyle/>
          <a:p>
            <a:r>
              <a:rPr lang="el-GR" sz="1400" dirty="0">
                <a:solidFill>
                  <a:srgbClr val="00B050"/>
                </a:solidFill>
                <a:latin typeface="Trebuchet MS" panose="020B0603020202020204" pitchFamily="34" charset="0"/>
                <a:cs typeface="Arial" panose="020B0604020202020204" pitchFamily="34" charset="0"/>
              </a:rPr>
              <a:t>Δυτικής Μακεδονίας, Μεγαλόπολης &amp; Νησιών</a:t>
            </a:r>
          </a:p>
        </p:txBody>
      </p:sp>
      <p:sp>
        <p:nvSpPr>
          <p:cNvPr id="61" name="TextBox 60">
            <a:extLst>
              <a:ext uri="{FF2B5EF4-FFF2-40B4-BE49-F238E27FC236}">
                <a16:creationId xmlns:a16="http://schemas.microsoft.com/office/drawing/2014/main" id="{F6A67C0A-2275-C251-F8A0-9276AEC1EEFE}"/>
              </a:ext>
            </a:extLst>
          </p:cNvPr>
          <p:cNvSpPr txBox="1"/>
          <p:nvPr/>
        </p:nvSpPr>
        <p:spPr>
          <a:xfrm>
            <a:off x="7336555" y="3718551"/>
            <a:ext cx="1211127" cy="338554"/>
          </a:xfrm>
          <a:prstGeom prst="rect">
            <a:avLst/>
          </a:prstGeom>
          <a:noFill/>
        </p:spPr>
        <p:txBody>
          <a:bodyPr wrap="square">
            <a:spAutoFit/>
          </a:bodyPr>
          <a:lstStyle/>
          <a:p>
            <a:r>
              <a:rPr lang="en-US" sz="1600" dirty="0">
                <a:solidFill>
                  <a:srgbClr val="4472C4"/>
                </a:solidFill>
                <a:latin typeface="Arial"/>
                <a:cs typeface="Arial"/>
                <a:sym typeface="Arial"/>
              </a:rPr>
              <a:t>  </a:t>
            </a:r>
            <a:r>
              <a:rPr lang="en-US" sz="1600" b="1" dirty="0">
                <a:solidFill>
                  <a:srgbClr val="17518C"/>
                </a:solidFill>
                <a:latin typeface="Trebuchet MS" panose="020B0603020202020204" pitchFamily="34" charset="0"/>
                <a:cs typeface="Arial"/>
                <a:sym typeface="Arial"/>
              </a:rPr>
              <a:t>4</a:t>
            </a:r>
            <a:r>
              <a:rPr lang="el-GR" sz="1600" b="1" dirty="0">
                <a:solidFill>
                  <a:srgbClr val="17518C"/>
                </a:solidFill>
                <a:latin typeface="Trebuchet MS" panose="020B0603020202020204" pitchFamily="34" charset="0"/>
                <a:cs typeface="Arial"/>
                <a:sym typeface="Arial"/>
              </a:rPr>
              <a:t>0 εκ. €</a:t>
            </a:r>
            <a:endParaRPr lang="el-GR" sz="1600" b="1" dirty="0">
              <a:solidFill>
                <a:srgbClr val="17518C"/>
              </a:solidFill>
              <a:latin typeface="Trebuchet MS" panose="020B0603020202020204" pitchFamily="34" charset="0"/>
            </a:endParaRPr>
          </a:p>
        </p:txBody>
      </p:sp>
      <p:sp>
        <p:nvSpPr>
          <p:cNvPr id="62" name="TextBox 61">
            <a:extLst>
              <a:ext uri="{FF2B5EF4-FFF2-40B4-BE49-F238E27FC236}">
                <a16:creationId xmlns:a16="http://schemas.microsoft.com/office/drawing/2014/main" id="{7B09BE14-0D84-0E99-2854-C72A37C6DD1B}"/>
              </a:ext>
            </a:extLst>
          </p:cNvPr>
          <p:cNvSpPr txBox="1"/>
          <p:nvPr/>
        </p:nvSpPr>
        <p:spPr>
          <a:xfrm>
            <a:off x="8762447" y="3679813"/>
            <a:ext cx="1659246" cy="523220"/>
          </a:xfrm>
          <a:prstGeom prst="rect">
            <a:avLst/>
          </a:prstGeom>
          <a:noFill/>
        </p:spPr>
        <p:txBody>
          <a:bodyPr wrap="square">
            <a:spAutoFit/>
          </a:bodyPr>
          <a:lstStyle/>
          <a:p>
            <a:r>
              <a:rPr lang="el-GR" sz="1400" dirty="0">
                <a:solidFill>
                  <a:srgbClr val="00B0F0"/>
                </a:solidFill>
                <a:latin typeface="Trebuchet MS" panose="020B0603020202020204" pitchFamily="34" charset="0"/>
                <a:cs typeface="Arial" panose="020B0604020202020204" pitchFamily="34" charset="0"/>
              </a:rPr>
              <a:t>ΟΤΑ Α' και Β' βαθμού</a:t>
            </a:r>
          </a:p>
        </p:txBody>
      </p:sp>
      <p:sp>
        <p:nvSpPr>
          <p:cNvPr id="63" name="TextBox 62">
            <a:extLst>
              <a:ext uri="{FF2B5EF4-FFF2-40B4-BE49-F238E27FC236}">
                <a16:creationId xmlns:a16="http://schemas.microsoft.com/office/drawing/2014/main" id="{CCEE494D-DD0B-2F06-5A8B-F1BDD2434620}"/>
              </a:ext>
            </a:extLst>
          </p:cNvPr>
          <p:cNvSpPr txBox="1"/>
          <p:nvPr/>
        </p:nvSpPr>
        <p:spPr>
          <a:xfrm>
            <a:off x="10629369" y="3504179"/>
            <a:ext cx="1603128" cy="954107"/>
          </a:xfrm>
          <a:prstGeom prst="rect">
            <a:avLst/>
          </a:prstGeom>
          <a:noFill/>
        </p:spPr>
        <p:txBody>
          <a:bodyPr wrap="square">
            <a:spAutoFit/>
          </a:bodyPr>
          <a:lstStyle/>
          <a:p>
            <a:r>
              <a:rPr lang="el-GR" sz="1400" dirty="0">
                <a:solidFill>
                  <a:srgbClr val="00B050"/>
                </a:solidFill>
                <a:latin typeface="Trebuchet MS" panose="020B0603020202020204" pitchFamily="34" charset="0"/>
                <a:cs typeface="Arial" panose="020B0604020202020204" pitchFamily="34" charset="0"/>
              </a:rPr>
              <a:t>Δυτικής Μακεδονίας, Μεγαλόπολης &amp; Νησιών</a:t>
            </a:r>
            <a:endParaRPr lang="el-GR" sz="1400" dirty="0">
              <a:solidFill>
                <a:srgbClr val="00B050"/>
              </a:solidFill>
              <a:latin typeface="Trebuchet MS" panose="020B0603020202020204" pitchFamily="34" charset="0"/>
            </a:endParaRPr>
          </a:p>
        </p:txBody>
      </p:sp>
      <p:sp>
        <p:nvSpPr>
          <p:cNvPr id="66" name="Google Shape;4832;p146">
            <a:extLst>
              <a:ext uri="{FF2B5EF4-FFF2-40B4-BE49-F238E27FC236}">
                <a16:creationId xmlns:a16="http://schemas.microsoft.com/office/drawing/2014/main" id="{ED16119F-4F49-4862-100B-BD4D3FD6ECA3}"/>
              </a:ext>
            </a:extLst>
          </p:cNvPr>
          <p:cNvSpPr>
            <a:spLocks/>
          </p:cNvSpPr>
          <p:nvPr/>
        </p:nvSpPr>
        <p:spPr>
          <a:xfrm>
            <a:off x="472867" y="4588682"/>
            <a:ext cx="6864631" cy="690554"/>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rgbClr val="17518C"/>
                </a:solidFill>
                <a:latin typeface="Trebuchet MS" panose="020B0603020202020204" pitchFamily="34" charset="0"/>
                <a:cs typeface="Arial" panose="020B0604020202020204" pitchFamily="34" charset="0"/>
              </a:rPr>
              <a:t>Πλέγμα Κοινωνικών Υπηρεσιών στους Δήμους Γορτυνίας, Μεγαλόπολης, Οιχαλίας &amp; Τρίπολης. Εξατομικευμένες Υπηρεσίες Κοινωνικής Ένταξης &amp; μείωσης του Κινδύνου Φτώχειας</a:t>
            </a:r>
          </a:p>
        </p:txBody>
      </p:sp>
      <p:sp>
        <p:nvSpPr>
          <p:cNvPr id="68" name="TextBox 67">
            <a:extLst>
              <a:ext uri="{FF2B5EF4-FFF2-40B4-BE49-F238E27FC236}">
                <a16:creationId xmlns:a16="http://schemas.microsoft.com/office/drawing/2014/main" id="{AF727839-0A6C-749B-6C33-1B7CF1B83D3E}"/>
              </a:ext>
            </a:extLst>
          </p:cNvPr>
          <p:cNvSpPr txBox="1"/>
          <p:nvPr/>
        </p:nvSpPr>
        <p:spPr>
          <a:xfrm>
            <a:off x="7511975" y="4599285"/>
            <a:ext cx="1193447" cy="338554"/>
          </a:xfrm>
          <a:prstGeom prst="rect">
            <a:avLst/>
          </a:prstGeom>
          <a:noFill/>
        </p:spPr>
        <p:txBody>
          <a:bodyPr wrap="square">
            <a:spAutoFit/>
          </a:bodyPr>
          <a:lstStyle/>
          <a:p>
            <a:r>
              <a:rPr lang="el-GR" sz="1600" b="1" dirty="0">
                <a:solidFill>
                  <a:srgbClr val="17518C"/>
                </a:solidFill>
                <a:latin typeface="Trebuchet MS" panose="020B0603020202020204" pitchFamily="34" charset="0"/>
                <a:cs typeface="Arial"/>
                <a:sym typeface="Arial"/>
              </a:rPr>
              <a:t>7 εκ. €</a:t>
            </a:r>
            <a:endParaRPr lang="el-GR" sz="1600" b="1" dirty="0">
              <a:solidFill>
                <a:srgbClr val="17518C"/>
              </a:solidFill>
              <a:latin typeface="Trebuchet MS" panose="020B0603020202020204" pitchFamily="34" charset="0"/>
            </a:endParaRPr>
          </a:p>
        </p:txBody>
      </p:sp>
      <p:sp>
        <p:nvSpPr>
          <p:cNvPr id="69" name="TextBox 68">
            <a:extLst>
              <a:ext uri="{FF2B5EF4-FFF2-40B4-BE49-F238E27FC236}">
                <a16:creationId xmlns:a16="http://schemas.microsoft.com/office/drawing/2014/main" id="{42390BF6-97BB-B59E-0670-F22E9F885234}"/>
              </a:ext>
            </a:extLst>
          </p:cNvPr>
          <p:cNvSpPr txBox="1"/>
          <p:nvPr/>
        </p:nvSpPr>
        <p:spPr>
          <a:xfrm>
            <a:off x="7473741" y="2904319"/>
            <a:ext cx="1102516" cy="338554"/>
          </a:xfrm>
          <a:prstGeom prst="rect">
            <a:avLst/>
          </a:prstGeom>
          <a:noFill/>
        </p:spPr>
        <p:txBody>
          <a:bodyPr wrap="square">
            <a:spAutoFit/>
          </a:bodyPr>
          <a:lstStyle/>
          <a:p>
            <a:r>
              <a:rPr lang="el-GR" sz="1600" b="1" dirty="0">
                <a:solidFill>
                  <a:srgbClr val="17518C"/>
                </a:solidFill>
                <a:latin typeface="Trebuchet MS" panose="020B0603020202020204" pitchFamily="34" charset="0"/>
                <a:cs typeface="Arial"/>
                <a:sym typeface="Arial"/>
              </a:rPr>
              <a:t>50 εκ. €</a:t>
            </a:r>
            <a:endParaRPr lang="el-GR" sz="1600" b="1" dirty="0">
              <a:solidFill>
                <a:srgbClr val="17518C"/>
              </a:solidFill>
              <a:latin typeface="Trebuchet MS" panose="020B0603020202020204" pitchFamily="34" charset="0"/>
            </a:endParaRPr>
          </a:p>
        </p:txBody>
      </p:sp>
      <p:sp>
        <p:nvSpPr>
          <p:cNvPr id="70" name="TextBox 69">
            <a:extLst>
              <a:ext uri="{FF2B5EF4-FFF2-40B4-BE49-F238E27FC236}">
                <a16:creationId xmlns:a16="http://schemas.microsoft.com/office/drawing/2014/main" id="{4FFDDD05-042B-43A2-E2AD-934F29BF7FEF}"/>
              </a:ext>
            </a:extLst>
          </p:cNvPr>
          <p:cNvSpPr txBox="1"/>
          <p:nvPr/>
        </p:nvSpPr>
        <p:spPr>
          <a:xfrm>
            <a:off x="8750282" y="2820162"/>
            <a:ext cx="2228591" cy="523220"/>
          </a:xfrm>
          <a:prstGeom prst="rect">
            <a:avLst/>
          </a:prstGeom>
          <a:noFill/>
        </p:spPr>
        <p:txBody>
          <a:bodyPr wrap="square">
            <a:spAutoFit/>
          </a:bodyPr>
          <a:lstStyle/>
          <a:p>
            <a:r>
              <a:rPr lang="el-GR" sz="1400" dirty="0" err="1">
                <a:solidFill>
                  <a:srgbClr val="00B0F0"/>
                </a:solidFill>
                <a:latin typeface="Trebuchet MS" panose="020B0603020202020204" pitchFamily="34" charset="0"/>
                <a:cs typeface="Arial" panose="020B0604020202020204" pitchFamily="34" charset="0"/>
              </a:rPr>
              <a:t>ΜμΕ</a:t>
            </a:r>
            <a:r>
              <a:rPr lang="el-GR" sz="1400" dirty="0">
                <a:solidFill>
                  <a:srgbClr val="00B0F0"/>
                </a:solidFill>
                <a:latin typeface="Trebuchet MS" panose="020B0603020202020204" pitchFamily="34" charset="0"/>
                <a:cs typeface="Arial" panose="020B0604020202020204" pitchFamily="34" charset="0"/>
              </a:rPr>
              <a:t> νησιωτικών περιοχών</a:t>
            </a:r>
            <a:endParaRPr lang="el-GR" sz="1400" dirty="0">
              <a:solidFill>
                <a:srgbClr val="00B0F0"/>
              </a:solidFill>
              <a:latin typeface="Trebuchet MS" panose="020B0603020202020204" pitchFamily="34" charset="0"/>
            </a:endParaRPr>
          </a:p>
        </p:txBody>
      </p:sp>
      <p:sp>
        <p:nvSpPr>
          <p:cNvPr id="75" name="TextBox 74">
            <a:extLst>
              <a:ext uri="{FF2B5EF4-FFF2-40B4-BE49-F238E27FC236}">
                <a16:creationId xmlns:a16="http://schemas.microsoft.com/office/drawing/2014/main" id="{2FDB81BF-4CF3-5914-9543-C7E85A7DB8D8}"/>
              </a:ext>
            </a:extLst>
          </p:cNvPr>
          <p:cNvSpPr txBox="1"/>
          <p:nvPr/>
        </p:nvSpPr>
        <p:spPr>
          <a:xfrm>
            <a:off x="7444380" y="5502346"/>
            <a:ext cx="1198569" cy="338554"/>
          </a:xfrm>
          <a:prstGeom prst="rect">
            <a:avLst/>
          </a:prstGeom>
          <a:noFill/>
        </p:spPr>
        <p:txBody>
          <a:bodyPr wrap="square">
            <a:spAutoFit/>
          </a:bodyPr>
          <a:lstStyle/>
          <a:p>
            <a:r>
              <a:rPr lang="el-GR" sz="1600" b="1" dirty="0">
                <a:solidFill>
                  <a:srgbClr val="17518C"/>
                </a:solidFill>
                <a:latin typeface="Trebuchet MS" panose="020B0603020202020204" pitchFamily="34" charset="0"/>
                <a:cs typeface="Arial"/>
                <a:sym typeface="Arial"/>
              </a:rPr>
              <a:t>2,4 εκ. €</a:t>
            </a:r>
            <a:endParaRPr lang="el-GR" sz="1600" b="1" dirty="0">
              <a:solidFill>
                <a:srgbClr val="17518C"/>
              </a:solidFill>
              <a:latin typeface="Trebuchet MS" panose="020B0603020202020204" pitchFamily="34" charset="0"/>
            </a:endParaRPr>
          </a:p>
        </p:txBody>
      </p:sp>
      <p:sp>
        <p:nvSpPr>
          <p:cNvPr id="76" name="TextBox 75">
            <a:extLst>
              <a:ext uri="{FF2B5EF4-FFF2-40B4-BE49-F238E27FC236}">
                <a16:creationId xmlns:a16="http://schemas.microsoft.com/office/drawing/2014/main" id="{AF97B325-9CDD-1774-B29C-C462F93D006C}"/>
              </a:ext>
            </a:extLst>
          </p:cNvPr>
          <p:cNvSpPr txBox="1"/>
          <p:nvPr/>
        </p:nvSpPr>
        <p:spPr>
          <a:xfrm>
            <a:off x="8705422" y="4688758"/>
            <a:ext cx="1834704" cy="1384995"/>
          </a:xfrm>
          <a:prstGeom prst="rect">
            <a:avLst/>
          </a:prstGeom>
          <a:noFill/>
        </p:spPr>
        <p:txBody>
          <a:bodyPr wrap="square">
            <a:spAutoFit/>
          </a:bodyPr>
          <a:lstStyle/>
          <a:p>
            <a:r>
              <a:rPr lang="el-GR" sz="1400" dirty="0">
                <a:solidFill>
                  <a:srgbClr val="00B0F0"/>
                </a:solidFill>
                <a:latin typeface="Trebuchet MS" panose="020B0603020202020204" pitchFamily="34" charset="0"/>
                <a:cs typeface="Arial" panose="020B0604020202020204" pitchFamily="34" charset="0"/>
              </a:rPr>
              <a:t>Δήμοι Τρίπολης, Γορτυνίας, Μεγαλόπολης, Οιχαλίας, μεμονωμένα ή σε συνεργασία </a:t>
            </a:r>
            <a:endParaRPr lang="el-GR" sz="1400" dirty="0">
              <a:solidFill>
                <a:srgbClr val="00B0F0"/>
              </a:solidFill>
              <a:latin typeface="Trebuchet MS" panose="020B0603020202020204" pitchFamily="34" charset="0"/>
            </a:endParaRPr>
          </a:p>
        </p:txBody>
      </p:sp>
      <p:sp>
        <p:nvSpPr>
          <p:cNvPr id="77" name="TextBox 76">
            <a:extLst>
              <a:ext uri="{FF2B5EF4-FFF2-40B4-BE49-F238E27FC236}">
                <a16:creationId xmlns:a16="http://schemas.microsoft.com/office/drawing/2014/main" id="{4A67CAAE-DE32-817F-DE9F-6FEB166149B0}"/>
              </a:ext>
            </a:extLst>
          </p:cNvPr>
          <p:cNvSpPr txBox="1"/>
          <p:nvPr/>
        </p:nvSpPr>
        <p:spPr>
          <a:xfrm>
            <a:off x="10609715" y="5065899"/>
            <a:ext cx="1357754" cy="307777"/>
          </a:xfrm>
          <a:prstGeom prst="rect">
            <a:avLst/>
          </a:prstGeom>
          <a:noFill/>
        </p:spPr>
        <p:txBody>
          <a:bodyPr wrap="square">
            <a:spAutoFit/>
          </a:bodyPr>
          <a:lstStyle/>
          <a:p>
            <a:r>
              <a:rPr lang="el-GR" sz="1400" dirty="0">
                <a:solidFill>
                  <a:srgbClr val="00B050"/>
                </a:solidFill>
                <a:latin typeface="Trebuchet MS" panose="020B0603020202020204" pitchFamily="34" charset="0"/>
                <a:cs typeface="Arial" panose="020B0604020202020204" pitchFamily="34" charset="0"/>
              </a:rPr>
              <a:t>Μεγαλόπολης</a:t>
            </a:r>
            <a:endParaRPr lang="el-GR" sz="1400" dirty="0">
              <a:solidFill>
                <a:srgbClr val="00B050"/>
              </a:solidFill>
              <a:latin typeface="Trebuchet MS" panose="020B0603020202020204" pitchFamily="34" charset="0"/>
            </a:endParaRPr>
          </a:p>
        </p:txBody>
      </p:sp>
      <p:sp>
        <p:nvSpPr>
          <p:cNvPr id="79" name="TextBox 78">
            <a:extLst>
              <a:ext uri="{FF2B5EF4-FFF2-40B4-BE49-F238E27FC236}">
                <a16:creationId xmlns:a16="http://schemas.microsoft.com/office/drawing/2014/main" id="{A84E73E2-8076-3C73-0A3B-E9D98C8E6B5D}"/>
              </a:ext>
            </a:extLst>
          </p:cNvPr>
          <p:cNvSpPr txBox="1"/>
          <p:nvPr/>
        </p:nvSpPr>
        <p:spPr>
          <a:xfrm>
            <a:off x="418773" y="5371153"/>
            <a:ext cx="6918725" cy="954107"/>
          </a:xfrm>
          <a:prstGeom prst="rect">
            <a:avLst/>
          </a:prstGeom>
          <a:noFill/>
        </p:spPr>
        <p:txBody>
          <a:bodyPr wrap="square">
            <a:spAutoFit/>
          </a:bodyPr>
          <a:lstStyle/>
          <a:p>
            <a:r>
              <a:rPr lang="el-GR" sz="1400" dirty="0">
                <a:solidFill>
                  <a:srgbClr val="17518C"/>
                </a:solidFill>
                <a:latin typeface="Trebuchet MS" panose="020B0603020202020204" pitchFamily="34" charset="0"/>
                <a:cs typeface="Arial" panose="020B0604020202020204" pitchFamily="34" charset="0"/>
              </a:rPr>
              <a:t>Αναβάθμιση των Κοινωνικών Δομών των Δήμων Γορτυνίας, Μεγαλόπολης, Οιχαλίας &amp; Τρίπολης. Βελτίωση της εξυπηρέτησης </a:t>
            </a:r>
            <a:r>
              <a:rPr lang="el-GR" sz="1400" dirty="0" err="1">
                <a:solidFill>
                  <a:srgbClr val="17518C"/>
                </a:solidFill>
                <a:latin typeface="Trebuchet MS" panose="020B0603020202020204" pitchFamily="34" charset="0"/>
                <a:cs typeface="Arial" panose="020B0604020202020204" pitchFamily="34" charset="0"/>
              </a:rPr>
              <a:t>ωφελουμένων</a:t>
            </a:r>
            <a:r>
              <a:rPr lang="el-GR" sz="1400" dirty="0">
                <a:solidFill>
                  <a:srgbClr val="17518C"/>
                </a:solidFill>
                <a:latin typeface="Trebuchet MS" panose="020B0603020202020204" pitchFamily="34" charset="0"/>
                <a:cs typeface="Arial" panose="020B0604020202020204" pitchFamily="34" charset="0"/>
              </a:rPr>
              <a:t>/δυνητικών ωφελουμένων, εκσυγχρονισμός της υλικοτεχνικής υποδομής, προμήθεια εξοπλισμού &amp; μεταφορικών μέσων</a:t>
            </a:r>
            <a:endParaRPr lang="el-GR" sz="1400" dirty="0">
              <a:solidFill>
                <a:srgbClr val="17518C"/>
              </a:solidFill>
              <a:latin typeface="Trebuchet MS" panose="020B0603020202020204" pitchFamily="34" charset="0"/>
            </a:endParaRPr>
          </a:p>
        </p:txBody>
      </p:sp>
      <p:sp>
        <p:nvSpPr>
          <p:cNvPr id="81" name="Google Shape;1819;p24">
            <a:extLst>
              <a:ext uri="{FF2B5EF4-FFF2-40B4-BE49-F238E27FC236}">
                <a16:creationId xmlns:a16="http://schemas.microsoft.com/office/drawing/2014/main" id="{74DCDEC6-8DFC-30D5-1381-9007A04F2843}"/>
              </a:ext>
            </a:extLst>
          </p:cNvPr>
          <p:cNvSpPr/>
          <p:nvPr/>
        </p:nvSpPr>
        <p:spPr>
          <a:xfrm>
            <a:off x="8815147" y="1244258"/>
            <a:ext cx="362700" cy="356406"/>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rgbClr val="4472C4"/>
          </a:solidFill>
          <a:ln>
            <a:solidFill>
              <a:srgbClr val="00B0F0"/>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chemeClr val="accent1"/>
              </a:solidFill>
              <a:latin typeface="Arial"/>
              <a:ea typeface="Arial"/>
              <a:cs typeface="Arial"/>
              <a:sym typeface="Arial"/>
            </a:endParaRPr>
          </a:p>
        </p:txBody>
      </p:sp>
      <p:pic>
        <p:nvPicPr>
          <p:cNvPr id="2" name="Picture 1">
            <a:extLst>
              <a:ext uri="{FF2B5EF4-FFF2-40B4-BE49-F238E27FC236}">
                <a16:creationId xmlns:a16="http://schemas.microsoft.com/office/drawing/2014/main" id="{02DA8C35-44C9-CECF-80F4-DFC59314AB4F}"/>
              </a:ext>
            </a:extLst>
          </p:cNvPr>
          <p:cNvPicPr>
            <a:picLocks noChangeAspect="1"/>
          </p:cNvPicPr>
          <p:nvPr/>
        </p:nvPicPr>
        <p:blipFill>
          <a:blip r:embed="rId3"/>
          <a:stretch>
            <a:fillRect/>
          </a:stretch>
        </p:blipFill>
        <p:spPr>
          <a:xfrm>
            <a:off x="2810312" y="6290271"/>
            <a:ext cx="6324873" cy="535184"/>
          </a:xfrm>
          <a:prstGeom prst="rect">
            <a:avLst/>
          </a:prstGeom>
        </p:spPr>
      </p:pic>
      <p:sp>
        <p:nvSpPr>
          <p:cNvPr id="3" name="Slide Number Placeholder 3">
            <a:extLst>
              <a:ext uri="{FF2B5EF4-FFF2-40B4-BE49-F238E27FC236}">
                <a16:creationId xmlns:a16="http://schemas.microsoft.com/office/drawing/2014/main" id="{4820E8D8-7F50-BA8E-7E2F-22BE7E61D0E9}"/>
              </a:ext>
            </a:extLst>
          </p:cNvPr>
          <p:cNvSpPr txBox="1">
            <a:spLocks/>
          </p:cNvSpPr>
          <p:nvPr/>
        </p:nvSpPr>
        <p:spPr>
          <a:xfrm>
            <a:off x="9258299" y="6356459"/>
            <a:ext cx="2743200" cy="365125"/>
          </a:xfrm>
          <a:prstGeom prst="rect">
            <a:avLst/>
          </a:prstGeom>
          <a:solidFill>
            <a:schemeClr val="bg1"/>
          </a:solidFill>
        </p:spPr>
        <p:txBody>
          <a:bodyPr vert="horz" lIns="91440" tIns="45720" rIns="91440" bIns="45720" rtlCol="0" anchor="ctr"/>
          <a:lstStyle>
            <a:defPPr>
              <a:defRPr lang="el-GR"/>
            </a:defPPr>
            <a:lvl1pPr marL="0" algn="r" defTabSz="914400" rtl="0" eaLnBrk="1" latinLnBrk="0" hangingPunct="1">
              <a:defRPr sz="11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CBE49-12C8-4B89-A1AE-1C6FC85151F9}" type="slidenum">
              <a:rPr lang="en-US" sz="1200" smtClean="0"/>
              <a:pPr/>
              <a:t>9</a:t>
            </a:fld>
            <a:endParaRPr lang="en-US" sz="1200" dirty="0"/>
          </a:p>
        </p:txBody>
      </p:sp>
      <p:sp>
        <p:nvSpPr>
          <p:cNvPr id="53" name="TextBox 52">
            <a:extLst>
              <a:ext uri="{FF2B5EF4-FFF2-40B4-BE49-F238E27FC236}">
                <a16:creationId xmlns:a16="http://schemas.microsoft.com/office/drawing/2014/main" id="{36210AE5-855A-6D6D-BF59-2E86550B8CA2}"/>
              </a:ext>
            </a:extLst>
          </p:cNvPr>
          <p:cNvSpPr txBox="1"/>
          <p:nvPr/>
        </p:nvSpPr>
        <p:spPr>
          <a:xfrm>
            <a:off x="72866" y="2862522"/>
            <a:ext cx="400001" cy="461665"/>
          </a:xfrm>
          <a:prstGeom prst="rect">
            <a:avLst/>
          </a:prstGeom>
          <a:noFill/>
        </p:spPr>
        <p:txBody>
          <a:bodyPr wrap="square" rtlCol="0">
            <a:spAutoFit/>
          </a:bodyPr>
          <a:lstStyle/>
          <a:p>
            <a:pPr algn="l" defTabSz="1828800" hangingPunct="1"/>
            <a:r>
              <a:rPr lang="el-GR" sz="2400" kern="1200" dirty="0">
                <a:solidFill>
                  <a:srgbClr val="92D050"/>
                </a:solidFill>
                <a:latin typeface="Trebuchet MS" panose="020B0603020202020204" pitchFamily="34" charset="0"/>
                <a:sym typeface="Wingdings" panose="05000000000000000000" pitchFamily="2" charset="2"/>
              </a:rPr>
              <a:t></a:t>
            </a:r>
            <a:endParaRPr lang="el-GR" sz="2400" kern="1200" dirty="0">
              <a:solidFill>
                <a:srgbClr val="92D050"/>
              </a:solidFill>
              <a:latin typeface="Trebuchet MS" panose="020B0603020202020204" pitchFamily="34" charset="0"/>
            </a:endParaRPr>
          </a:p>
        </p:txBody>
      </p:sp>
      <p:sp>
        <p:nvSpPr>
          <p:cNvPr id="55" name="TextBox 54">
            <a:extLst>
              <a:ext uri="{FF2B5EF4-FFF2-40B4-BE49-F238E27FC236}">
                <a16:creationId xmlns:a16="http://schemas.microsoft.com/office/drawing/2014/main" id="{36210AE5-855A-6D6D-BF59-2E86550B8CA2}"/>
              </a:ext>
            </a:extLst>
          </p:cNvPr>
          <p:cNvSpPr txBox="1"/>
          <p:nvPr/>
        </p:nvSpPr>
        <p:spPr>
          <a:xfrm>
            <a:off x="113360" y="1840127"/>
            <a:ext cx="400001" cy="461665"/>
          </a:xfrm>
          <a:prstGeom prst="rect">
            <a:avLst/>
          </a:prstGeom>
          <a:noFill/>
        </p:spPr>
        <p:txBody>
          <a:bodyPr wrap="square" rtlCol="0">
            <a:spAutoFit/>
          </a:bodyPr>
          <a:lstStyle/>
          <a:p>
            <a:pPr algn="l" defTabSz="1828800" hangingPunct="1"/>
            <a:r>
              <a:rPr lang="el-GR" sz="2400" kern="1200" dirty="0">
                <a:solidFill>
                  <a:srgbClr val="92D050"/>
                </a:solidFill>
                <a:latin typeface="Trebuchet MS" panose="020B0603020202020204" pitchFamily="34" charset="0"/>
                <a:sym typeface="Wingdings" panose="05000000000000000000" pitchFamily="2" charset="2"/>
              </a:rPr>
              <a:t></a:t>
            </a:r>
            <a:endParaRPr lang="el-GR" sz="2400" kern="1200" dirty="0">
              <a:solidFill>
                <a:srgbClr val="92D050"/>
              </a:solidFill>
              <a:latin typeface="Trebuchet MS" panose="020B0603020202020204" pitchFamily="34" charset="0"/>
            </a:endParaRPr>
          </a:p>
        </p:txBody>
      </p:sp>
      <p:sp>
        <p:nvSpPr>
          <p:cNvPr id="57" name="TextBox 56">
            <a:extLst>
              <a:ext uri="{FF2B5EF4-FFF2-40B4-BE49-F238E27FC236}">
                <a16:creationId xmlns:a16="http://schemas.microsoft.com/office/drawing/2014/main" id="{36210AE5-855A-6D6D-BF59-2E86550B8CA2}"/>
              </a:ext>
            </a:extLst>
          </p:cNvPr>
          <p:cNvSpPr txBox="1"/>
          <p:nvPr/>
        </p:nvSpPr>
        <p:spPr>
          <a:xfrm>
            <a:off x="64820" y="4648193"/>
            <a:ext cx="400001" cy="461665"/>
          </a:xfrm>
          <a:prstGeom prst="rect">
            <a:avLst/>
          </a:prstGeom>
          <a:noFill/>
        </p:spPr>
        <p:txBody>
          <a:bodyPr wrap="square" rtlCol="0">
            <a:spAutoFit/>
          </a:bodyPr>
          <a:lstStyle/>
          <a:p>
            <a:pPr algn="l" defTabSz="1828800" hangingPunct="1"/>
            <a:r>
              <a:rPr lang="el-GR" sz="2400" kern="1200" dirty="0">
                <a:solidFill>
                  <a:srgbClr val="92D050"/>
                </a:solidFill>
                <a:latin typeface="Trebuchet MS" panose="020B0603020202020204" pitchFamily="34" charset="0"/>
                <a:sym typeface="Wingdings" panose="05000000000000000000" pitchFamily="2" charset="2"/>
              </a:rPr>
              <a:t></a:t>
            </a:r>
            <a:endParaRPr lang="el-GR" sz="2400" kern="1200" dirty="0">
              <a:solidFill>
                <a:srgbClr val="92D050"/>
              </a:solidFill>
              <a:latin typeface="Trebuchet MS" panose="020B0603020202020204" pitchFamily="34" charset="0"/>
            </a:endParaRPr>
          </a:p>
        </p:txBody>
      </p:sp>
      <p:sp>
        <p:nvSpPr>
          <p:cNvPr id="58" name="TextBox 57">
            <a:extLst>
              <a:ext uri="{FF2B5EF4-FFF2-40B4-BE49-F238E27FC236}">
                <a16:creationId xmlns:a16="http://schemas.microsoft.com/office/drawing/2014/main" id="{36210AE5-855A-6D6D-BF59-2E86550B8CA2}"/>
              </a:ext>
            </a:extLst>
          </p:cNvPr>
          <p:cNvSpPr txBox="1"/>
          <p:nvPr/>
        </p:nvSpPr>
        <p:spPr>
          <a:xfrm>
            <a:off x="122706" y="3749144"/>
            <a:ext cx="400001" cy="461665"/>
          </a:xfrm>
          <a:prstGeom prst="rect">
            <a:avLst/>
          </a:prstGeom>
          <a:noFill/>
        </p:spPr>
        <p:txBody>
          <a:bodyPr wrap="square" rtlCol="0">
            <a:spAutoFit/>
          </a:bodyPr>
          <a:lstStyle/>
          <a:p>
            <a:pPr algn="l" defTabSz="1828800" hangingPunct="1"/>
            <a:r>
              <a:rPr lang="el-GR" sz="2400" kern="1200" dirty="0">
                <a:solidFill>
                  <a:srgbClr val="92D050"/>
                </a:solidFill>
                <a:latin typeface="Trebuchet MS" panose="020B0603020202020204" pitchFamily="34" charset="0"/>
                <a:sym typeface="Wingdings" panose="05000000000000000000" pitchFamily="2" charset="2"/>
              </a:rPr>
              <a:t></a:t>
            </a:r>
            <a:endParaRPr lang="el-GR" sz="2400" kern="1200" dirty="0">
              <a:solidFill>
                <a:srgbClr val="92D050"/>
              </a:solidFill>
              <a:latin typeface="Trebuchet MS" panose="020B0603020202020204" pitchFamily="34" charset="0"/>
            </a:endParaRPr>
          </a:p>
        </p:txBody>
      </p:sp>
      <p:sp>
        <p:nvSpPr>
          <p:cNvPr id="59" name="TextBox 58">
            <a:extLst>
              <a:ext uri="{FF2B5EF4-FFF2-40B4-BE49-F238E27FC236}">
                <a16:creationId xmlns:a16="http://schemas.microsoft.com/office/drawing/2014/main" id="{36210AE5-855A-6D6D-BF59-2E86550B8CA2}"/>
              </a:ext>
            </a:extLst>
          </p:cNvPr>
          <p:cNvSpPr txBox="1"/>
          <p:nvPr/>
        </p:nvSpPr>
        <p:spPr>
          <a:xfrm>
            <a:off x="64821" y="5494630"/>
            <a:ext cx="400001" cy="461665"/>
          </a:xfrm>
          <a:prstGeom prst="rect">
            <a:avLst/>
          </a:prstGeom>
          <a:solidFill>
            <a:schemeClr val="bg1"/>
          </a:solidFill>
        </p:spPr>
        <p:txBody>
          <a:bodyPr wrap="square" rtlCol="0">
            <a:spAutoFit/>
          </a:bodyPr>
          <a:lstStyle/>
          <a:p>
            <a:pPr algn="l" defTabSz="1828800" hangingPunct="1"/>
            <a:r>
              <a:rPr lang="el-GR" sz="2400" kern="1200" dirty="0">
                <a:solidFill>
                  <a:srgbClr val="92D050"/>
                </a:solidFill>
                <a:latin typeface="Trebuchet MS" panose="020B0603020202020204" pitchFamily="34" charset="0"/>
                <a:sym typeface="Wingdings" panose="05000000000000000000" pitchFamily="2" charset="2"/>
              </a:rPr>
              <a:t></a:t>
            </a:r>
            <a:endParaRPr lang="el-GR" sz="2400" kern="1200" dirty="0">
              <a:solidFill>
                <a:srgbClr val="92D050"/>
              </a:solidFill>
              <a:latin typeface="Trebuchet MS" panose="020B0603020202020204" pitchFamily="34" charset="0"/>
            </a:endParaRPr>
          </a:p>
        </p:txBody>
      </p:sp>
      <p:cxnSp>
        <p:nvCxnSpPr>
          <p:cNvPr id="64" name="Ευθεία γραμμή σύνδεσης 63">
            <a:extLst>
              <a:ext uri="{FF2B5EF4-FFF2-40B4-BE49-F238E27FC236}">
                <a16:creationId xmlns:a16="http://schemas.microsoft.com/office/drawing/2014/main" id="{B6E6F2B9-CA14-4322-A82B-A86D19F99221}"/>
              </a:ext>
            </a:extLst>
          </p:cNvPr>
          <p:cNvCxnSpPr>
            <a:cxnSpLocks/>
          </p:cNvCxnSpPr>
          <p:nvPr/>
        </p:nvCxnSpPr>
        <p:spPr>
          <a:xfrm>
            <a:off x="40498" y="1772794"/>
            <a:ext cx="12151502" cy="36136"/>
          </a:xfrm>
          <a:prstGeom prst="line">
            <a:avLst/>
          </a:prstGeom>
          <a:noFill/>
          <a:ln w="9525" cap="flat">
            <a:solidFill>
              <a:srgbClr val="A5D4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67" name="Ευθεία γραμμή σύνδεσης 66">
            <a:extLst>
              <a:ext uri="{FF2B5EF4-FFF2-40B4-BE49-F238E27FC236}">
                <a16:creationId xmlns:a16="http://schemas.microsoft.com/office/drawing/2014/main" id="{B6E6F2B9-CA14-4322-A82B-A86D19F99221}"/>
              </a:ext>
            </a:extLst>
          </p:cNvPr>
          <p:cNvCxnSpPr>
            <a:cxnSpLocks/>
          </p:cNvCxnSpPr>
          <p:nvPr/>
        </p:nvCxnSpPr>
        <p:spPr>
          <a:xfrm flipV="1">
            <a:off x="0" y="4466685"/>
            <a:ext cx="12217658" cy="5906"/>
          </a:xfrm>
          <a:prstGeom prst="line">
            <a:avLst/>
          </a:prstGeom>
          <a:noFill/>
          <a:ln w="9525" cap="flat">
            <a:solidFill>
              <a:srgbClr val="A5D4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42" name="Ευθεία γραμμή σύνδεσης 41">
            <a:extLst>
              <a:ext uri="{FF2B5EF4-FFF2-40B4-BE49-F238E27FC236}">
                <a16:creationId xmlns:a16="http://schemas.microsoft.com/office/drawing/2014/main" id="{B6E6F2B9-CA14-4322-A82B-A86D19F99221}"/>
              </a:ext>
            </a:extLst>
          </p:cNvPr>
          <p:cNvCxnSpPr>
            <a:cxnSpLocks/>
          </p:cNvCxnSpPr>
          <p:nvPr/>
        </p:nvCxnSpPr>
        <p:spPr>
          <a:xfrm flipV="1">
            <a:off x="0" y="3512805"/>
            <a:ext cx="12191999" cy="39218"/>
          </a:xfrm>
          <a:prstGeom prst="line">
            <a:avLst/>
          </a:prstGeom>
          <a:noFill/>
          <a:ln w="9525" cap="flat">
            <a:solidFill>
              <a:srgbClr val="A5D4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57961598"/>
      </p:ext>
    </p:extLst>
  </p:cSld>
  <p:clrMapOvr>
    <a:masterClrMapping/>
  </p:clrMapOvr>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4598</TotalTime>
  <Words>2315</Words>
  <Application>Microsoft Office PowerPoint</Application>
  <PresentationFormat>Ευρεία οθόνη</PresentationFormat>
  <Paragraphs>434</Paragraphs>
  <Slides>30</Slides>
  <Notes>2</Notes>
  <HiddenSlides>0</HiddenSlides>
  <MMClips>0</MMClips>
  <ScaleCrop>false</ScaleCrop>
  <HeadingPairs>
    <vt:vector size="6" baseType="variant">
      <vt:variant>
        <vt:lpstr>Γραμματοσειρές που χρησιμοποιούνται</vt:lpstr>
      </vt:variant>
      <vt:variant>
        <vt:i4>15</vt:i4>
      </vt:variant>
      <vt:variant>
        <vt:lpstr>Θέμα</vt:lpstr>
      </vt:variant>
      <vt:variant>
        <vt:i4>1</vt:i4>
      </vt:variant>
      <vt:variant>
        <vt:lpstr>Τίτλοι διαφανειών</vt:lpstr>
      </vt:variant>
      <vt:variant>
        <vt:i4>30</vt:i4>
      </vt:variant>
    </vt:vector>
  </HeadingPairs>
  <TitlesOfParts>
    <vt:vector size="46" baseType="lpstr">
      <vt:lpstr>맑은 고딕</vt:lpstr>
      <vt:lpstr>Aptos</vt:lpstr>
      <vt:lpstr>Arial</vt:lpstr>
      <vt:lpstr>Calibri</vt:lpstr>
      <vt:lpstr>Calibri Light</vt:lpstr>
      <vt:lpstr>Helvetica</vt:lpstr>
      <vt:lpstr>Helvetica Light</vt:lpstr>
      <vt:lpstr>Helvetica Neue</vt:lpstr>
      <vt:lpstr>Lato black</vt:lpstr>
      <vt:lpstr>Lato black</vt:lpstr>
      <vt:lpstr>Montserrat Light</vt:lpstr>
      <vt:lpstr>Tahoma</vt:lpstr>
      <vt:lpstr>Trebuchet MS</vt:lpstr>
      <vt:lpstr>Verdana</vt:lpstr>
      <vt:lpstr>Wingdings</vt:lpstr>
      <vt:lpstr>Προσαρμοσμένη σχεδίαση</vt:lpstr>
      <vt:lpstr>Παρουσίαση του PowerPoint</vt:lpstr>
      <vt:lpstr>Παρουσίαση του PowerPoint</vt:lpstr>
      <vt:lpstr>Ενεργοποίηση Προγράμματος ΔΑΜ</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Έργα ΣΔΙΤ προς συμβασιοποίηση</vt:lpstr>
      <vt:lpstr>Έργα σε διαδικασία υποβολής προσφορών</vt:lpstr>
      <vt:lpstr>Παρουσίαση του PowerPoint</vt:lpstr>
      <vt:lpstr>Παρουσίαση του PowerPoint</vt:lpstr>
      <vt:lpstr>Παρουσίαση του PowerPoint</vt:lpstr>
      <vt:lpstr>Προγράμματα Q2 2024</vt:lpstr>
      <vt:lpstr>Ταμείο Επιχειρηματικότητας ΙΙΙ (1/4)</vt:lpstr>
      <vt:lpstr>Ταμείο Επιχειρηματικότητας ΙΙΙ (2/4)</vt:lpstr>
      <vt:lpstr>Ταμείο Επιχειρηματικότητας ΙΙΙ (3/4) (Ταμείο Δανείων)</vt:lpstr>
      <vt:lpstr>Ταμείο Επιχειρηματικότητας ΙΙΙ (4/4) (Ταμείο Εγγύησης)</vt:lpstr>
      <vt:lpstr>Ταμείο Μικρών Δανείων Αγροτικής Επιχειρηματικότητας (1/2)</vt:lpstr>
      <vt:lpstr>Ταμείο Μικρών Δανείων Αγροτικής Επιχειρηματικότητας (2/2)</vt:lpstr>
      <vt:lpstr>Πράσινη και βιώσιμη ανάπτυξη για νοικοκυριά και ΜμΕ</vt:lpstr>
      <vt:lpstr>Παρουσίαση του PowerPoint</vt:lpstr>
      <vt:lpstr>Στρατηγική στόχευση ΕΑΤΕ</vt:lpstr>
      <vt:lpstr>Πρόοδος χαρτοφυλακίου ΕΑΤΕ (περίοδος 2020-Α’ εξάμηνο 2024)</vt:lpstr>
      <vt:lpstr>Χαρτοφυλάκιο fund ΕΑΤΕ (Α’ 6μηνο 2024 – 28 funds)</vt:lpstr>
      <vt:lpstr>Χαρτοφυλάκιο επενδύσεων των fund της ΕΑΤΕ (Α’ 6μηνο 2024 – 114 επιχειρήσεις)</vt:lpstr>
      <vt:lpstr>ΕΑΤΕ: Προοπτική για το άμεσο μέλλον </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ΝΙΚΟΛΑΟΣ ΣΕΡΓΗΣ</dc:creator>
  <cp:lastModifiedBy>USER</cp:lastModifiedBy>
  <cp:revision>117</cp:revision>
  <cp:lastPrinted>2024-07-24T15:42:59Z</cp:lastPrinted>
  <dcterms:created xsi:type="dcterms:W3CDTF">2024-01-21T14:09:59Z</dcterms:created>
  <dcterms:modified xsi:type="dcterms:W3CDTF">2024-07-25T12:30:10Z</dcterms:modified>
</cp:coreProperties>
</file>