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71" r:id="rId2"/>
    <p:sldId id="342" r:id="rId3"/>
    <p:sldId id="343" r:id="rId4"/>
    <p:sldId id="344" r:id="rId5"/>
    <p:sldId id="345" r:id="rId6"/>
    <p:sldId id="347" r:id="rId7"/>
    <p:sldId id="370" r:id="rId8"/>
    <p:sldId id="369" r:id="rId9"/>
    <p:sldId id="348" r:id="rId10"/>
    <p:sldId id="350" r:id="rId11"/>
    <p:sldId id="351" r:id="rId12"/>
    <p:sldId id="357" r:id="rId13"/>
    <p:sldId id="368" r:id="rId14"/>
    <p:sldId id="349" r:id="rId15"/>
    <p:sldId id="364" r:id="rId16"/>
    <p:sldId id="365" r:id="rId17"/>
    <p:sldId id="363" r:id="rId18"/>
    <p:sldId id="358" r:id="rId19"/>
    <p:sldId id="366" r:id="rId20"/>
    <p:sldId id="353" r:id="rId21"/>
    <p:sldId id="361" r:id="rId22"/>
    <p:sldId id="360" r:id="rId23"/>
    <p:sldId id="362" r:id="rId24"/>
    <p:sldId id="372" r:id="rId25"/>
  </p:sldIdLst>
  <p:sldSz cx="12192000" cy="6858000"/>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57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Μεσαίο στυλ 2 - Έμφαση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9" autoAdjust="0"/>
    <p:restoredTop sz="94660"/>
  </p:normalViewPr>
  <p:slideViewPr>
    <p:cSldViewPr snapToGrid="0">
      <p:cViewPr varScale="1">
        <p:scale>
          <a:sx n="112" d="100"/>
          <a:sy n="112" d="100"/>
        </p:scale>
        <p:origin x="440" y="192"/>
      </p:cViewPr>
      <p:guideLst>
        <p:guide orient="horz" pos="2160"/>
        <p:guide pos="57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E05527-BE44-421C-8696-0A22DD61CAD7}" type="doc">
      <dgm:prSet loTypeId="urn:microsoft.com/office/officeart/2005/8/layout/chevron1" loCatId="process" qsTypeId="urn:microsoft.com/office/officeart/2005/8/quickstyle/simple1" qsCatId="simple" csTypeId="urn:microsoft.com/office/officeart/2005/8/colors/accent1_2" csCatId="accent1" phldr="1"/>
      <dgm:spPr/>
    </dgm:pt>
    <dgm:pt modelId="{DB6B69B6-8162-44B5-837F-F7B0E5CC1687}">
      <dgm:prSet phldrT="[Text]"/>
      <dgm:spPr/>
      <dgm:t>
        <a:bodyPr/>
        <a:lstStyle/>
        <a:p>
          <a:r>
            <a:rPr lang="el-GR" dirty="0">
              <a:latin typeface="Roboto" panose="02000000000000000000" pitchFamily="2" charset="0"/>
              <a:ea typeface="Roboto" panose="02000000000000000000" pitchFamily="2" charset="0"/>
            </a:rPr>
            <a:t>Τοποθεσία</a:t>
          </a:r>
          <a:endParaRPr lang="en-US" dirty="0">
            <a:latin typeface="Roboto" panose="02000000000000000000" pitchFamily="2" charset="0"/>
            <a:ea typeface="Roboto" panose="02000000000000000000" pitchFamily="2" charset="0"/>
          </a:endParaRPr>
        </a:p>
      </dgm:t>
    </dgm:pt>
    <dgm:pt modelId="{F57FF850-9124-4572-8C50-E98E84363423}" type="parTrans" cxnId="{2105E989-2F3E-4B52-B859-2091C3C6F8AC}">
      <dgm:prSet/>
      <dgm:spPr/>
      <dgm:t>
        <a:bodyPr/>
        <a:lstStyle/>
        <a:p>
          <a:endParaRPr lang="en-US"/>
        </a:p>
      </dgm:t>
    </dgm:pt>
    <dgm:pt modelId="{0E92ADD9-9092-4520-9124-112F2DD3906D}" type="sibTrans" cxnId="{2105E989-2F3E-4B52-B859-2091C3C6F8AC}">
      <dgm:prSet/>
      <dgm:spPr/>
      <dgm:t>
        <a:bodyPr/>
        <a:lstStyle/>
        <a:p>
          <a:endParaRPr lang="en-US"/>
        </a:p>
      </dgm:t>
    </dgm:pt>
    <dgm:pt modelId="{6FE08869-65D3-4A1A-9BCC-430394DD975E}">
      <dgm:prSet phldrT="[Text]"/>
      <dgm:spPr/>
      <dgm:t>
        <a:bodyPr/>
        <a:lstStyle/>
        <a:p>
          <a:r>
            <a:rPr lang="el-GR" dirty="0">
              <a:latin typeface="Roboto" panose="02000000000000000000" pitchFamily="2" charset="0"/>
              <a:ea typeface="Roboto" panose="02000000000000000000" pitchFamily="2" charset="0"/>
            </a:rPr>
            <a:t>ΓΟΚ</a:t>
          </a:r>
          <a:endParaRPr lang="en-US" dirty="0">
            <a:latin typeface="Roboto" panose="02000000000000000000" pitchFamily="2" charset="0"/>
            <a:ea typeface="Roboto" panose="02000000000000000000" pitchFamily="2" charset="0"/>
          </a:endParaRPr>
        </a:p>
      </dgm:t>
    </dgm:pt>
    <dgm:pt modelId="{810E28CF-9C35-40E4-A79D-FC28165307DA}" type="parTrans" cxnId="{D7987130-1454-448F-A332-780E1919A5D8}">
      <dgm:prSet/>
      <dgm:spPr/>
      <dgm:t>
        <a:bodyPr/>
        <a:lstStyle/>
        <a:p>
          <a:endParaRPr lang="en-US"/>
        </a:p>
      </dgm:t>
    </dgm:pt>
    <dgm:pt modelId="{AE8B6F36-F55D-4B76-87C2-E81E9B153602}" type="sibTrans" cxnId="{D7987130-1454-448F-A332-780E1919A5D8}">
      <dgm:prSet/>
      <dgm:spPr/>
      <dgm:t>
        <a:bodyPr/>
        <a:lstStyle/>
        <a:p>
          <a:endParaRPr lang="en-US"/>
        </a:p>
      </dgm:t>
    </dgm:pt>
    <dgm:pt modelId="{1883E576-7744-47F6-8E5E-24A77D5D8EBD}">
      <dgm:prSet phldrT="[Text]"/>
      <dgm:spPr/>
      <dgm:t>
        <a:bodyPr/>
        <a:lstStyle/>
        <a:p>
          <a:r>
            <a:rPr lang="el-GR" dirty="0">
              <a:latin typeface="Roboto" panose="02000000000000000000" pitchFamily="2" charset="0"/>
              <a:ea typeface="Roboto" panose="02000000000000000000" pitchFamily="2" charset="0"/>
            </a:rPr>
            <a:t>Αρχιτεκτονικοί περιορισμοί</a:t>
          </a:r>
          <a:endParaRPr lang="en-US" dirty="0">
            <a:latin typeface="Roboto" panose="02000000000000000000" pitchFamily="2" charset="0"/>
            <a:ea typeface="Roboto" panose="02000000000000000000" pitchFamily="2" charset="0"/>
          </a:endParaRPr>
        </a:p>
      </dgm:t>
    </dgm:pt>
    <dgm:pt modelId="{507DD650-9826-4BF6-B9A6-56FD479B3653}" type="parTrans" cxnId="{37A46860-308A-4ECD-8A3F-E8BA076848B7}">
      <dgm:prSet/>
      <dgm:spPr/>
      <dgm:t>
        <a:bodyPr/>
        <a:lstStyle/>
        <a:p>
          <a:endParaRPr lang="en-US"/>
        </a:p>
      </dgm:t>
    </dgm:pt>
    <dgm:pt modelId="{5BE82EC6-D76C-4D6D-AE2E-18CA0B477A0A}" type="sibTrans" cxnId="{37A46860-308A-4ECD-8A3F-E8BA076848B7}">
      <dgm:prSet/>
      <dgm:spPr/>
      <dgm:t>
        <a:bodyPr/>
        <a:lstStyle/>
        <a:p>
          <a:endParaRPr lang="en-US"/>
        </a:p>
      </dgm:t>
    </dgm:pt>
    <dgm:pt modelId="{D907B55E-3372-4EAD-A1D9-89F73904E5AB}">
      <dgm:prSet phldrT="[Text]"/>
      <dgm:spPr/>
      <dgm:t>
        <a:bodyPr/>
        <a:lstStyle/>
        <a:p>
          <a:r>
            <a:rPr lang="el-GR" dirty="0" err="1">
              <a:latin typeface="Roboto" panose="02000000000000000000" pitchFamily="2" charset="0"/>
              <a:ea typeface="Roboto" panose="02000000000000000000" pitchFamily="2" charset="0"/>
            </a:rPr>
            <a:t>Αδειοδοτήσεις</a:t>
          </a:r>
          <a:r>
            <a:rPr lang="el-GR" dirty="0">
              <a:latin typeface="Roboto" panose="02000000000000000000" pitchFamily="2" charset="0"/>
              <a:ea typeface="Roboto" panose="02000000000000000000" pitchFamily="2" charset="0"/>
            </a:rPr>
            <a:t> (πχ </a:t>
          </a:r>
          <a:r>
            <a:rPr lang="el-GR" dirty="0" err="1">
              <a:latin typeface="Roboto" panose="02000000000000000000" pitchFamily="2" charset="0"/>
              <a:ea typeface="Roboto" panose="02000000000000000000" pitchFamily="2" charset="0"/>
            </a:rPr>
            <a:t>Αρχαιολογια</a:t>
          </a:r>
          <a:r>
            <a:rPr lang="el-GR" dirty="0">
              <a:latin typeface="Roboto" panose="02000000000000000000" pitchFamily="2" charset="0"/>
              <a:ea typeface="Roboto" panose="02000000000000000000" pitchFamily="2" charset="0"/>
            </a:rPr>
            <a:t>)</a:t>
          </a:r>
          <a:endParaRPr lang="en-US" dirty="0">
            <a:latin typeface="Roboto" panose="02000000000000000000" pitchFamily="2" charset="0"/>
            <a:ea typeface="Roboto" panose="02000000000000000000" pitchFamily="2" charset="0"/>
          </a:endParaRPr>
        </a:p>
      </dgm:t>
    </dgm:pt>
    <dgm:pt modelId="{4A458A5E-A018-4FE8-A5EE-1B5F7B6B238B}" type="parTrans" cxnId="{89B778C9-DFA3-4F37-980D-C302CB3A9139}">
      <dgm:prSet/>
      <dgm:spPr/>
      <dgm:t>
        <a:bodyPr/>
        <a:lstStyle/>
        <a:p>
          <a:endParaRPr lang="en-US"/>
        </a:p>
      </dgm:t>
    </dgm:pt>
    <dgm:pt modelId="{40512E80-30A4-4689-8683-BA53F0100825}" type="sibTrans" cxnId="{89B778C9-DFA3-4F37-980D-C302CB3A9139}">
      <dgm:prSet/>
      <dgm:spPr/>
      <dgm:t>
        <a:bodyPr/>
        <a:lstStyle/>
        <a:p>
          <a:endParaRPr lang="en-US"/>
        </a:p>
      </dgm:t>
    </dgm:pt>
    <dgm:pt modelId="{9FCF2782-1C2E-4E82-B9A1-8CEB505BD2F5}">
      <dgm:prSet phldrT="[Text]"/>
      <dgm:spPr/>
      <dgm:t>
        <a:bodyPr/>
        <a:lstStyle/>
        <a:p>
          <a:r>
            <a:rPr lang="el-GR" dirty="0">
              <a:latin typeface="Roboto" panose="02000000000000000000" pitchFamily="2" charset="0"/>
              <a:ea typeface="Roboto" panose="02000000000000000000" pitchFamily="2" charset="0"/>
            </a:rPr>
            <a:t>ΚΕΝΑΚ</a:t>
          </a:r>
          <a:endParaRPr lang="en-US" dirty="0">
            <a:latin typeface="Roboto" panose="02000000000000000000" pitchFamily="2" charset="0"/>
            <a:ea typeface="Roboto" panose="02000000000000000000" pitchFamily="2" charset="0"/>
          </a:endParaRPr>
        </a:p>
      </dgm:t>
    </dgm:pt>
    <dgm:pt modelId="{4B9F0EC8-48DB-4EBD-B7C1-FEB7F3C90E45}" type="parTrans" cxnId="{68F66CD3-8C28-4D01-9E24-19DAFEDC323A}">
      <dgm:prSet/>
      <dgm:spPr/>
      <dgm:t>
        <a:bodyPr/>
        <a:lstStyle/>
        <a:p>
          <a:endParaRPr lang="en-US"/>
        </a:p>
      </dgm:t>
    </dgm:pt>
    <dgm:pt modelId="{889CC83F-C9C0-45A7-9FB1-53C82BC33017}" type="sibTrans" cxnId="{68F66CD3-8C28-4D01-9E24-19DAFEDC323A}">
      <dgm:prSet/>
      <dgm:spPr/>
      <dgm:t>
        <a:bodyPr/>
        <a:lstStyle/>
        <a:p>
          <a:endParaRPr lang="en-US"/>
        </a:p>
      </dgm:t>
    </dgm:pt>
    <dgm:pt modelId="{0DBF9A09-74AB-46DB-BDD4-F7CEE1D49B25}">
      <dgm:prSet phldrT="[Text]"/>
      <dgm:spPr/>
      <dgm:t>
        <a:bodyPr/>
        <a:lstStyle/>
        <a:p>
          <a:r>
            <a:rPr lang="en-US" dirty="0" err="1">
              <a:latin typeface="Roboto" panose="02000000000000000000" pitchFamily="2" charset="0"/>
              <a:ea typeface="Roboto" panose="02000000000000000000" pitchFamily="2" charset="0"/>
            </a:rPr>
            <a:t>nZEB</a:t>
          </a:r>
          <a:endParaRPr lang="en-US" dirty="0">
            <a:latin typeface="Roboto" panose="02000000000000000000" pitchFamily="2" charset="0"/>
            <a:ea typeface="Roboto" panose="02000000000000000000" pitchFamily="2" charset="0"/>
          </a:endParaRPr>
        </a:p>
      </dgm:t>
    </dgm:pt>
    <dgm:pt modelId="{08424261-64B8-4773-B001-C521F7EEEC16}" type="parTrans" cxnId="{287D4D10-C8D0-4E2A-905B-4CC70B78DB52}">
      <dgm:prSet/>
      <dgm:spPr/>
      <dgm:t>
        <a:bodyPr/>
        <a:lstStyle/>
        <a:p>
          <a:endParaRPr lang="en-US"/>
        </a:p>
      </dgm:t>
    </dgm:pt>
    <dgm:pt modelId="{6FED233F-605C-446D-8B4A-C962D6F272AF}" type="sibTrans" cxnId="{287D4D10-C8D0-4E2A-905B-4CC70B78DB52}">
      <dgm:prSet/>
      <dgm:spPr/>
      <dgm:t>
        <a:bodyPr/>
        <a:lstStyle/>
        <a:p>
          <a:endParaRPr lang="en-US"/>
        </a:p>
      </dgm:t>
    </dgm:pt>
    <dgm:pt modelId="{50266456-AF24-4DE5-97C5-E9DEC47BABE8}">
      <dgm:prSet phldrT="[Text]"/>
      <dgm:spPr/>
      <dgm:t>
        <a:bodyPr/>
        <a:lstStyle/>
        <a:p>
          <a:r>
            <a:rPr lang="el-GR" dirty="0">
              <a:latin typeface="Roboto" panose="02000000000000000000" pitchFamily="2" charset="0"/>
              <a:ea typeface="Roboto" panose="02000000000000000000" pitchFamily="2" charset="0"/>
            </a:rPr>
            <a:t>Νομιμότητα</a:t>
          </a:r>
          <a:endParaRPr lang="en-US" dirty="0">
            <a:latin typeface="Roboto" panose="02000000000000000000" pitchFamily="2" charset="0"/>
            <a:ea typeface="Roboto" panose="02000000000000000000" pitchFamily="2" charset="0"/>
          </a:endParaRPr>
        </a:p>
      </dgm:t>
    </dgm:pt>
    <dgm:pt modelId="{310BB48C-E65D-4DE8-9D54-9FCB2BB93309}" type="parTrans" cxnId="{073DC28F-6704-4106-9D47-83A482EC5F1F}">
      <dgm:prSet/>
      <dgm:spPr/>
      <dgm:t>
        <a:bodyPr/>
        <a:lstStyle/>
        <a:p>
          <a:endParaRPr lang="en-US"/>
        </a:p>
      </dgm:t>
    </dgm:pt>
    <dgm:pt modelId="{2AA48DE0-3F97-4E87-AD9F-249AB8C45C10}" type="sibTrans" cxnId="{073DC28F-6704-4106-9D47-83A482EC5F1F}">
      <dgm:prSet/>
      <dgm:spPr/>
      <dgm:t>
        <a:bodyPr/>
        <a:lstStyle/>
        <a:p>
          <a:endParaRPr lang="en-US"/>
        </a:p>
      </dgm:t>
    </dgm:pt>
    <dgm:pt modelId="{5184D149-00F6-4F83-83AA-FA2B86942EE0}">
      <dgm:prSet phldrT="[Text]"/>
      <dgm:spPr/>
      <dgm:t>
        <a:bodyPr/>
        <a:lstStyle/>
        <a:p>
          <a:r>
            <a:rPr lang="el-GR" dirty="0">
              <a:latin typeface="Roboto" panose="02000000000000000000" pitchFamily="2" charset="0"/>
              <a:ea typeface="Roboto" panose="02000000000000000000" pitchFamily="2" charset="0"/>
            </a:rPr>
            <a:t>Ιδιοκτησία</a:t>
          </a:r>
          <a:endParaRPr lang="en-US" dirty="0">
            <a:latin typeface="Roboto" panose="02000000000000000000" pitchFamily="2" charset="0"/>
            <a:ea typeface="Roboto" panose="02000000000000000000" pitchFamily="2" charset="0"/>
          </a:endParaRPr>
        </a:p>
      </dgm:t>
    </dgm:pt>
    <dgm:pt modelId="{257C06E4-2852-4AFB-8D6C-212ADBF5A652}" type="parTrans" cxnId="{8D00D136-6CF9-4F29-862E-3C72140A4954}">
      <dgm:prSet/>
      <dgm:spPr/>
      <dgm:t>
        <a:bodyPr/>
        <a:lstStyle/>
        <a:p>
          <a:endParaRPr lang="en-US"/>
        </a:p>
      </dgm:t>
    </dgm:pt>
    <dgm:pt modelId="{05DE9EF9-1B2E-42AA-9D8F-408CD80E8442}" type="sibTrans" cxnId="{8D00D136-6CF9-4F29-862E-3C72140A4954}">
      <dgm:prSet/>
      <dgm:spPr/>
      <dgm:t>
        <a:bodyPr/>
        <a:lstStyle/>
        <a:p>
          <a:endParaRPr lang="en-US"/>
        </a:p>
      </dgm:t>
    </dgm:pt>
    <dgm:pt modelId="{33246028-F465-4433-A933-43B98253D0B5}" type="pres">
      <dgm:prSet presAssocID="{81E05527-BE44-421C-8696-0A22DD61CAD7}" presName="Name0" presStyleCnt="0">
        <dgm:presLayoutVars>
          <dgm:dir/>
          <dgm:animLvl val="lvl"/>
          <dgm:resizeHandles val="exact"/>
        </dgm:presLayoutVars>
      </dgm:prSet>
      <dgm:spPr/>
    </dgm:pt>
    <dgm:pt modelId="{6B9EB744-9F7D-482A-80C1-4E1A6A79D237}" type="pres">
      <dgm:prSet presAssocID="{DB6B69B6-8162-44B5-837F-F7B0E5CC1687}" presName="parTxOnly" presStyleLbl="node1" presStyleIdx="0" presStyleCnt="8">
        <dgm:presLayoutVars>
          <dgm:chMax val="0"/>
          <dgm:chPref val="0"/>
          <dgm:bulletEnabled val="1"/>
        </dgm:presLayoutVars>
      </dgm:prSet>
      <dgm:spPr/>
    </dgm:pt>
    <dgm:pt modelId="{B731B561-E6C8-48FE-B39E-ABDA488756CC}" type="pres">
      <dgm:prSet presAssocID="{0E92ADD9-9092-4520-9124-112F2DD3906D}" presName="parTxOnlySpace" presStyleCnt="0"/>
      <dgm:spPr/>
    </dgm:pt>
    <dgm:pt modelId="{801BEEA8-137E-40C8-B3DC-AAD45D8A587A}" type="pres">
      <dgm:prSet presAssocID="{50266456-AF24-4DE5-97C5-E9DEC47BABE8}" presName="parTxOnly" presStyleLbl="node1" presStyleIdx="1" presStyleCnt="8">
        <dgm:presLayoutVars>
          <dgm:chMax val="0"/>
          <dgm:chPref val="0"/>
          <dgm:bulletEnabled val="1"/>
        </dgm:presLayoutVars>
      </dgm:prSet>
      <dgm:spPr/>
    </dgm:pt>
    <dgm:pt modelId="{69CF8007-62B7-4B26-995A-AC7EC2AC9FCB}" type="pres">
      <dgm:prSet presAssocID="{2AA48DE0-3F97-4E87-AD9F-249AB8C45C10}" presName="parTxOnlySpace" presStyleCnt="0"/>
      <dgm:spPr/>
    </dgm:pt>
    <dgm:pt modelId="{C0422376-43BD-46B6-9C1A-CB60BD67740F}" type="pres">
      <dgm:prSet presAssocID="{5184D149-00F6-4F83-83AA-FA2B86942EE0}" presName="parTxOnly" presStyleLbl="node1" presStyleIdx="2" presStyleCnt="8">
        <dgm:presLayoutVars>
          <dgm:chMax val="0"/>
          <dgm:chPref val="0"/>
          <dgm:bulletEnabled val="1"/>
        </dgm:presLayoutVars>
      </dgm:prSet>
      <dgm:spPr/>
    </dgm:pt>
    <dgm:pt modelId="{D5080679-5F68-401F-91AB-3D4979CB3701}" type="pres">
      <dgm:prSet presAssocID="{05DE9EF9-1B2E-42AA-9D8F-408CD80E8442}" presName="parTxOnlySpace" presStyleCnt="0"/>
      <dgm:spPr/>
    </dgm:pt>
    <dgm:pt modelId="{0E56224A-47BD-46A8-8FAE-D883C8A1752D}" type="pres">
      <dgm:prSet presAssocID="{6FE08869-65D3-4A1A-9BCC-430394DD975E}" presName="parTxOnly" presStyleLbl="node1" presStyleIdx="3" presStyleCnt="8">
        <dgm:presLayoutVars>
          <dgm:chMax val="0"/>
          <dgm:chPref val="0"/>
          <dgm:bulletEnabled val="1"/>
        </dgm:presLayoutVars>
      </dgm:prSet>
      <dgm:spPr/>
    </dgm:pt>
    <dgm:pt modelId="{F2DBE8CF-4E35-432A-BE5B-0CB461ADA531}" type="pres">
      <dgm:prSet presAssocID="{AE8B6F36-F55D-4B76-87C2-E81E9B153602}" presName="parTxOnlySpace" presStyleCnt="0"/>
      <dgm:spPr/>
    </dgm:pt>
    <dgm:pt modelId="{D53D80D3-B781-418E-9EB2-D2BB606E6C13}" type="pres">
      <dgm:prSet presAssocID="{1883E576-7744-47F6-8E5E-24A77D5D8EBD}" presName="parTxOnly" presStyleLbl="node1" presStyleIdx="4" presStyleCnt="8">
        <dgm:presLayoutVars>
          <dgm:chMax val="0"/>
          <dgm:chPref val="0"/>
          <dgm:bulletEnabled val="1"/>
        </dgm:presLayoutVars>
      </dgm:prSet>
      <dgm:spPr/>
    </dgm:pt>
    <dgm:pt modelId="{D1FFD146-5200-42A2-A321-2393222AF473}" type="pres">
      <dgm:prSet presAssocID="{5BE82EC6-D76C-4D6D-AE2E-18CA0B477A0A}" presName="parTxOnlySpace" presStyleCnt="0"/>
      <dgm:spPr/>
    </dgm:pt>
    <dgm:pt modelId="{B318779A-40E5-45FB-AB04-6D98E4470180}" type="pres">
      <dgm:prSet presAssocID="{D907B55E-3372-4EAD-A1D9-89F73904E5AB}" presName="parTxOnly" presStyleLbl="node1" presStyleIdx="5" presStyleCnt="8">
        <dgm:presLayoutVars>
          <dgm:chMax val="0"/>
          <dgm:chPref val="0"/>
          <dgm:bulletEnabled val="1"/>
        </dgm:presLayoutVars>
      </dgm:prSet>
      <dgm:spPr/>
    </dgm:pt>
    <dgm:pt modelId="{2716B736-8BFB-4322-80E5-0BF01C8A220C}" type="pres">
      <dgm:prSet presAssocID="{40512E80-30A4-4689-8683-BA53F0100825}" presName="parTxOnlySpace" presStyleCnt="0"/>
      <dgm:spPr/>
    </dgm:pt>
    <dgm:pt modelId="{63165C21-5292-4CB5-A954-4F785B3513BC}" type="pres">
      <dgm:prSet presAssocID="{9FCF2782-1C2E-4E82-B9A1-8CEB505BD2F5}" presName="parTxOnly" presStyleLbl="node1" presStyleIdx="6" presStyleCnt="8">
        <dgm:presLayoutVars>
          <dgm:chMax val="0"/>
          <dgm:chPref val="0"/>
          <dgm:bulletEnabled val="1"/>
        </dgm:presLayoutVars>
      </dgm:prSet>
      <dgm:spPr/>
    </dgm:pt>
    <dgm:pt modelId="{6F338D2E-8182-4BC4-B6C2-F1975020C8F0}" type="pres">
      <dgm:prSet presAssocID="{889CC83F-C9C0-45A7-9FB1-53C82BC33017}" presName="parTxOnlySpace" presStyleCnt="0"/>
      <dgm:spPr/>
    </dgm:pt>
    <dgm:pt modelId="{C87FE1BF-4147-42CD-A60C-F0EFAC0D4594}" type="pres">
      <dgm:prSet presAssocID="{0DBF9A09-74AB-46DB-BDD4-F7CEE1D49B25}" presName="parTxOnly" presStyleLbl="node1" presStyleIdx="7" presStyleCnt="8">
        <dgm:presLayoutVars>
          <dgm:chMax val="0"/>
          <dgm:chPref val="0"/>
          <dgm:bulletEnabled val="1"/>
        </dgm:presLayoutVars>
      </dgm:prSet>
      <dgm:spPr/>
    </dgm:pt>
  </dgm:ptLst>
  <dgm:cxnLst>
    <dgm:cxn modelId="{287D4D10-C8D0-4E2A-905B-4CC70B78DB52}" srcId="{81E05527-BE44-421C-8696-0A22DD61CAD7}" destId="{0DBF9A09-74AB-46DB-BDD4-F7CEE1D49B25}" srcOrd="7" destOrd="0" parTransId="{08424261-64B8-4773-B001-C521F7EEEC16}" sibTransId="{6FED233F-605C-446D-8B4A-C962D6F272AF}"/>
    <dgm:cxn modelId="{D7987130-1454-448F-A332-780E1919A5D8}" srcId="{81E05527-BE44-421C-8696-0A22DD61CAD7}" destId="{6FE08869-65D3-4A1A-9BCC-430394DD975E}" srcOrd="3" destOrd="0" parTransId="{810E28CF-9C35-40E4-A79D-FC28165307DA}" sibTransId="{AE8B6F36-F55D-4B76-87C2-E81E9B153602}"/>
    <dgm:cxn modelId="{8D00D136-6CF9-4F29-862E-3C72140A4954}" srcId="{81E05527-BE44-421C-8696-0A22DD61CAD7}" destId="{5184D149-00F6-4F83-83AA-FA2B86942EE0}" srcOrd="2" destOrd="0" parTransId="{257C06E4-2852-4AFB-8D6C-212ADBF5A652}" sibTransId="{05DE9EF9-1B2E-42AA-9D8F-408CD80E8442}"/>
    <dgm:cxn modelId="{A7612E60-6B96-44D0-B7CF-CA57924BD315}" type="presOf" srcId="{6FE08869-65D3-4A1A-9BCC-430394DD975E}" destId="{0E56224A-47BD-46A8-8FAE-D883C8A1752D}" srcOrd="0" destOrd="0" presId="urn:microsoft.com/office/officeart/2005/8/layout/chevron1"/>
    <dgm:cxn modelId="{37A46860-308A-4ECD-8A3F-E8BA076848B7}" srcId="{81E05527-BE44-421C-8696-0A22DD61CAD7}" destId="{1883E576-7744-47F6-8E5E-24A77D5D8EBD}" srcOrd="4" destOrd="0" parTransId="{507DD650-9826-4BF6-B9A6-56FD479B3653}" sibTransId="{5BE82EC6-D76C-4D6D-AE2E-18CA0B477A0A}"/>
    <dgm:cxn modelId="{DF887472-365D-4C28-BF5B-3DAC4D13518F}" type="presOf" srcId="{5184D149-00F6-4F83-83AA-FA2B86942EE0}" destId="{C0422376-43BD-46B6-9C1A-CB60BD67740F}" srcOrd="0" destOrd="0" presId="urn:microsoft.com/office/officeart/2005/8/layout/chevron1"/>
    <dgm:cxn modelId="{B8B44155-AE9F-4A19-9820-9C324F33DE07}" type="presOf" srcId="{D907B55E-3372-4EAD-A1D9-89F73904E5AB}" destId="{B318779A-40E5-45FB-AB04-6D98E4470180}" srcOrd="0" destOrd="0" presId="urn:microsoft.com/office/officeart/2005/8/layout/chevron1"/>
    <dgm:cxn modelId="{2105E989-2F3E-4B52-B859-2091C3C6F8AC}" srcId="{81E05527-BE44-421C-8696-0A22DD61CAD7}" destId="{DB6B69B6-8162-44B5-837F-F7B0E5CC1687}" srcOrd="0" destOrd="0" parTransId="{F57FF850-9124-4572-8C50-E98E84363423}" sibTransId="{0E92ADD9-9092-4520-9124-112F2DD3906D}"/>
    <dgm:cxn modelId="{073DC28F-6704-4106-9D47-83A482EC5F1F}" srcId="{81E05527-BE44-421C-8696-0A22DD61CAD7}" destId="{50266456-AF24-4DE5-97C5-E9DEC47BABE8}" srcOrd="1" destOrd="0" parTransId="{310BB48C-E65D-4DE8-9D54-9FCB2BB93309}" sibTransId="{2AA48DE0-3F97-4E87-AD9F-249AB8C45C10}"/>
    <dgm:cxn modelId="{5282539D-5E27-4D56-B3E2-4DCEA77BB458}" type="presOf" srcId="{1883E576-7744-47F6-8E5E-24A77D5D8EBD}" destId="{D53D80D3-B781-418E-9EB2-D2BB606E6C13}" srcOrd="0" destOrd="0" presId="urn:microsoft.com/office/officeart/2005/8/layout/chevron1"/>
    <dgm:cxn modelId="{D41F68A0-297B-4804-AC83-3C479B16DB81}" type="presOf" srcId="{50266456-AF24-4DE5-97C5-E9DEC47BABE8}" destId="{801BEEA8-137E-40C8-B3DC-AAD45D8A587A}" srcOrd="0" destOrd="0" presId="urn:microsoft.com/office/officeart/2005/8/layout/chevron1"/>
    <dgm:cxn modelId="{3067A6AA-13E2-4C3E-8A47-D1D3A465B74E}" type="presOf" srcId="{0DBF9A09-74AB-46DB-BDD4-F7CEE1D49B25}" destId="{C87FE1BF-4147-42CD-A60C-F0EFAC0D4594}" srcOrd="0" destOrd="0" presId="urn:microsoft.com/office/officeart/2005/8/layout/chevron1"/>
    <dgm:cxn modelId="{7ABC77B2-01BF-456E-8F8B-6FE1AB2D34A7}" type="presOf" srcId="{81E05527-BE44-421C-8696-0A22DD61CAD7}" destId="{33246028-F465-4433-A933-43B98253D0B5}" srcOrd="0" destOrd="0" presId="urn:microsoft.com/office/officeart/2005/8/layout/chevron1"/>
    <dgm:cxn modelId="{89B778C9-DFA3-4F37-980D-C302CB3A9139}" srcId="{81E05527-BE44-421C-8696-0A22DD61CAD7}" destId="{D907B55E-3372-4EAD-A1D9-89F73904E5AB}" srcOrd="5" destOrd="0" parTransId="{4A458A5E-A018-4FE8-A5EE-1B5F7B6B238B}" sibTransId="{40512E80-30A4-4689-8683-BA53F0100825}"/>
    <dgm:cxn modelId="{68F66CD3-8C28-4D01-9E24-19DAFEDC323A}" srcId="{81E05527-BE44-421C-8696-0A22DD61CAD7}" destId="{9FCF2782-1C2E-4E82-B9A1-8CEB505BD2F5}" srcOrd="6" destOrd="0" parTransId="{4B9F0EC8-48DB-4EBD-B7C1-FEB7F3C90E45}" sibTransId="{889CC83F-C9C0-45A7-9FB1-53C82BC33017}"/>
    <dgm:cxn modelId="{D24905E3-37D5-4316-AD45-11D57B79E2D3}" type="presOf" srcId="{DB6B69B6-8162-44B5-837F-F7B0E5CC1687}" destId="{6B9EB744-9F7D-482A-80C1-4E1A6A79D237}" srcOrd="0" destOrd="0" presId="urn:microsoft.com/office/officeart/2005/8/layout/chevron1"/>
    <dgm:cxn modelId="{ED552EE4-3A0E-486C-80D2-755FE6FCEE07}" type="presOf" srcId="{9FCF2782-1C2E-4E82-B9A1-8CEB505BD2F5}" destId="{63165C21-5292-4CB5-A954-4F785B3513BC}" srcOrd="0" destOrd="0" presId="urn:microsoft.com/office/officeart/2005/8/layout/chevron1"/>
    <dgm:cxn modelId="{A765DFD9-C0FC-42A8-9994-DB1B669A0519}" type="presParOf" srcId="{33246028-F465-4433-A933-43B98253D0B5}" destId="{6B9EB744-9F7D-482A-80C1-4E1A6A79D237}" srcOrd="0" destOrd="0" presId="urn:microsoft.com/office/officeart/2005/8/layout/chevron1"/>
    <dgm:cxn modelId="{5E6FE332-322C-4EC4-A5E9-8B7046E6F573}" type="presParOf" srcId="{33246028-F465-4433-A933-43B98253D0B5}" destId="{B731B561-E6C8-48FE-B39E-ABDA488756CC}" srcOrd="1" destOrd="0" presId="urn:microsoft.com/office/officeart/2005/8/layout/chevron1"/>
    <dgm:cxn modelId="{E491DA0F-A245-4FA2-B657-63A899A44B62}" type="presParOf" srcId="{33246028-F465-4433-A933-43B98253D0B5}" destId="{801BEEA8-137E-40C8-B3DC-AAD45D8A587A}" srcOrd="2" destOrd="0" presId="urn:microsoft.com/office/officeart/2005/8/layout/chevron1"/>
    <dgm:cxn modelId="{1F6E4C8E-574A-431A-86AA-26F9F6490448}" type="presParOf" srcId="{33246028-F465-4433-A933-43B98253D0B5}" destId="{69CF8007-62B7-4B26-995A-AC7EC2AC9FCB}" srcOrd="3" destOrd="0" presId="urn:microsoft.com/office/officeart/2005/8/layout/chevron1"/>
    <dgm:cxn modelId="{7AE0A2C2-3497-4256-B8D8-88D2FCE462DB}" type="presParOf" srcId="{33246028-F465-4433-A933-43B98253D0B5}" destId="{C0422376-43BD-46B6-9C1A-CB60BD67740F}" srcOrd="4" destOrd="0" presId="urn:microsoft.com/office/officeart/2005/8/layout/chevron1"/>
    <dgm:cxn modelId="{95C5B40B-E7DD-4544-81D3-5D8BD5CF3AEF}" type="presParOf" srcId="{33246028-F465-4433-A933-43B98253D0B5}" destId="{D5080679-5F68-401F-91AB-3D4979CB3701}" srcOrd="5" destOrd="0" presId="urn:microsoft.com/office/officeart/2005/8/layout/chevron1"/>
    <dgm:cxn modelId="{09DF7D90-440A-4ECD-B075-3C507AE3EF40}" type="presParOf" srcId="{33246028-F465-4433-A933-43B98253D0B5}" destId="{0E56224A-47BD-46A8-8FAE-D883C8A1752D}" srcOrd="6" destOrd="0" presId="urn:microsoft.com/office/officeart/2005/8/layout/chevron1"/>
    <dgm:cxn modelId="{8F0F1169-6BE9-4BA6-91B5-7E82AD2DCF24}" type="presParOf" srcId="{33246028-F465-4433-A933-43B98253D0B5}" destId="{F2DBE8CF-4E35-432A-BE5B-0CB461ADA531}" srcOrd="7" destOrd="0" presId="urn:microsoft.com/office/officeart/2005/8/layout/chevron1"/>
    <dgm:cxn modelId="{CA5668FC-75A1-4A7A-B22E-ABADBFAE5004}" type="presParOf" srcId="{33246028-F465-4433-A933-43B98253D0B5}" destId="{D53D80D3-B781-418E-9EB2-D2BB606E6C13}" srcOrd="8" destOrd="0" presId="urn:microsoft.com/office/officeart/2005/8/layout/chevron1"/>
    <dgm:cxn modelId="{C97E5806-AC78-43C7-BA3F-0ABF113BE570}" type="presParOf" srcId="{33246028-F465-4433-A933-43B98253D0B5}" destId="{D1FFD146-5200-42A2-A321-2393222AF473}" srcOrd="9" destOrd="0" presId="urn:microsoft.com/office/officeart/2005/8/layout/chevron1"/>
    <dgm:cxn modelId="{1A46BEF9-66CB-4432-9AD3-311424DAB3B5}" type="presParOf" srcId="{33246028-F465-4433-A933-43B98253D0B5}" destId="{B318779A-40E5-45FB-AB04-6D98E4470180}" srcOrd="10" destOrd="0" presId="urn:microsoft.com/office/officeart/2005/8/layout/chevron1"/>
    <dgm:cxn modelId="{030B94D5-3267-4CA6-A262-38DB97D7A9D0}" type="presParOf" srcId="{33246028-F465-4433-A933-43B98253D0B5}" destId="{2716B736-8BFB-4322-80E5-0BF01C8A220C}" srcOrd="11" destOrd="0" presId="urn:microsoft.com/office/officeart/2005/8/layout/chevron1"/>
    <dgm:cxn modelId="{C8B4DA13-0B14-4FCA-9E0A-ADD7D47FFCB1}" type="presParOf" srcId="{33246028-F465-4433-A933-43B98253D0B5}" destId="{63165C21-5292-4CB5-A954-4F785B3513BC}" srcOrd="12" destOrd="0" presId="urn:microsoft.com/office/officeart/2005/8/layout/chevron1"/>
    <dgm:cxn modelId="{B20EDBB2-354E-442E-A225-F1A194671274}" type="presParOf" srcId="{33246028-F465-4433-A933-43B98253D0B5}" destId="{6F338D2E-8182-4BC4-B6C2-F1975020C8F0}" srcOrd="13" destOrd="0" presId="urn:microsoft.com/office/officeart/2005/8/layout/chevron1"/>
    <dgm:cxn modelId="{8D5FFCE9-BD52-4294-8CD1-0A2B688BDC06}" type="presParOf" srcId="{33246028-F465-4433-A933-43B98253D0B5}" destId="{C87FE1BF-4147-42CD-A60C-F0EFAC0D4594}" srcOrd="14"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9EB744-9F7D-482A-80C1-4E1A6A79D237}">
      <dsp:nvSpPr>
        <dsp:cNvPr id="0" name=""/>
        <dsp:cNvSpPr/>
      </dsp:nvSpPr>
      <dsp:spPr>
        <a:xfrm>
          <a:off x="924" y="636736"/>
          <a:ext cx="1481993" cy="592797"/>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l-GR" sz="900" kern="1200" dirty="0">
              <a:latin typeface="Roboto" panose="02000000000000000000" pitchFamily="2" charset="0"/>
              <a:ea typeface="Roboto" panose="02000000000000000000" pitchFamily="2" charset="0"/>
            </a:rPr>
            <a:t>Τοποθεσία</a:t>
          </a:r>
          <a:endParaRPr lang="en-US" sz="900" kern="1200" dirty="0">
            <a:latin typeface="Roboto" panose="02000000000000000000" pitchFamily="2" charset="0"/>
            <a:ea typeface="Roboto" panose="02000000000000000000" pitchFamily="2" charset="0"/>
          </a:endParaRPr>
        </a:p>
      </dsp:txBody>
      <dsp:txXfrm>
        <a:off x="297323" y="636736"/>
        <a:ext cx="889196" cy="592797"/>
      </dsp:txXfrm>
    </dsp:sp>
    <dsp:sp modelId="{801BEEA8-137E-40C8-B3DC-AAD45D8A587A}">
      <dsp:nvSpPr>
        <dsp:cNvPr id="0" name=""/>
        <dsp:cNvSpPr/>
      </dsp:nvSpPr>
      <dsp:spPr>
        <a:xfrm>
          <a:off x="1334718" y="636736"/>
          <a:ext cx="1481993" cy="592797"/>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l-GR" sz="900" kern="1200" dirty="0">
              <a:latin typeface="Roboto" panose="02000000000000000000" pitchFamily="2" charset="0"/>
              <a:ea typeface="Roboto" panose="02000000000000000000" pitchFamily="2" charset="0"/>
            </a:rPr>
            <a:t>Νομιμότητα</a:t>
          </a:r>
          <a:endParaRPr lang="en-US" sz="900" kern="1200" dirty="0">
            <a:latin typeface="Roboto" panose="02000000000000000000" pitchFamily="2" charset="0"/>
            <a:ea typeface="Roboto" panose="02000000000000000000" pitchFamily="2" charset="0"/>
          </a:endParaRPr>
        </a:p>
      </dsp:txBody>
      <dsp:txXfrm>
        <a:off x="1631117" y="636736"/>
        <a:ext cx="889196" cy="592797"/>
      </dsp:txXfrm>
    </dsp:sp>
    <dsp:sp modelId="{C0422376-43BD-46B6-9C1A-CB60BD67740F}">
      <dsp:nvSpPr>
        <dsp:cNvPr id="0" name=""/>
        <dsp:cNvSpPr/>
      </dsp:nvSpPr>
      <dsp:spPr>
        <a:xfrm>
          <a:off x="2668512" y="636736"/>
          <a:ext cx="1481993" cy="592797"/>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l-GR" sz="900" kern="1200" dirty="0">
              <a:latin typeface="Roboto" panose="02000000000000000000" pitchFamily="2" charset="0"/>
              <a:ea typeface="Roboto" panose="02000000000000000000" pitchFamily="2" charset="0"/>
            </a:rPr>
            <a:t>Ιδιοκτησία</a:t>
          </a:r>
          <a:endParaRPr lang="en-US" sz="900" kern="1200" dirty="0">
            <a:latin typeface="Roboto" panose="02000000000000000000" pitchFamily="2" charset="0"/>
            <a:ea typeface="Roboto" panose="02000000000000000000" pitchFamily="2" charset="0"/>
          </a:endParaRPr>
        </a:p>
      </dsp:txBody>
      <dsp:txXfrm>
        <a:off x="2964911" y="636736"/>
        <a:ext cx="889196" cy="592797"/>
      </dsp:txXfrm>
    </dsp:sp>
    <dsp:sp modelId="{0E56224A-47BD-46A8-8FAE-D883C8A1752D}">
      <dsp:nvSpPr>
        <dsp:cNvPr id="0" name=""/>
        <dsp:cNvSpPr/>
      </dsp:nvSpPr>
      <dsp:spPr>
        <a:xfrm>
          <a:off x="4002306" y="636736"/>
          <a:ext cx="1481993" cy="592797"/>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l-GR" sz="900" kern="1200" dirty="0">
              <a:latin typeface="Roboto" panose="02000000000000000000" pitchFamily="2" charset="0"/>
              <a:ea typeface="Roboto" panose="02000000000000000000" pitchFamily="2" charset="0"/>
            </a:rPr>
            <a:t>ΓΟΚ</a:t>
          </a:r>
          <a:endParaRPr lang="en-US" sz="900" kern="1200" dirty="0">
            <a:latin typeface="Roboto" panose="02000000000000000000" pitchFamily="2" charset="0"/>
            <a:ea typeface="Roboto" panose="02000000000000000000" pitchFamily="2" charset="0"/>
          </a:endParaRPr>
        </a:p>
      </dsp:txBody>
      <dsp:txXfrm>
        <a:off x="4298705" y="636736"/>
        <a:ext cx="889196" cy="592797"/>
      </dsp:txXfrm>
    </dsp:sp>
    <dsp:sp modelId="{D53D80D3-B781-418E-9EB2-D2BB606E6C13}">
      <dsp:nvSpPr>
        <dsp:cNvPr id="0" name=""/>
        <dsp:cNvSpPr/>
      </dsp:nvSpPr>
      <dsp:spPr>
        <a:xfrm>
          <a:off x="5336100" y="636736"/>
          <a:ext cx="1481993" cy="592797"/>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l-GR" sz="900" kern="1200" dirty="0">
              <a:latin typeface="Roboto" panose="02000000000000000000" pitchFamily="2" charset="0"/>
              <a:ea typeface="Roboto" panose="02000000000000000000" pitchFamily="2" charset="0"/>
            </a:rPr>
            <a:t>Αρχιτεκτονικοί περιορισμοί</a:t>
          </a:r>
          <a:endParaRPr lang="en-US" sz="900" kern="1200" dirty="0">
            <a:latin typeface="Roboto" panose="02000000000000000000" pitchFamily="2" charset="0"/>
            <a:ea typeface="Roboto" panose="02000000000000000000" pitchFamily="2" charset="0"/>
          </a:endParaRPr>
        </a:p>
      </dsp:txBody>
      <dsp:txXfrm>
        <a:off x="5632499" y="636736"/>
        <a:ext cx="889196" cy="592797"/>
      </dsp:txXfrm>
    </dsp:sp>
    <dsp:sp modelId="{B318779A-40E5-45FB-AB04-6D98E4470180}">
      <dsp:nvSpPr>
        <dsp:cNvPr id="0" name=""/>
        <dsp:cNvSpPr/>
      </dsp:nvSpPr>
      <dsp:spPr>
        <a:xfrm>
          <a:off x="6669894" y="636736"/>
          <a:ext cx="1481993" cy="592797"/>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l-GR" sz="900" kern="1200" dirty="0" err="1">
              <a:latin typeface="Roboto" panose="02000000000000000000" pitchFamily="2" charset="0"/>
              <a:ea typeface="Roboto" panose="02000000000000000000" pitchFamily="2" charset="0"/>
            </a:rPr>
            <a:t>Αδειοδοτήσεις</a:t>
          </a:r>
          <a:r>
            <a:rPr lang="el-GR" sz="900" kern="1200" dirty="0">
              <a:latin typeface="Roboto" panose="02000000000000000000" pitchFamily="2" charset="0"/>
              <a:ea typeface="Roboto" panose="02000000000000000000" pitchFamily="2" charset="0"/>
            </a:rPr>
            <a:t> (πχ </a:t>
          </a:r>
          <a:r>
            <a:rPr lang="el-GR" sz="900" kern="1200" dirty="0" err="1">
              <a:latin typeface="Roboto" panose="02000000000000000000" pitchFamily="2" charset="0"/>
              <a:ea typeface="Roboto" panose="02000000000000000000" pitchFamily="2" charset="0"/>
            </a:rPr>
            <a:t>Αρχαιολογια</a:t>
          </a:r>
          <a:r>
            <a:rPr lang="el-GR" sz="900" kern="1200" dirty="0">
              <a:latin typeface="Roboto" panose="02000000000000000000" pitchFamily="2" charset="0"/>
              <a:ea typeface="Roboto" panose="02000000000000000000" pitchFamily="2" charset="0"/>
            </a:rPr>
            <a:t>)</a:t>
          </a:r>
          <a:endParaRPr lang="en-US" sz="900" kern="1200" dirty="0">
            <a:latin typeface="Roboto" panose="02000000000000000000" pitchFamily="2" charset="0"/>
            <a:ea typeface="Roboto" panose="02000000000000000000" pitchFamily="2" charset="0"/>
          </a:endParaRPr>
        </a:p>
      </dsp:txBody>
      <dsp:txXfrm>
        <a:off x="6966293" y="636736"/>
        <a:ext cx="889196" cy="592797"/>
      </dsp:txXfrm>
    </dsp:sp>
    <dsp:sp modelId="{63165C21-5292-4CB5-A954-4F785B3513BC}">
      <dsp:nvSpPr>
        <dsp:cNvPr id="0" name=""/>
        <dsp:cNvSpPr/>
      </dsp:nvSpPr>
      <dsp:spPr>
        <a:xfrm>
          <a:off x="8003688" y="636736"/>
          <a:ext cx="1481993" cy="592797"/>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l-GR" sz="900" kern="1200" dirty="0">
              <a:latin typeface="Roboto" panose="02000000000000000000" pitchFamily="2" charset="0"/>
              <a:ea typeface="Roboto" panose="02000000000000000000" pitchFamily="2" charset="0"/>
            </a:rPr>
            <a:t>ΚΕΝΑΚ</a:t>
          </a:r>
          <a:endParaRPr lang="en-US" sz="900" kern="1200" dirty="0">
            <a:latin typeface="Roboto" panose="02000000000000000000" pitchFamily="2" charset="0"/>
            <a:ea typeface="Roboto" panose="02000000000000000000" pitchFamily="2" charset="0"/>
          </a:endParaRPr>
        </a:p>
      </dsp:txBody>
      <dsp:txXfrm>
        <a:off x="8300087" y="636736"/>
        <a:ext cx="889196" cy="592797"/>
      </dsp:txXfrm>
    </dsp:sp>
    <dsp:sp modelId="{C87FE1BF-4147-42CD-A60C-F0EFAC0D4594}">
      <dsp:nvSpPr>
        <dsp:cNvPr id="0" name=""/>
        <dsp:cNvSpPr/>
      </dsp:nvSpPr>
      <dsp:spPr>
        <a:xfrm>
          <a:off x="9337483" y="636736"/>
          <a:ext cx="1481993" cy="592797"/>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n-US" sz="900" kern="1200" dirty="0" err="1">
              <a:latin typeface="Roboto" panose="02000000000000000000" pitchFamily="2" charset="0"/>
              <a:ea typeface="Roboto" panose="02000000000000000000" pitchFamily="2" charset="0"/>
            </a:rPr>
            <a:t>nZEB</a:t>
          </a:r>
          <a:endParaRPr lang="en-US" sz="900" kern="1200" dirty="0">
            <a:latin typeface="Roboto" panose="02000000000000000000" pitchFamily="2" charset="0"/>
            <a:ea typeface="Roboto" panose="02000000000000000000" pitchFamily="2" charset="0"/>
          </a:endParaRPr>
        </a:p>
      </dsp:txBody>
      <dsp:txXfrm>
        <a:off x="9633882" y="636736"/>
        <a:ext cx="889196" cy="592797"/>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6A5A6F0-0F78-AF79-2F52-0D694BD2FBEE}"/>
              </a:ext>
            </a:extLst>
          </p:cNvPr>
          <p:cNvSpPr>
            <a:spLocks noGrp="1"/>
          </p:cNvSpPr>
          <p:nvPr>
            <p:ph type="ctrTitle"/>
          </p:nvPr>
        </p:nvSpPr>
        <p:spPr>
          <a:xfrm>
            <a:off x="1524000" y="1122363"/>
            <a:ext cx="9144000" cy="2387600"/>
          </a:xfrm>
        </p:spPr>
        <p:txBody>
          <a:bodyPr anchor="b"/>
          <a:lstStyle>
            <a:lvl1pPr algn="ctr">
              <a:defRPr sz="6000"/>
            </a:lvl1pPr>
          </a:lstStyle>
          <a:p>
            <a:r>
              <a:rPr lang="el-GR"/>
              <a:t>Κάντε κλικ για να επεξεργαστείτε τον τίτλο υποδείγματος</a:t>
            </a:r>
          </a:p>
        </p:txBody>
      </p:sp>
      <p:sp>
        <p:nvSpPr>
          <p:cNvPr id="3" name="Υπότιτλος 2">
            <a:extLst>
              <a:ext uri="{FF2B5EF4-FFF2-40B4-BE49-F238E27FC236}">
                <a16:creationId xmlns:a16="http://schemas.microsoft.com/office/drawing/2014/main" id="{D1A495F7-25F2-8E1E-758B-E04EB58BCC5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Κάντε κλικ για να επεξεργαστείτε τον υπότιτλο του υποδείγματος</a:t>
            </a:r>
          </a:p>
        </p:txBody>
      </p:sp>
      <p:sp>
        <p:nvSpPr>
          <p:cNvPr id="4" name="Θέση ημερομηνίας 3">
            <a:extLst>
              <a:ext uri="{FF2B5EF4-FFF2-40B4-BE49-F238E27FC236}">
                <a16:creationId xmlns:a16="http://schemas.microsoft.com/office/drawing/2014/main" id="{C57D9C2E-D6BD-84D5-F166-EA0657DEF92A}"/>
              </a:ext>
            </a:extLst>
          </p:cNvPr>
          <p:cNvSpPr>
            <a:spLocks noGrp="1"/>
          </p:cNvSpPr>
          <p:nvPr>
            <p:ph type="dt" sz="half" idx="10"/>
          </p:nvPr>
        </p:nvSpPr>
        <p:spPr/>
        <p:txBody>
          <a:bodyPr/>
          <a:lstStyle/>
          <a:p>
            <a:fld id="{2DBB777B-1174-4C61-849F-9EAA35225FA6}" type="datetimeFigureOut">
              <a:rPr lang="el-GR" smtClean="0"/>
              <a:t>24/4/2024</a:t>
            </a:fld>
            <a:endParaRPr lang="el-GR"/>
          </a:p>
        </p:txBody>
      </p:sp>
      <p:sp>
        <p:nvSpPr>
          <p:cNvPr id="5" name="Θέση υποσέλιδου 4">
            <a:extLst>
              <a:ext uri="{FF2B5EF4-FFF2-40B4-BE49-F238E27FC236}">
                <a16:creationId xmlns:a16="http://schemas.microsoft.com/office/drawing/2014/main" id="{63BE6751-8A6C-88B6-4C1C-BE434B4A2C5B}"/>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6DDC2519-BA93-9B78-0199-56436F0BB523}"/>
              </a:ext>
            </a:extLst>
          </p:cNvPr>
          <p:cNvSpPr>
            <a:spLocks noGrp="1"/>
          </p:cNvSpPr>
          <p:nvPr>
            <p:ph type="sldNum" sz="quarter" idx="12"/>
          </p:nvPr>
        </p:nvSpPr>
        <p:spPr/>
        <p:txBody>
          <a:bodyPr/>
          <a:lstStyle/>
          <a:p>
            <a:fld id="{A1B4597F-724C-4192-B195-7EFE98EB821E}" type="slidenum">
              <a:rPr lang="el-GR" smtClean="0"/>
              <a:t>‹#›</a:t>
            </a:fld>
            <a:endParaRPr lang="el-GR"/>
          </a:p>
        </p:txBody>
      </p:sp>
    </p:spTree>
    <p:extLst>
      <p:ext uri="{BB962C8B-B14F-4D97-AF65-F5344CB8AC3E}">
        <p14:creationId xmlns:p14="http://schemas.microsoft.com/office/powerpoint/2010/main" val="3009033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453FAC0-1447-870B-9428-82F6752505AD}"/>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F9500F51-1DDE-3B5E-AF40-D2C77E5B43E8}"/>
              </a:ext>
            </a:extLst>
          </p:cNvPr>
          <p:cNvSpPr>
            <a:spLocks noGrp="1"/>
          </p:cNvSpPr>
          <p:nvPr>
            <p:ph type="body" orient="vert" idx="1"/>
          </p:nvPr>
        </p:nvSpPr>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F9D9C677-FB58-AFE9-CD1B-0A419E3F9618}"/>
              </a:ext>
            </a:extLst>
          </p:cNvPr>
          <p:cNvSpPr>
            <a:spLocks noGrp="1"/>
          </p:cNvSpPr>
          <p:nvPr>
            <p:ph type="dt" sz="half" idx="10"/>
          </p:nvPr>
        </p:nvSpPr>
        <p:spPr/>
        <p:txBody>
          <a:bodyPr/>
          <a:lstStyle/>
          <a:p>
            <a:fld id="{2DBB777B-1174-4C61-849F-9EAA35225FA6}" type="datetimeFigureOut">
              <a:rPr lang="el-GR" smtClean="0"/>
              <a:t>24/4/2024</a:t>
            </a:fld>
            <a:endParaRPr lang="el-GR"/>
          </a:p>
        </p:txBody>
      </p:sp>
      <p:sp>
        <p:nvSpPr>
          <p:cNvPr id="5" name="Θέση υποσέλιδου 4">
            <a:extLst>
              <a:ext uri="{FF2B5EF4-FFF2-40B4-BE49-F238E27FC236}">
                <a16:creationId xmlns:a16="http://schemas.microsoft.com/office/drawing/2014/main" id="{025EA181-570D-3280-775E-326687E0D4B5}"/>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66103937-5BE8-2BFE-7A1C-9E268944099E}"/>
              </a:ext>
            </a:extLst>
          </p:cNvPr>
          <p:cNvSpPr>
            <a:spLocks noGrp="1"/>
          </p:cNvSpPr>
          <p:nvPr>
            <p:ph type="sldNum" sz="quarter" idx="12"/>
          </p:nvPr>
        </p:nvSpPr>
        <p:spPr/>
        <p:txBody>
          <a:bodyPr/>
          <a:lstStyle/>
          <a:p>
            <a:fld id="{A1B4597F-724C-4192-B195-7EFE98EB821E}" type="slidenum">
              <a:rPr lang="el-GR" smtClean="0"/>
              <a:t>‹#›</a:t>
            </a:fld>
            <a:endParaRPr lang="el-GR"/>
          </a:p>
        </p:txBody>
      </p:sp>
    </p:spTree>
    <p:extLst>
      <p:ext uri="{BB962C8B-B14F-4D97-AF65-F5344CB8AC3E}">
        <p14:creationId xmlns:p14="http://schemas.microsoft.com/office/powerpoint/2010/main" val="4028470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a:extLst>
              <a:ext uri="{FF2B5EF4-FFF2-40B4-BE49-F238E27FC236}">
                <a16:creationId xmlns:a16="http://schemas.microsoft.com/office/drawing/2014/main" id="{53990F73-E974-680A-6AD0-A586D26AF5C7}"/>
              </a:ext>
            </a:extLst>
          </p:cNvPr>
          <p:cNvSpPr>
            <a:spLocks noGrp="1"/>
          </p:cNvSpPr>
          <p:nvPr>
            <p:ph type="title" orient="vert"/>
          </p:nvPr>
        </p:nvSpPr>
        <p:spPr>
          <a:xfrm>
            <a:off x="8724900" y="365125"/>
            <a:ext cx="2628900" cy="5811838"/>
          </a:xfrm>
        </p:spPr>
        <p:txBody>
          <a:bodyPr vert="eaVert"/>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8F6D8425-3C84-0F4C-C633-08C5FC2963E9}"/>
              </a:ext>
            </a:extLst>
          </p:cNvPr>
          <p:cNvSpPr>
            <a:spLocks noGrp="1"/>
          </p:cNvSpPr>
          <p:nvPr>
            <p:ph type="body" orient="vert" idx="1"/>
          </p:nvPr>
        </p:nvSpPr>
        <p:spPr>
          <a:xfrm>
            <a:off x="838200" y="365125"/>
            <a:ext cx="7734300" cy="5811838"/>
          </a:xfr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ECEA96E8-03DE-A87B-6FF7-5855C17F7C37}"/>
              </a:ext>
            </a:extLst>
          </p:cNvPr>
          <p:cNvSpPr>
            <a:spLocks noGrp="1"/>
          </p:cNvSpPr>
          <p:nvPr>
            <p:ph type="dt" sz="half" idx="10"/>
          </p:nvPr>
        </p:nvSpPr>
        <p:spPr/>
        <p:txBody>
          <a:bodyPr/>
          <a:lstStyle/>
          <a:p>
            <a:fld id="{2DBB777B-1174-4C61-849F-9EAA35225FA6}" type="datetimeFigureOut">
              <a:rPr lang="el-GR" smtClean="0"/>
              <a:t>24/4/2024</a:t>
            </a:fld>
            <a:endParaRPr lang="el-GR"/>
          </a:p>
        </p:txBody>
      </p:sp>
      <p:sp>
        <p:nvSpPr>
          <p:cNvPr id="5" name="Θέση υποσέλιδου 4">
            <a:extLst>
              <a:ext uri="{FF2B5EF4-FFF2-40B4-BE49-F238E27FC236}">
                <a16:creationId xmlns:a16="http://schemas.microsoft.com/office/drawing/2014/main" id="{AEDD2DDD-B7E8-BD3C-00CA-EAF94733E224}"/>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BE73BF54-22F2-1F2C-DF7E-8026E35C6831}"/>
              </a:ext>
            </a:extLst>
          </p:cNvPr>
          <p:cNvSpPr>
            <a:spLocks noGrp="1"/>
          </p:cNvSpPr>
          <p:nvPr>
            <p:ph type="sldNum" sz="quarter" idx="12"/>
          </p:nvPr>
        </p:nvSpPr>
        <p:spPr/>
        <p:txBody>
          <a:bodyPr/>
          <a:lstStyle/>
          <a:p>
            <a:fld id="{A1B4597F-724C-4192-B195-7EFE98EB821E}" type="slidenum">
              <a:rPr lang="el-GR" smtClean="0"/>
              <a:t>‹#›</a:t>
            </a:fld>
            <a:endParaRPr lang="el-GR"/>
          </a:p>
        </p:txBody>
      </p:sp>
    </p:spTree>
    <p:extLst>
      <p:ext uri="{BB962C8B-B14F-4D97-AF65-F5344CB8AC3E}">
        <p14:creationId xmlns:p14="http://schemas.microsoft.com/office/powerpoint/2010/main" val="30488182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4EEF82A-7A1C-8520-2729-4C50241FA9CB}"/>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DC9054CE-70AF-FABD-A92E-2DD14C8F2176}"/>
              </a:ext>
            </a:extLst>
          </p:cNvPr>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8D592F19-F12F-D317-B208-BF5245D155C3}"/>
              </a:ext>
            </a:extLst>
          </p:cNvPr>
          <p:cNvSpPr>
            <a:spLocks noGrp="1"/>
          </p:cNvSpPr>
          <p:nvPr>
            <p:ph type="dt" sz="half" idx="10"/>
          </p:nvPr>
        </p:nvSpPr>
        <p:spPr/>
        <p:txBody>
          <a:bodyPr/>
          <a:lstStyle/>
          <a:p>
            <a:fld id="{2DBB777B-1174-4C61-849F-9EAA35225FA6}" type="datetimeFigureOut">
              <a:rPr lang="el-GR" smtClean="0"/>
              <a:t>24/4/2024</a:t>
            </a:fld>
            <a:endParaRPr lang="el-GR"/>
          </a:p>
        </p:txBody>
      </p:sp>
      <p:sp>
        <p:nvSpPr>
          <p:cNvPr id="5" name="Θέση υποσέλιδου 4">
            <a:extLst>
              <a:ext uri="{FF2B5EF4-FFF2-40B4-BE49-F238E27FC236}">
                <a16:creationId xmlns:a16="http://schemas.microsoft.com/office/drawing/2014/main" id="{90FFB259-D1D4-52BE-59E2-11EF4857E52A}"/>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F52DDD20-7DEC-E276-7BEF-8598AF8DE595}"/>
              </a:ext>
            </a:extLst>
          </p:cNvPr>
          <p:cNvSpPr>
            <a:spLocks noGrp="1"/>
          </p:cNvSpPr>
          <p:nvPr>
            <p:ph type="sldNum" sz="quarter" idx="12"/>
          </p:nvPr>
        </p:nvSpPr>
        <p:spPr/>
        <p:txBody>
          <a:bodyPr/>
          <a:lstStyle/>
          <a:p>
            <a:fld id="{A1B4597F-724C-4192-B195-7EFE98EB821E}" type="slidenum">
              <a:rPr lang="el-GR" smtClean="0"/>
              <a:t>‹#›</a:t>
            </a:fld>
            <a:endParaRPr lang="el-GR"/>
          </a:p>
        </p:txBody>
      </p:sp>
    </p:spTree>
    <p:extLst>
      <p:ext uri="{BB962C8B-B14F-4D97-AF65-F5344CB8AC3E}">
        <p14:creationId xmlns:p14="http://schemas.microsoft.com/office/powerpoint/2010/main" val="2555146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C65A39B-5353-622D-2439-D16E79F90770}"/>
              </a:ext>
            </a:extLst>
          </p:cNvPr>
          <p:cNvSpPr>
            <a:spLocks noGrp="1"/>
          </p:cNvSpPr>
          <p:nvPr>
            <p:ph type="title"/>
          </p:nvPr>
        </p:nvSpPr>
        <p:spPr>
          <a:xfrm>
            <a:off x="831850" y="1709738"/>
            <a:ext cx="10515600" cy="2852737"/>
          </a:xfrm>
        </p:spPr>
        <p:txBody>
          <a:bodyPr anchor="b"/>
          <a:lstStyle>
            <a:lvl1pPr>
              <a:defRPr sz="6000"/>
            </a:lvl1p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E672E1D6-6132-D084-FAFB-2A12449721F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κειμένου υποδείγματος</a:t>
            </a:r>
          </a:p>
        </p:txBody>
      </p:sp>
      <p:sp>
        <p:nvSpPr>
          <p:cNvPr id="4" name="Θέση ημερομηνίας 3">
            <a:extLst>
              <a:ext uri="{FF2B5EF4-FFF2-40B4-BE49-F238E27FC236}">
                <a16:creationId xmlns:a16="http://schemas.microsoft.com/office/drawing/2014/main" id="{5B7202B5-BB07-8EC8-564E-76F4F606FEC2}"/>
              </a:ext>
            </a:extLst>
          </p:cNvPr>
          <p:cNvSpPr>
            <a:spLocks noGrp="1"/>
          </p:cNvSpPr>
          <p:nvPr>
            <p:ph type="dt" sz="half" idx="10"/>
          </p:nvPr>
        </p:nvSpPr>
        <p:spPr/>
        <p:txBody>
          <a:bodyPr/>
          <a:lstStyle/>
          <a:p>
            <a:fld id="{2DBB777B-1174-4C61-849F-9EAA35225FA6}" type="datetimeFigureOut">
              <a:rPr lang="el-GR" smtClean="0"/>
              <a:t>24/4/2024</a:t>
            </a:fld>
            <a:endParaRPr lang="el-GR"/>
          </a:p>
        </p:txBody>
      </p:sp>
      <p:sp>
        <p:nvSpPr>
          <p:cNvPr id="5" name="Θέση υποσέλιδου 4">
            <a:extLst>
              <a:ext uri="{FF2B5EF4-FFF2-40B4-BE49-F238E27FC236}">
                <a16:creationId xmlns:a16="http://schemas.microsoft.com/office/drawing/2014/main" id="{2845D5EF-4062-8AA8-C808-61B39C75A6B7}"/>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E9C0126D-8262-B252-087F-21F1AC45232E}"/>
              </a:ext>
            </a:extLst>
          </p:cNvPr>
          <p:cNvSpPr>
            <a:spLocks noGrp="1"/>
          </p:cNvSpPr>
          <p:nvPr>
            <p:ph type="sldNum" sz="quarter" idx="12"/>
          </p:nvPr>
        </p:nvSpPr>
        <p:spPr/>
        <p:txBody>
          <a:bodyPr/>
          <a:lstStyle/>
          <a:p>
            <a:fld id="{A1B4597F-724C-4192-B195-7EFE98EB821E}" type="slidenum">
              <a:rPr lang="el-GR" smtClean="0"/>
              <a:t>‹#›</a:t>
            </a:fld>
            <a:endParaRPr lang="el-GR"/>
          </a:p>
        </p:txBody>
      </p:sp>
    </p:spTree>
    <p:extLst>
      <p:ext uri="{BB962C8B-B14F-4D97-AF65-F5344CB8AC3E}">
        <p14:creationId xmlns:p14="http://schemas.microsoft.com/office/powerpoint/2010/main" val="3418428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D8C398E-BC7D-CEFA-FC11-D04A145920DE}"/>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4AF1BD88-5212-D35B-AFA3-53FC6F4C0914}"/>
              </a:ext>
            </a:extLst>
          </p:cNvPr>
          <p:cNvSpPr>
            <a:spLocks noGrp="1"/>
          </p:cNvSpPr>
          <p:nvPr>
            <p:ph sz="half" idx="1"/>
          </p:nvPr>
        </p:nvSpPr>
        <p:spPr>
          <a:xfrm>
            <a:off x="838200" y="1825625"/>
            <a:ext cx="5181600" cy="435133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περιεχομένου 3">
            <a:extLst>
              <a:ext uri="{FF2B5EF4-FFF2-40B4-BE49-F238E27FC236}">
                <a16:creationId xmlns:a16="http://schemas.microsoft.com/office/drawing/2014/main" id="{F0A9FA89-2209-AE2F-F933-840428956E21}"/>
              </a:ext>
            </a:extLst>
          </p:cNvPr>
          <p:cNvSpPr>
            <a:spLocks noGrp="1"/>
          </p:cNvSpPr>
          <p:nvPr>
            <p:ph sz="half" idx="2"/>
          </p:nvPr>
        </p:nvSpPr>
        <p:spPr>
          <a:xfrm>
            <a:off x="6172200" y="1825625"/>
            <a:ext cx="5181600" cy="435133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5" name="Θέση ημερομηνίας 4">
            <a:extLst>
              <a:ext uri="{FF2B5EF4-FFF2-40B4-BE49-F238E27FC236}">
                <a16:creationId xmlns:a16="http://schemas.microsoft.com/office/drawing/2014/main" id="{5040FE11-FC4B-BB5A-56C7-17AAC439774B}"/>
              </a:ext>
            </a:extLst>
          </p:cNvPr>
          <p:cNvSpPr>
            <a:spLocks noGrp="1"/>
          </p:cNvSpPr>
          <p:nvPr>
            <p:ph type="dt" sz="half" idx="10"/>
          </p:nvPr>
        </p:nvSpPr>
        <p:spPr/>
        <p:txBody>
          <a:bodyPr/>
          <a:lstStyle/>
          <a:p>
            <a:fld id="{2DBB777B-1174-4C61-849F-9EAA35225FA6}" type="datetimeFigureOut">
              <a:rPr lang="el-GR" smtClean="0"/>
              <a:t>24/4/2024</a:t>
            </a:fld>
            <a:endParaRPr lang="el-GR"/>
          </a:p>
        </p:txBody>
      </p:sp>
      <p:sp>
        <p:nvSpPr>
          <p:cNvPr id="6" name="Θέση υποσέλιδου 5">
            <a:extLst>
              <a:ext uri="{FF2B5EF4-FFF2-40B4-BE49-F238E27FC236}">
                <a16:creationId xmlns:a16="http://schemas.microsoft.com/office/drawing/2014/main" id="{C845A0C9-1ECC-4588-BCE2-75EDE8DEDB16}"/>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673063F1-A49B-7F82-F577-78EA239DE745}"/>
              </a:ext>
            </a:extLst>
          </p:cNvPr>
          <p:cNvSpPr>
            <a:spLocks noGrp="1"/>
          </p:cNvSpPr>
          <p:nvPr>
            <p:ph type="sldNum" sz="quarter" idx="12"/>
          </p:nvPr>
        </p:nvSpPr>
        <p:spPr/>
        <p:txBody>
          <a:bodyPr/>
          <a:lstStyle/>
          <a:p>
            <a:fld id="{A1B4597F-724C-4192-B195-7EFE98EB821E}" type="slidenum">
              <a:rPr lang="el-GR" smtClean="0"/>
              <a:t>‹#›</a:t>
            </a:fld>
            <a:endParaRPr lang="el-GR"/>
          </a:p>
        </p:txBody>
      </p:sp>
    </p:spTree>
    <p:extLst>
      <p:ext uri="{BB962C8B-B14F-4D97-AF65-F5344CB8AC3E}">
        <p14:creationId xmlns:p14="http://schemas.microsoft.com/office/powerpoint/2010/main" val="10319786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98CA781-1C34-0D96-CB8B-DB213AEF04BC}"/>
              </a:ext>
            </a:extLst>
          </p:cNvPr>
          <p:cNvSpPr>
            <a:spLocks noGrp="1"/>
          </p:cNvSpPr>
          <p:nvPr>
            <p:ph type="title"/>
          </p:nvPr>
        </p:nvSpPr>
        <p:spPr>
          <a:xfrm>
            <a:off x="839788" y="365125"/>
            <a:ext cx="10515600" cy="1325563"/>
          </a:xfrm>
        </p:spPr>
        <p:txBody>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0CF358BA-E416-0AC5-DD44-519740BBA3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4" name="Θέση περιεχομένου 3">
            <a:extLst>
              <a:ext uri="{FF2B5EF4-FFF2-40B4-BE49-F238E27FC236}">
                <a16:creationId xmlns:a16="http://schemas.microsoft.com/office/drawing/2014/main" id="{BD079892-4124-3079-4B65-618216921690}"/>
              </a:ext>
            </a:extLst>
          </p:cNvPr>
          <p:cNvSpPr>
            <a:spLocks noGrp="1"/>
          </p:cNvSpPr>
          <p:nvPr>
            <p:ph sz="half" idx="2"/>
          </p:nvPr>
        </p:nvSpPr>
        <p:spPr>
          <a:xfrm>
            <a:off x="839788" y="2505075"/>
            <a:ext cx="5157787" cy="368458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5" name="Θέση κειμένου 4">
            <a:extLst>
              <a:ext uri="{FF2B5EF4-FFF2-40B4-BE49-F238E27FC236}">
                <a16:creationId xmlns:a16="http://schemas.microsoft.com/office/drawing/2014/main" id="{D5CE3E1A-2201-DEBD-ED45-5400B319520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6" name="Θέση περιεχομένου 5">
            <a:extLst>
              <a:ext uri="{FF2B5EF4-FFF2-40B4-BE49-F238E27FC236}">
                <a16:creationId xmlns:a16="http://schemas.microsoft.com/office/drawing/2014/main" id="{6D2063D3-3E72-2E8F-0493-0A45754C8C75}"/>
              </a:ext>
            </a:extLst>
          </p:cNvPr>
          <p:cNvSpPr>
            <a:spLocks noGrp="1"/>
          </p:cNvSpPr>
          <p:nvPr>
            <p:ph sz="quarter" idx="4"/>
          </p:nvPr>
        </p:nvSpPr>
        <p:spPr>
          <a:xfrm>
            <a:off x="6172200" y="2505075"/>
            <a:ext cx="5183188" cy="368458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7" name="Θέση ημερομηνίας 6">
            <a:extLst>
              <a:ext uri="{FF2B5EF4-FFF2-40B4-BE49-F238E27FC236}">
                <a16:creationId xmlns:a16="http://schemas.microsoft.com/office/drawing/2014/main" id="{EE95A41A-B849-6789-0687-064D6885BC24}"/>
              </a:ext>
            </a:extLst>
          </p:cNvPr>
          <p:cNvSpPr>
            <a:spLocks noGrp="1"/>
          </p:cNvSpPr>
          <p:nvPr>
            <p:ph type="dt" sz="half" idx="10"/>
          </p:nvPr>
        </p:nvSpPr>
        <p:spPr/>
        <p:txBody>
          <a:bodyPr/>
          <a:lstStyle/>
          <a:p>
            <a:fld id="{2DBB777B-1174-4C61-849F-9EAA35225FA6}" type="datetimeFigureOut">
              <a:rPr lang="el-GR" smtClean="0"/>
              <a:t>24/4/2024</a:t>
            </a:fld>
            <a:endParaRPr lang="el-GR"/>
          </a:p>
        </p:txBody>
      </p:sp>
      <p:sp>
        <p:nvSpPr>
          <p:cNvPr id="8" name="Θέση υποσέλιδου 7">
            <a:extLst>
              <a:ext uri="{FF2B5EF4-FFF2-40B4-BE49-F238E27FC236}">
                <a16:creationId xmlns:a16="http://schemas.microsoft.com/office/drawing/2014/main" id="{FE5B1E20-4DA0-32D4-9546-C446CA5E3456}"/>
              </a:ext>
            </a:extLst>
          </p:cNvPr>
          <p:cNvSpPr>
            <a:spLocks noGrp="1"/>
          </p:cNvSpPr>
          <p:nvPr>
            <p:ph type="ftr" sz="quarter" idx="11"/>
          </p:nvPr>
        </p:nvSpPr>
        <p:spPr/>
        <p:txBody>
          <a:bodyPr/>
          <a:lstStyle/>
          <a:p>
            <a:endParaRPr lang="el-GR"/>
          </a:p>
        </p:txBody>
      </p:sp>
      <p:sp>
        <p:nvSpPr>
          <p:cNvPr id="9" name="Θέση αριθμού διαφάνειας 8">
            <a:extLst>
              <a:ext uri="{FF2B5EF4-FFF2-40B4-BE49-F238E27FC236}">
                <a16:creationId xmlns:a16="http://schemas.microsoft.com/office/drawing/2014/main" id="{BF7C9780-FDDE-A39F-A5D1-C86350F18C43}"/>
              </a:ext>
            </a:extLst>
          </p:cNvPr>
          <p:cNvSpPr>
            <a:spLocks noGrp="1"/>
          </p:cNvSpPr>
          <p:nvPr>
            <p:ph type="sldNum" sz="quarter" idx="12"/>
          </p:nvPr>
        </p:nvSpPr>
        <p:spPr/>
        <p:txBody>
          <a:bodyPr/>
          <a:lstStyle/>
          <a:p>
            <a:fld id="{A1B4597F-724C-4192-B195-7EFE98EB821E}" type="slidenum">
              <a:rPr lang="el-GR" smtClean="0"/>
              <a:t>‹#›</a:t>
            </a:fld>
            <a:endParaRPr lang="el-GR"/>
          </a:p>
        </p:txBody>
      </p:sp>
    </p:spTree>
    <p:extLst>
      <p:ext uri="{BB962C8B-B14F-4D97-AF65-F5344CB8AC3E}">
        <p14:creationId xmlns:p14="http://schemas.microsoft.com/office/powerpoint/2010/main" val="1186983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A1EBE5F-AD3A-4934-59B9-0EA22ABB4D10}"/>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ημερομηνίας 2">
            <a:extLst>
              <a:ext uri="{FF2B5EF4-FFF2-40B4-BE49-F238E27FC236}">
                <a16:creationId xmlns:a16="http://schemas.microsoft.com/office/drawing/2014/main" id="{3A01B26B-FC02-82B2-3E23-1AC4173D2087}"/>
              </a:ext>
            </a:extLst>
          </p:cNvPr>
          <p:cNvSpPr>
            <a:spLocks noGrp="1"/>
          </p:cNvSpPr>
          <p:nvPr>
            <p:ph type="dt" sz="half" idx="10"/>
          </p:nvPr>
        </p:nvSpPr>
        <p:spPr/>
        <p:txBody>
          <a:bodyPr/>
          <a:lstStyle/>
          <a:p>
            <a:fld id="{2DBB777B-1174-4C61-849F-9EAA35225FA6}" type="datetimeFigureOut">
              <a:rPr lang="el-GR" smtClean="0"/>
              <a:t>24/4/2024</a:t>
            </a:fld>
            <a:endParaRPr lang="el-GR"/>
          </a:p>
        </p:txBody>
      </p:sp>
      <p:sp>
        <p:nvSpPr>
          <p:cNvPr id="4" name="Θέση υποσέλιδου 3">
            <a:extLst>
              <a:ext uri="{FF2B5EF4-FFF2-40B4-BE49-F238E27FC236}">
                <a16:creationId xmlns:a16="http://schemas.microsoft.com/office/drawing/2014/main" id="{1ADD4307-8575-678A-61F0-1AC8445BED64}"/>
              </a:ext>
            </a:extLst>
          </p:cNvPr>
          <p:cNvSpPr>
            <a:spLocks noGrp="1"/>
          </p:cNvSpPr>
          <p:nvPr>
            <p:ph type="ftr" sz="quarter" idx="11"/>
          </p:nvPr>
        </p:nvSpPr>
        <p:spPr/>
        <p:txBody>
          <a:bodyPr/>
          <a:lstStyle/>
          <a:p>
            <a:endParaRPr lang="el-GR"/>
          </a:p>
        </p:txBody>
      </p:sp>
      <p:sp>
        <p:nvSpPr>
          <p:cNvPr id="5" name="Θέση αριθμού διαφάνειας 4">
            <a:extLst>
              <a:ext uri="{FF2B5EF4-FFF2-40B4-BE49-F238E27FC236}">
                <a16:creationId xmlns:a16="http://schemas.microsoft.com/office/drawing/2014/main" id="{A2928516-1EC5-4305-C3B3-96991EEE1C5F}"/>
              </a:ext>
            </a:extLst>
          </p:cNvPr>
          <p:cNvSpPr>
            <a:spLocks noGrp="1"/>
          </p:cNvSpPr>
          <p:nvPr>
            <p:ph type="sldNum" sz="quarter" idx="12"/>
          </p:nvPr>
        </p:nvSpPr>
        <p:spPr/>
        <p:txBody>
          <a:bodyPr/>
          <a:lstStyle/>
          <a:p>
            <a:fld id="{A1B4597F-724C-4192-B195-7EFE98EB821E}" type="slidenum">
              <a:rPr lang="el-GR" smtClean="0"/>
              <a:t>‹#›</a:t>
            </a:fld>
            <a:endParaRPr lang="el-GR"/>
          </a:p>
        </p:txBody>
      </p:sp>
    </p:spTree>
    <p:extLst>
      <p:ext uri="{BB962C8B-B14F-4D97-AF65-F5344CB8AC3E}">
        <p14:creationId xmlns:p14="http://schemas.microsoft.com/office/powerpoint/2010/main" val="63838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
        <p:nvSpPr>
          <p:cNvPr id="2" name="Θέση ημερομηνίας 1">
            <a:extLst>
              <a:ext uri="{FF2B5EF4-FFF2-40B4-BE49-F238E27FC236}">
                <a16:creationId xmlns:a16="http://schemas.microsoft.com/office/drawing/2014/main" id="{664ACD07-D36E-23BE-ECCE-5332AC47E5AD}"/>
              </a:ext>
            </a:extLst>
          </p:cNvPr>
          <p:cNvSpPr>
            <a:spLocks noGrp="1"/>
          </p:cNvSpPr>
          <p:nvPr>
            <p:ph type="dt" sz="half" idx="10"/>
          </p:nvPr>
        </p:nvSpPr>
        <p:spPr/>
        <p:txBody>
          <a:bodyPr/>
          <a:lstStyle/>
          <a:p>
            <a:fld id="{2DBB777B-1174-4C61-849F-9EAA35225FA6}" type="datetimeFigureOut">
              <a:rPr lang="el-GR" smtClean="0"/>
              <a:t>24/4/2024</a:t>
            </a:fld>
            <a:endParaRPr lang="el-GR"/>
          </a:p>
        </p:txBody>
      </p:sp>
      <p:sp>
        <p:nvSpPr>
          <p:cNvPr id="3" name="Θέση υποσέλιδου 2">
            <a:extLst>
              <a:ext uri="{FF2B5EF4-FFF2-40B4-BE49-F238E27FC236}">
                <a16:creationId xmlns:a16="http://schemas.microsoft.com/office/drawing/2014/main" id="{58D08B65-04E0-86C4-79AB-074755F23209}"/>
              </a:ext>
            </a:extLst>
          </p:cNvPr>
          <p:cNvSpPr>
            <a:spLocks noGrp="1"/>
          </p:cNvSpPr>
          <p:nvPr>
            <p:ph type="ftr" sz="quarter" idx="11"/>
          </p:nvPr>
        </p:nvSpPr>
        <p:spPr/>
        <p:txBody>
          <a:bodyPr/>
          <a:lstStyle/>
          <a:p>
            <a:endParaRPr lang="el-GR"/>
          </a:p>
        </p:txBody>
      </p:sp>
      <p:sp>
        <p:nvSpPr>
          <p:cNvPr id="4" name="Θέση αριθμού διαφάνειας 3">
            <a:extLst>
              <a:ext uri="{FF2B5EF4-FFF2-40B4-BE49-F238E27FC236}">
                <a16:creationId xmlns:a16="http://schemas.microsoft.com/office/drawing/2014/main" id="{48149181-3643-DEF6-B4C6-C04D731DCAD6}"/>
              </a:ext>
            </a:extLst>
          </p:cNvPr>
          <p:cNvSpPr>
            <a:spLocks noGrp="1"/>
          </p:cNvSpPr>
          <p:nvPr>
            <p:ph type="sldNum" sz="quarter" idx="12"/>
          </p:nvPr>
        </p:nvSpPr>
        <p:spPr/>
        <p:txBody>
          <a:bodyPr/>
          <a:lstStyle/>
          <a:p>
            <a:fld id="{A1B4597F-724C-4192-B195-7EFE98EB821E}" type="slidenum">
              <a:rPr lang="el-GR" smtClean="0"/>
              <a:t>‹#›</a:t>
            </a:fld>
            <a:endParaRPr lang="el-GR"/>
          </a:p>
        </p:txBody>
      </p:sp>
    </p:spTree>
    <p:extLst>
      <p:ext uri="{BB962C8B-B14F-4D97-AF65-F5344CB8AC3E}">
        <p14:creationId xmlns:p14="http://schemas.microsoft.com/office/powerpoint/2010/main" val="33397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9BB3F97-8099-D2DA-AA32-21EEAA6DE24B}"/>
              </a:ext>
            </a:extLst>
          </p:cNvPr>
          <p:cNvSpPr>
            <a:spLocks noGrp="1"/>
          </p:cNvSpPr>
          <p:nvPr>
            <p:ph type="title"/>
          </p:nvPr>
        </p:nvSpPr>
        <p:spPr>
          <a:xfrm>
            <a:off x="839788" y="457200"/>
            <a:ext cx="3932237" cy="1600200"/>
          </a:xfrm>
        </p:spPr>
        <p:txBody>
          <a:bodyPr anchor="b"/>
          <a:lstStyle>
            <a:lvl1pPr>
              <a:defRPr sz="3200"/>
            </a:lvl1p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E6E89D70-066D-514B-BA3C-6E7F434B1A4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κειμένου 3">
            <a:extLst>
              <a:ext uri="{FF2B5EF4-FFF2-40B4-BE49-F238E27FC236}">
                <a16:creationId xmlns:a16="http://schemas.microsoft.com/office/drawing/2014/main" id="{CAA06F1E-038E-8C5E-1C6D-0B643EB2E8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Θέση ημερομηνίας 4">
            <a:extLst>
              <a:ext uri="{FF2B5EF4-FFF2-40B4-BE49-F238E27FC236}">
                <a16:creationId xmlns:a16="http://schemas.microsoft.com/office/drawing/2014/main" id="{05FA560F-1B5C-905F-E59C-1E286576B455}"/>
              </a:ext>
            </a:extLst>
          </p:cNvPr>
          <p:cNvSpPr>
            <a:spLocks noGrp="1"/>
          </p:cNvSpPr>
          <p:nvPr>
            <p:ph type="dt" sz="half" idx="10"/>
          </p:nvPr>
        </p:nvSpPr>
        <p:spPr/>
        <p:txBody>
          <a:bodyPr/>
          <a:lstStyle/>
          <a:p>
            <a:fld id="{2DBB777B-1174-4C61-849F-9EAA35225FA6}" type="datetimeFigureOut">
              <a:rPr lang="el-GR" smtClean="0"/>
              <a:t>24/4/2024</a:t>
            </a:fld>
            <a:endParaRPr lang="el-GR"/>
          </a:p>
        </p:txBody>
      </p:sp>
      <p:sp>
        <p:nvSpPr>
          <p:cNvPr id="6" name="Θέση υποσέλιδου 5">
            <a:extLst>
              <a:ext uri="{FF2B5EF4-FFF2-40B4-BE49-F238E27FC236}">
                <a16:creationId xmlns:a16="http://schemas.microsoft.com/office/drawing/2014/main" id="{CCB0AE62-7BC6-A0DD-3E1B-987EA2CDDA36}"/>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F12B15E1-1FEA-FCB3-6624-7C58C180FA85}"/>
              </a:ext>
            </a:extLst>
          </p:cNvPr>
          <p:cNvSpPr>
            <a:spLocks noGrp="1"/>
          </p:cNvSpPr>
          <p:nvPr>
            <p:ph type="sldNum" sz="quarter" idx="12"/>
          </p:nvPr>
        </p:nvSpPr>
        <p:spPr/>
        <p:txBody>
          <a:bodyPr/>
          <a:lstStyle/>
          <a:p>
            <a:fld id="{A1B4597F-724C-4192-B195-7EFE98EB821E}" type="slidenum">
              <a:rPr lang="el-GR" smtClean="0"/>
              <a:t>‹#›</a:t>
            </a:fld>
            <a:endParaRPr lang="el-GR"/>
          </a:p>
        </p:txBody>
      </p:sp>
    </p:spTree>
    <p:extLst>
      <p:ext uri="{BB962C8B-B14F-4D97-AF65-F5344CB8AC3E}">
        <p14:creationId xmlns:p14="http://schemas.microsoft.com/office/powerpoint/2010/main" val="21130258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502F7A4-3299-C191-3EC2-B2488B44CD1C}"/>
              </a:ext>
            </a:extLst>
          </p:cNvPr>
          <p:cNvSpPr>
            <a:spLocks noGrp="1"/>
          </p:cNvSpPr>
          <p:nvPr>
            <p:ph type="title"/>
          </p:nvPr>
        </p:nvSpPr>
        <p:spPr>
          <a:xfrm>
            <a:off x="839788" y="457200"/>
            <a:ext cx="3932237" cy="1600200"/>
          </a:xfrm>
        </p:spPr>
        <p:txBody>
          <a:bodyPr anchor="b"/>
          <a:lstStyle>
            <a:lvl1pPr>
              <a:defRPr sz="3200"/>
            </a:lvl1pPr>
          </a:lstStyle>
          <a:p>
            <a:r>
              <a:rPr lang="el-GR"/>
              <a:t>Κάντε κλικ για να επεξεργαστείτε τον τίτλο υποδείγματος</a:t>
            </a:r>
          </a:p>
        </p:txBody>
      </p:sp>
      <p:sp>
        <p:nvSpPr>
          <p:cNvPr id="3" name="Θέση εικόνας 2">
            <a:extLst>
              <a:ext uri="{FF2B5EF4-FFF2-40B4-BE49-F238E27FC236}">
                <a16:creationId xmlns:a16="http://schemas.microsoft.com/office/drawing/2014/main" id="{C671DA41-777B-2491-4E7D-40BF2F26D0A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a:extLst>
              <a:ext uri="{FF2B5EF4-FFF2-40B4-BE49-F238E27FC236}">
                <a16:creationId xmlns:a16="http://schemas.microsoft.com/office/drawing/2014/main" id="{23C80AD3-375C-7417-635D-9048FC8BD9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Θέση ημερομηνίας 4">
            <a:extLst>
              <a:ext uri="{FF2B5EF4-FFF2-40B4-BE49-F238E27FC236}">
                <a16:creationId xmlns:a16="http://schemas.microsoft.com/office/drawing/2014/main" id="{87AD2189-2F7D-9A48-091B-7D6FF58DBFE5}"/>
              </a:ext>
            </a:extLst>
          </p:cNvPr>
          <p:cNvSpPr>
            <a:spLocks noGrp="1"/>
          </p:cNvSpPr>
          <p:nvPr>
            <p:ph type="dt" sz="half" idx="10"/>
          </p:nvPr>
        </p:nvSpPr>
        <p:spPr/>
        <p:txBody>
          <a:bodyPr/>
          <a:lstStyle/>
          <a:p>
            <a:fld id="{2DBB777B-1174-4C61-849F-9EAA35225FA6}" type="datetimeFigureOut">
              <a:rPr lang="el-GR" smtClean="0"/>
              <a:t>24/4/2024</a:t>
            </a:fld>
            <a:endParaRPr lang="el-GR"/>
          </a:p>
        </p:txBody>
      </p:sp>
      <p:sp>
        <p:nvSpPr>
          <p:cNvPr id="6" name="Θέση υποσέλιδου 5">
            <a:extLst>
              <a:ext uri="{FF2B5EF4-FFF2-40B4-BE49-F238E27FC236}">
                <a16:creationId xmlns:a16="http://schemas.microsoft.com/office/drawing/2014/main" id="{069555DE-3FDA-5B00-7943-5E3C89157578}"/>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A3A51042-24FB-0B7A-B2A6-48B87FBC1A6A}"/>
              </a:ext>
            </a:extLst>
          </p:cNvPr>
          <p:cNvSpPr>
            <a:spLocks noGrp="1"/>
          </p:cNvSpPr>
          <p:nvPr>
            <p:ph type="sldNum" sz="quarter" idx="12"/>
          </p:nvPr>
        </p:nvSpPr>
        <p:spPr/>
        <p:txBody>
          <a:bodyPr/>
          <a:lstStyle/>
          <a:p>
            <a:fld id="{A1B4597F-724C-4192-B195-7EFE98EB821E}" type="slidenum">
              <a:rPr lang="el-GR" smtClean="0"/>
              <a:t>‹#›</a:t>
            </a:fld>
            <a:endParaRPr lang="el-GR"/>
          </a:p>
        </p:txBody>
      </p:sp>
    </p:spTree>
    <p:extLst>
      <p:ext uri="{BB962C8B-B14F-4D97-AF65-F5344CB8AC3E}">
        <p14:creationId xmlns:p14="http://schemas.microsoft.com/office/powerpoint/2010/main" val="1593433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a:extLst>
              <a:ext uri="{FF2B5EF4-FFF2-40B4-BE49-F238E27FC236}">
                <a16:creationId xmlns:a16="http://schemas.microsoft.com/office/drawing/2014/main" id="{9A884409-2551-1338-20F9-85DA1D1B58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D9DBC947-DCE7-B1F1-2F7A-AD795B45E5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F52D746D-EA69-1A6E-62C5-684F4689CF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BB777B-1174-4C61-849F-9EAA35225FA6}" type="datetimeFigureOut">
              <a:rPr lang="el-GR" smtClean="0"/>
              <a:t>24/4/2024</a:t>
            </a:fld>
            <a:endParaRPr lang="el-GR"/>
          </a:p>
        </p:txBody>
      </p:sp>
      <p:sp>
        <p:nvSpPr>
          <p:cNvPr id="5" name="Θέση υποσέλιδου 4">
            <a:extLst>
              <a:ext uri="{FF2B5EF4-FFF2-40B4-BE49-F238E27FC236}">
                <a16:creationId xmlns:a16="http://schemas.microsoft.com/office/drawing/2014/main" id="{A4C402AC-94AB-7B31-5B6A-7B73D5794A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a:extLst>
              <a:ext uri="{FF2B5EF4-FFF2-40B4-BE49-F238E27FC236}">
                <a16:creationId xmlns:a16="http://schemas.microsoft.com/office/drawing/2014/main" id="{86C77E97-0D06-5298-AAFA-4187F0560D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B4597F-724C-4192-B195-7EFE98EB821E}" type="slidenum">
              <a:rPr lang="el-GR" smtClean="0"/>
              <a:t>‹#›</a:t>
            </a:fld>
            <a:endParaRPr lang="el-GR"/>
          </a:p>
        </p:txBody>
      </p:sp>
    </p:spTree>
    <p:extLst>
      <p:ext uri="{BB962C8B-B14F-4D97-AF65-F5344CB8AC3E}">
        <p14:creationId xmlns:p14="http://schemas.microsoft.com/office/powerpoint/2010/main" val="32597123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tif"/><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ec.europa.eu/energy/en/topics/energy-efficiency/buildings"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20.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tif"/><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7.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A black background with blue triangles&#10;&#10;Description automatically generated">
            <a:extLst>
              <a:ext uri="{FF2B5EF4-FFF2-40B4-BE49-F238E27FC236}">
                <a16:creationId xmlns:a16="http://schemas.microsoft.com/office/drawing/2014/main" id="{A777722B-1575-4459-F3CB-9ECFF6E462C2}"/>
              </a:ext>
            </a:extLst>
          </p:cNvPr>
          <p:cNvPicPr>
            <a:picLocks noChangeAspect="1"/>
          </p:cNvPicPr>
          <p:nvPr/>
        </p:nvPicPr>
        <p:blipFill rotWithShape="1">
          <a:blip r:embed="rId2">
            <a:alphaModFix amt="20000"/>
          </a:blip>
          <a:srcRect t="1119" r="5625" b="5054"/>
          <a:stretch/>
        </p:blipFill>
        <p:spPr>
          <a:xfrm rot="10800000">
            <a:off x="0" y="0"/>
            <a:ext cx="8077200" cy="6863888"/>
          </a:xfrm>
          <a:prstGeom prst="rect">
            <a:avLst/>
          </a:prstGeom>
        </p:spPr>
      </p:pic>
      <p:sp>
        <p:nvSpPr>
          <p:cNvPr id="20" name="Ορθογώνιο 1">
            <a:extLst>
              <a:ext uri="{FF2B5EF4-FFF2-40B4-BE49-F238E27FC236}">
                <a16:creationId xmlns:a16="http://schemas.microsoft.com/office/drawing/2014/main" id="{15BF6793-4964-B51C-BCC1-04FF5954A9A7}"/>
              </a:ext>
            </a:extLst>
          </p:cNvPr>
          <p:cNvSpPr/>
          <p:nvPr/>
        </p:nvSpPr>
        <p:spPr>
          <a:xfrm rot="5400000">
            <a:off x="2305046" y="826087"/>
            <a:ext cx="1205673" cy="6987886"/>
          </a:xfrm>
          <a:prstGeom prst="rect">
            <a:avLst/>
          </a:prstGeom>
          <a:solidFill>
            <a:srgbClr val="64AD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1200">
              <a:solidFill>
                <a:srgbClr val="13778E"/>
              </a:solidFill>
            </a:endParaRPr>
          </a:p>
        </p:txBody>
      </p:sp>
      <p:sp>
        <p:nvSpPr>
          <p:cNvPr id="21" name="Title 2">
            <a:extLst>
              <a:ext uri="{FF2B5EF4-FFF2-40B4-BE49-F238E27FC236}">
                <a16:creationId xmlns:a16="http://schemas.microsoft.com/office/drawing/2014/main" id="{32D710A1-4CC8-62A1-F74C-6FB0C535A2A7}"/>
              </a:ext>
            </a:extLst>
          </p:cNvPr>
          <p:cNvSpPr txBox="1">
            <a:spLocks/>
          </p:cNvSpPr>
          <p:nvPr/>
        </p:nvSpPr>
        <p:spPr>
          <a:xfrm>
            <a:off x="629665" y="1583027"/>
            <a:ext cx="9946663" cy="1290996"/>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772">
              <a:spcBef>
                <a:spcPts val="375"/>
              </a:spcBef>
            </a:pPr>
            <a:r>
              <a:rPr lang="el-GR" sz="3600" b="1" dirty="0">
                <a:latin typeface="Neutraface 2 Text Greek Demi" panose="020B0303020202020102" pitchFamily="34" charset="0"/>
              </a:rPr>
              <a:t>Επενδύσεις στην ενεργειακή απόδοση και μέτρα ενσωμάτωσης, συμπεριλαμβανομένων των ανακαινίσεων και μετατροπών κτιρίων, την αστική ανανέωση και ανάπλαση</a:t>
            </a:r>
            <a:endParaRPr lang="el-GR" sz="7200" b="1" dirty="0">
              <a:solidFill>
                <a:srgbClr val="3D3D3C"/>
              </a:solidFill>
              <a:latin typeface="Neutraface 2 Text Greek Demi" panose="020B0303020202020102" pitchFamily="34" charset="0"/>
              <a:cs typeface="Calibri"/>
            </a:endParaRPr>
          </a:p>
        </p:txBody>
      </p:sp>
      <p:sp>
        <p:nvSpPr>
          <p:cNvPr id="22" name="TextBox 21">
            <a:extLst>
              <a:ext uri="{FF2B5EF4-FFF2-40B4-BE49-F238E27FC236}">
                <a16:creationId xmlns:a16="http://schemas.microsoft.com/office/drawing/2014/main" id="{24E742BF-5F46-EACE-83EE-3B744EC754D1}"/>
              </a:ext>
            </a:extLst>
          </p:cNvPr>
          <p:cNvSpPr txBox="1"/>
          <p:nvPr/>
        </p:nvSpPr>
        <p:spPr>
          <a:xfrm>
            <a:off x="485203" y="3945082"/>
            <a:ext cx="5578415" cy="738664"/>
          </a:xfrm>
          <a:prstGeom prst="rect">
            <a:avLst/>
          </a:prstGeom>
          <a:noFill/>
        </p:spPr>
        <p:txBody>
          <a:bodyPr wrap="square">
            <a:spAutoFit/>
          </a:bodyPr>
          <a:lstStyle/>
          <a:p>
            <a:pPr>
              <a:lnSpc>
                <a:spcPct val="100000"/>
              </a:lnSpc>
              <a:spcBef>
                <a:spcPts val="0"/>
              </a:spcBef>
              <a:spcAft>
                <a:spcPts val="1200"/>
              </a:spcAft>
            </a:pPr>
            <a:r>
              <a:rPr lang="el-GR" sz="1400" b="1" dirty="0"/>
              <a:t>στο πλαίσιο του έργου: ΥΠΟΣΤΗΡΙΞΗ ΥΛΟΠΟΙΗΣΗΣ ΤΗΣ ΔΙΚΑΙΗΣ ΜΕΤΑΒΑΣΗΣ ΣΤΗΝ ΕΛΛΑΔΑ, που υλοποιείται για τη ΓΔ Μεταρρυθμίσεων της Ευρωπαϊκής Επιτροπής</a:t>
            </a:r>
            <a:endParaRPr lang="el-GR" sz="1400" b="1" dirty="0">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nvGrpSpPr>
          <p:cNvPr id="23" name="Group 22">
            <a:extLst>
              <a:ext uri="{FF2B5EF4-FFF2-40B4-BE49-F238E27FC236}">
                <a16:creationId xmlns:a16="http://schemas.microsoft.com/office/drawing/2014/main" id="{EAB9F979-3B35-55B6-2A07-3750AD87086E}"/>
              </a:ext>
            </a:extLst>
          </p:cNvPr>
          <p:cNvGrpSpPr/>
          <p:nvPr/>
        </p:nvGrpSpPr>
        <p:grpSpPr>
          <a:xfrm>
            <a:off x="2380733" y="5748045"/>
            <a:ext cx="2457962" cy="583994"/>
            <a:chOff x="8551045" y="7061528"/>
            <a:chExt cx="3046809" cy="723900"/>
          </a:xfrm>
        </p:grpSpPr>
        <p:pic>
          <p:nvPicPr>
            <p:cNvPr id="24" name="Picture 23">
              <a:extLst>
                <a:ext uri="{FF2B5EF4-FFF2-40B4-BE49-F238E27FC236}">
                  <a16:creationId xmlns:a16="http://schemas.microsoft.com/office/drawing/2014/main" id="{EC4A0F94-E2E6-86AE-38C9-C5F1F53E73F3}"/>
                </a:ext>
              </a:extLst>
            </p:cNvPr>
            <p:cNvPicPr>
              <a:extLst>
                <a:ext uri="smNativeData">
                  <pr:smNativeData xmlns="" xmlns:p14="http://schemas.microsoft.com/office/powerpoint/2010/main" xmlns:pr="smNativeData" xmlns:lc="http://schemas.openxmlformats.org/drawingml/2006/lockedCanvas" val="SMDATA_15_cyNvYBMAAAAlAAAAEQAAAA0AAAAAkAAAAEgAAACQAAAASAAAAAAAAAAAAAAAAAAAAAEAAABQAAAAAAAAAAAA4D8AAAAAAADgPwAAAAAAAOA/AAAAAAAA4D8AAAAAAADgPwAAAAAAAOA/AAAAAAAA4D8AAAAAAADgPwAAAAAAAOA/AAAAAAAA4D8CAAAAjAAAAAAAAAAAAAAAAFOL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Y4OMKAAAAACgAAAAoAAAAZAAAAGQAAAAAAAAAzMzMAAAAAABQAAAAUAAAAGQAAABkAAAAAAAAAAcAAAA4AAAAAAAAAAAAAAAAAAAA////AAAAAAAAAAAAAAAAAAAAAAAAAAAAAAAAAAAAAABkAAAAZAAAAAAAAAAjAAAABAAAAGQAAAAXAAAAFAAAAAAAAAAAAAAA/38AAP9/AAAAAAAACQAAAAQAAAAAAAAADAAAABAAAAAAAAAAAAAAAAAAAAAAAAAAHgAAAGgAAAAAAAAAAAAAAAAAAAAAAAAAAAAAABAnAAAQJwAAAAAAAAAAAAAAAAAAAAAAAAAAAAAAAAAAAAAAAAAAAAAUAAAAAAAAAMDA/wAAAAAAZAAAADIAAAAAAAAAZAAAAAAAAAB/f38ACgAAAB8AAABUAAAAAFOLBf///wEAAAAAAAAAAAAAAAAAAAAAAAAAAAAAAAAAAAAAAAAAAAAAAAJ/f38A2ODjA8zMzADAwP8Af39/AAAAAAAAAAAAAAAAAP///wAAAAAAIQAAABgAAAAUAAAAODEAABcBAACuNwAAHgUAABAAAAAmAAAACAAAAP//////////"/>
                </a:ext>
              </a:extLst>
            </p:cNvPicPr>
            <p:nvPr/>
          </p:nvPicPr>
          <p:blipFill>
            <a:blip r:embed="rId3"/>
            <a:stretch>
              <a:fillRect/>
            </a:stretch>
          </p:blipFill>
          <p:spPr>
            <a:xfrm>
              <a:off x="8551045" y="7110895"/>
              <a:ext cx="1050290" cy="654685"/>
            </a:xfrm>
            <a:prstGeom prst="rect">
              <a:avLst/>
            </a:prstGeom>
            <a:noFill/>
            <a:ln>
              <a:noFill/>
            </a:ln>
            <a:effectLst/>
          </p:spPr>
        </p:pic>
        <p:sp>
          <p:nvSpPr>
            <p:cNvPr id="25" name="Text Box 6">
              <a:extLst>
                <a:ext uri="{FF2B5EF4-FFF2-40B4-BE49-F238E27FC236}">
                  <a16:creationId xmlns:a16="http://schemas.microsoft.com/office/drawing/2014/main" id="{690820C3-699F-55B8-E082-CF3C9BC80CAA}"/>
                </a:ext>
              </a:extLst>
            </p:cNvPr>
            <p:cNvSpPr>
              <a:extLst>
                <a:ext uri="smNativeData">
                  <pr:smNativeData xmlns="" xmlns:p14="http://schemas.microsoft.com/office/powerpoint/2010/main" xmlns:pr="smNativeData" xmlns:lc="http://schemas.openxmlformats.org/drawingml/2006/lockedCanvas" val="SMDATA_13_cyNvYBMAAAAlAAAAZAAAAA0AAAAAkAAAAEgAAACQAAAASAAAAAAAAAAAAAAAAAAAAAEAAABQAAAAAAAAAAAA4D8AAAAAAADgPwAAAAAAAOA/AAAAAAAA4D8AAAAAAADgPwAAAAAAAOA/AAAAAAAA4D8AAAAAAADgPwAAAAAAAOA/AAAAAAAA4D8CAAAAjAAAAAEAAAAAAAAA////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Y4OMKAAAAACgAAAAoAAAAZAAAAGQAAAAAAAAAzMzMAAAAAABQAAAAUAAAAGQAAABkAAAAAAAAABcAAAAUAAAAAAAAAAAAAAD/fwAA/38AAAAAAAAJAAAABAAAAAAAAAAMAAAAEAAAAAAAAAAAAAAAAAAAAAAAAAAeAAAAaAAAAAAAAAAAAAAAAAAAAAAAAAAAAAAAECcAABAnAAAAAAAAAAAAAAAAAAAAAAAAAAAAAAAAAAAAAAAAAAAAABQAAAAAAAAAwMD/AAAAAABkAAAAMgAAAAAAAABkAAAAAAAAAH9/fwAKAAAAHwAAAFQAAAD///8A////AQAAAAAAAAAAAAAAAAAAAAAAAAAAAAAAAAAAAAAAAAAAAAAAAn9/fwDY4OMDzMzMAMDA/wB/f38AAAAAAAAAAAAAAAAAAAAAAAAAAAAhAAAAGAAAABQAAABAOAAAFwEAAFBGAACLBQAAEAAAACYAAAAIAAAA//////////8="/>
                </a:ext>
              </a:extLst>
            </p:cNvSpPr>
            <p:nvPr/>
          </p:nvSpPr>
          <p:spPr>
            <a:xfrm>
              <a:off x="9688239" y="7061528"/>
              <a:ext cx="1909615" cy="723900"/>
            </a:xfrm>
            <a:prstGeom prst="rect">
              <a:avLst/>
            </a:prstGeom>
            <a:solidFill>
              <a:srgbClr val="FFFFFF"/>
            </a:solidFill>
            <a:ln>
              <a:noFill/>
            </a:ln>
            <a:effectLst/>
          </p:spPr>
          <p:txBody>
            <a:bodyPr vert="horz" wrap="square" lIns="91440" tIns="45720" rIns="91440" bIns="45720" numCol="1" spcCol="215900" anchor="t"/>
            <a:lstStyle>
              <a:lvl1pPr marL="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1pPr>
              <a:lvl2pPr marL="4572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2pPr>
              <a:lvl3pPr marL="9144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3pPr>
              <a:lvl4pPr marL="13716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4pPr>
              <a:lvl5pPr marL="18288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5pPr>
              <a:lvl6pPr marL="22860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6pPr>
              <a:lvl7pPr marL="27432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7pPr>
              <a:lvl8pPr marL="32004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8pPr>
              <a:lvl9pPr marL="36576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9pPr>
            </a:lstStyle>
            <a:p>
              <a:pPr algn="just">
                <a:spcAft>
                  <a:spcPts val="0"/>
                </a:spcAft>
                <a:defRPr lang="en-us"/>
              </a:pPr>
              <a:r>
                <a:rPr lang="el-GR" sz="900" kern="400000" dirty="0">
                  <a:solidFill>
                    <a:srgbClr val="000000"/>
                  </a:solidFill>
                  <a:latin typeface="Manrope" pitchFamily="2" charset="0"/>
                </a:rPr>
                <a:t>Χρηματοδοτείται από την Ευρωπαϊκή Ένωση και υλοποιείται σε συνεργασία με την Ευρωπαϊκή Επιτροπή</a:t>
              </a:r>
            </a:p>
          </p:txBody>
        </p:sp>
      </p:grpSp>
      <p:pic>
        <p:nvPicPr>
          <p:cNvPr id="27" name="Picture 26">
            <a:extLst>
              <a:ext uri="{FF2B5EF4-FFF2-40B4-BE49-F238E27FC236}">
                <a16:creationId xmlns:a16="http://schemas.microsoft.com/office/drawing/2014/main" id="{67EAB220-301E-8B86-9F61-5A7078E9F2A0}"/>
              </a:ext>
            </a:extLst>
          </p:cNvPr>
          <p:cNvPicPr>
            <a:picLocks noChangeAspect="1"/>
          </p:cNvPicPr>
          <p:nvPr/>
        </p:nvPicPr>
        <p:blipFill rotWithShape="1">
          <a:blip r:embed="rId4">
            <a:extLst>
              <a:ext uri="{BEBA8EAE-BF5A-486C-A8C5-ECC9F3942E4B}">
                <a14:imgProps xmlns:a14="http://schemas.microsoft.com/office/drawing/2010/main">
                  <a14:imgLayer r:embed="rId5">
                    <a14:imgEffect>
                      <a14:saturation sat="66000"/>
                    </a14:imgEffect>
                    <a14:imgEffect>
                      <a14:brightnessContrast contrast="40000"/>
                    </a14:imgEffect>
                  </a14:imgLayer>
                </a14:imgProps>
              </a:ext>
            </a:extLst>
          </a:blip>
          <a:srcRect l="19418" t="45509" r="22278" b="-1"/>
          <a:stretch/>
        </p:blipFill>
        <p:spPr>
          <a:xfrm>
            <a:off x="629665" y="5638174"/>
            <a:ext cx="1092068" cy="803918"/>
          </a:xfrm>
          <a:prstGeom prst="rect">
            <a:avLst/>
          </a:prstGeom>
        </p:spPr>
      </p:pic>
      <p:pic>
        <p:nvPicPr>
          <p:cNvPr id="29" name="Εικόνα 6" descr="Εικόνα που περιέχει γραμματοσειρά, γραφικά, γραφιστική, στιγμιότυπο οθόνης&#10;&#10;Περιγραφή που δημιουργήθηκε αυτόματα">
            <a:extLst>
              <a:ext uri="{FF2B5EF4-FFF2-40B4-BE49-F238E27FC236}">
                <a16:creationId xmlns:a16="http://schemas.microsoft.com/office/drawing/2014/main" id="{CC57F8E2-E63E-AB34-E92F-6396B4D9FD92}"/>
              </a:ext>
            </a:extLst>
          </p:cNvPr>
          <p:cNvPicPr>
            <a:picLocks noChangeAspect="1"/>
          </p:cNvPicPr>
          <p:nvPr/>
        </p:nvPicPr>
        <p:blipFill>
          <a:blip r:embed="rId6"/>
          <a:stretch>
            <a:fillRect/>
          </a:stretch>
        </p:blipFill>
        <p:spPr>
          <a:xfrm>
            <a:off x="7299531" y="5853486"/>
            <a:ext cx="2214338" cy="469009"/>
          </a:xfrm>
          <a:prstGeom prst="rect">
            <a:avLst/>
          </a:prstGeom>
        </p:spPr>
      </p:pic>
      <p:pic>
        <p:nvPicPr>
          <p:cNvPr id="30" name="Picture 29" descr="A blue and black logo&#10;&#10;Description automatically generated">
            <a:extLst>
              <a:ext uri="{FF2B5EF4-FFF2-40B4-BE49-F238E27FC236}">
                <a16:creationId xmlns:a16="http://schemas.microsoft.com/office/drawing/2014/main" id="{F91CF693-A07B-5B2D-1C53-7311A241CE2C}"/>
              </a:ext>
            </a:extLst>
          </p:cNvPr>
          <p:cNvPicPr>
            <a:picLocks noChangeAspect="1"/>
          </p:cNvPicPr>
          <p:nvPr/>
        </p:nvPicPr>
        <p:blipFill>
          <a:blip r:embed="rId7"/>
          <a:stretch>
            <a:fillRect/>
          </a:stretch>
        </p:blipFill>
        <p:spPr>
          <a:xfrm>
            <a:off x="10292467" y="5624020"/>
            <a:ext cx="1364792" cy="803918"/>
          </a:xfrm>
          <a:prstGeom prst="rect">
            <a:avLst/>
          </a:prstGeom>
        </p:spPr>
      </p:pic>
      <p:pic>
        <p:nvPicPr>
          <p:cNvPr id="31" name="Picture 2" descr="ICF logo">
            <a:extLst>
              <a:ext uri="{FF2B5EF4-FFF2-40B4-BE49-F238E27FC236}">
                <a16:creationId xmlns:a16="http://schemas.microsoft.com/office/drawing/2014/main" id="{38B102A1-5FF1-76DE-F3D3-C7CFF4900C0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71067" y="5748045"/>
            <a:ext cx="849866" cy="679893"/>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a:extLst>
              <a:ext uri="{FF2B5EF4-FFF2-40B4-BE49-F238E27FC236}">
                <a16:creationId xmlns:a16="http://schemas.microsoft.com/office/drawing/2014/main" id="{B451DCB7-3D47-6DE0-D3AF-3199A46002B5}"/>
              </a:ext>
            </a:extLst>
          </p:cNvPr>
          <p:cNvSpPr txBox="1"/>
          <p:nvPr/>
        </p:nvSpPr>
        <p:spPr>
          <a:xfrm>
            <a:off x="485201" y="5328139"/>
            <a:ext cx="1537028" cy="310036"/>
          </a:xfrm>
          <a:prstGeom prst="rect">
            <a:avLst/>
          </a:prstGeom>
          <a:noFill/>
        </p:spPr>
        <p:txBody>
          <a:bodyPr wrap="square" rtlCol="0">
            <a:noAutofit/>
          </a:bodyPr>
          <a:lstStyle/>
          <a:p>
            <a:pPr algn="ctr"/>
            <a:r>
              <a:rPr lang="el-GR" sz="800" b="1" i="0" dirty="0">
                <a:solidFill>
                  <a:srgbClr val="202124"/>
                </a:solidFill>
                <a:effectLst/>
                <a:latin typeface="Manrope" pitchFamily="2" charset="0"/>
              </a:rPr>
              <a:t>Υπουργείο Εθνικής Οικονομίας και Οικονομικών της Ελλάδας</a:t>
            </a:r>
          </a:p>
          <a:p>
            <a:endParaRPr lang="en-US" sz="800" b="1" dirty="0">
              <a:latin typeface="Manrope" pitchFamily="2" charset="0"/>
            </a:endParaRPr>
          </a:p>
        </p:txBody>
      </p:sp>
    </p:spTree>
    <p:extLst>
      <p:ext uri="{BB962C8B-B14F-4D97-AF65-F5344CB8AC3E}">
        <p14:creationId xmlns:p14="http://schemas.microsoft.com/office/powerpoint/2010/main" val="3875389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9A58EB0-FC16-DBF4-02CA-FA40E0260A9C}"/>
              </a:ext>
            </a:extLst>
          </p:cNvPr>
          <p:cNvSpPr txBox="1">
            <a:spLocks/>
          </p:cNvSpPr>
          <p:nvPr/>
        </p:nvSpPr>
        <p:spPr>
          <a:xfrm>
            <a:off x="533399" y="167658"/>
            <a:ext cx="10298724" cy="861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ea typeface="Roboto" panose="02000000000000000000" pitchFamily="2" charset="0"/>
              </a:rPr>
              <a:t>Ενεργειακή και λειτουργική αναβάθμιση</a:t>
            </a:r>
            <a:endParaRPr lang="en-US" sz="4000" b="1" dirty="0">
              <a:solidFill>
                <a:schemeClr val="tx2"/>
              </a:solidFill>
              <a:latin typeface="Neutraface 2 Text Greek Demi" panose="020B0303020202020102" pitchFamily="34" charset="0"/>
              <a:ea typeface="Roboto" panose="02000000000000000000" pitchFamily="2" charset="0"/>
            </a:endParaRPr>
          </a:p>
        </p:txBody>
      </p:sp>
      <p:pic>
        <p:nvPicPr>
          <p:cNvPr id="5" name="Picture 4" descr="A black background with blue triangles&#10;&#10;Description automatically generated">
            <a:extLst>
              <a:ext uri="{FF2B5EF4-FFF2-40B4-BE49-F238E27FC236}">
                <a16:creationId xmlns:a16="http://schemas.microsoft.com/office/drawing/2014/main" id="{A0F3DAED-3D4D-3503-A3AA-B049188F5F94}"/>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pic>
        <p:nvPicPr>
          <p:cNvPr id="6" name="Picture 5">
            <a:extLst>
              <a:ext uri="{FF2B5EF4-FFF2-40B4-BE49-F238E27FC236}">
                <a16:creationId xmlns:a16="http://schemas.microsoft.com/office/drawing/2014/main" id="{B2858C33-3E1F-C646-3A5A-844F67BF6D67}"/>
              </a:ext>
            </a:extLst>
          </p:cNvPr>
          <p:cNvPicPr>
            <a:picLocks noChangeAspect="1"/>
          </p:cNvPicPr>
          <p:nvPr/>
        </p:nvPicPr>
        <p:blipFill>
          <a:blip r:embed="rId3"/>
          <a:stretch>
            <a:fillRect/>
          </a:stretch>
        </p:blipFill>
        <p:spPr>
          <a:xfrm>
            <a:off x="533400" y="6255783"/>
            <a:ext cx="4741986" cy="333943"/>
          </a:xfrm>
          <a:prstGeom prst="rect">
            <a:avLst/>
          </a:prstGeom>
        </p:spPr>
      </p:pic>
      <p:sp>
        <p:nvSpPr>
          <p:cNvPr id="2" name="Title 1">
            <a:extLst>
              <a:ext uri="{FF2B5EF4-FFF2-40B4-BE49-F238E27FC236}">
                <a16:creationId xmlns:a16="http://schemas.microsoft.com/office/drawing/2014/main" id="{405B6BA7-33CE-C8B2-25A4-458C71D7A576}"/>
              </a:ext>
            </a:extLst>
          </p:cNvPr>
          <p:cNvSpPr txBox="1">
            <a:spLocks/>
          </p:cNvSpPr>
          <p:nvPr/>
        </p:nvSpPr>
        <p:spPr>
          <a:xfrm>
            <a:off x="853343" y="356099"/>
            <a:ext cx="10515600" cy="119278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3600" dirty="0">
              <a:latin typeface="Roboto" panose="02000000000000000000" pitchFamily="2" charset="0"/>
              <a:ea typeface="Roboto" panose="02000000000000000000" pitchFamily="2" charset="0"/>
            </a:endParaRPr>
          </a:p>
        </p:txBody>
      </p:sp>
      <p:sp>
        <p:nvSpPr>
          <p:cNvPr id="3" name="TextBox 2">
            <a:extLst>
              <a:ext uri="{FF2B5EF4-FFF2-40B4-BE49-F238E27FC236}">
                <a16:creationId xmlns:a16="http://schemas.microsoft.com/office/drawing/2014/main" id="{8C78E156-959C-44CC-8EF8-E40FE00E0C3F}"/>
              </a:ext>
            </a:extLst>
          </p:cNvPr>
          <p:cNvSpPr txBox="1"/>
          <p:nvPr/>
        </p:nvSpPr>
        <p:spPr>
          <a:xfrm>
            <a:off x="658625" y="2032113"/>
            <a:ext cx="4503257" cy="2636619"/>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Προϋπολογισμός: 740.000 ευρώ </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Επιφάνεια: 2.117,40 </a:t>
            </a:r>
            <a:r>
              <a:rPr lang="el-GR" sz="1600" dirty="0" err="1">
                <a:latin typeface="Roboto" panose="02000000000000000000" pitchFamily="2" charset="0"/>
                <a:ea typeface="Roboto" panose="02000000000000000000" pitchFamily="2" charset="0"/>
              </a:rPr>
              <a:t>τ.μ</a:t>
            </a:r>
            <a:endParaRPr lang="el-GR" sz="1600" dirty="0">
              <a:latin typeface="Roboto" panose="02000000000000000000" pitchFamily="2" charset="0"/>
              <a:ea typeface="Roboto" panose="02000000000000000000" pitchFamily="2" charset="0"/>
            </a:endParaRP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1987 με </a:t>
            </a:r>
            <a:r>
              <a:rPr lang="el-GR" sz="1600" dirty="0" err="1">
                <a:latin typeface="Roboto" panose="02000000000000000000" pitchFamily="2" charset="0"/>
                <a:ea typeface="Roboto" panose="02000000000000000000" pitchFamily="2" charset="0"/>
              </a:rPr>
              <a:t>Αρ</a:t>
            </a:r>
            <a:r>
              <a:rPr lang="el-GR" sz="1600" dirty="0">
                <a:latin typeface="Roboto" panose="02000000000000000000" pitchFamily="2" charset="0"/>
                <a:ea typeface="Roboto" panose="02000000000000000000" pitchFamily="2" charset="0"/>
              </a:rPr>
              <a:t>. Αδείας 116/87 προσθήκες το 2004 με την άδεια 71/2004.</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Χρηματοδότηση: Πρόγραμμα Περιφερειακό Επιχειρησιακό Πρόγραμμα Θεσσαλίας 2014 - 2020</a:t>
            </a:r>
          </a:p>
        </p:txBody>
      </p:sp>
      <p:grpSp>
        <p:nvGrpSpPr>
          <p:cNvPr id="8" name="Group 7">
            <a:extLst>
              <a:ext uri="{FF2B5EF4-FFF2-40B4-BE49-F238E27FC236}">
                <a16:creationId xmlns:a16="http://schemas.microsoft.com/office/drawing/2014/main" id="{B01207D2-F5D7-52E8-0C49-CC79C00A93AA}"/>
              </a:ext>
            </a:extLst>
          </p:cNvPr>
          <p:cNvGrpSpPr/>
          <p:nvPr/>
        </p:nvGrpSpPr>
        <p:grpSpPr>
          <a:xfrm>
            <a:off x="5659843" y="1904981"/>
            <a:ext cx="5249250" cy="3239122"/>
            <a:chOff x="5442195" y="1737323"/>
            <a:chExt cx="5249250" cy="3239122"/>
          </a:xfrm>
        </p:grpSpPr>
        <p:sp>
          <p:nvSpPr>
            <p:cNvPr id="7" name="Rectangle 6">
              <a:extLst>
                <a:ext uri="{FF2B5EF4-FFF2-40B4-BE49-F238E27FC236}">
                  <a16:creationId xmlns:a16="http://schemas.microsoft.com/office/drawing/2014/main" id="{D1A818D0-99B3-7B34-452B-3E0F2FC6F39E}"/>
                </a:ext>
              </a:extLst>
            </p:cNvPr>
            <p:cNvSpPr/>
            <p:nvPr/>
          </p:nvSpPr>
          <p:spPr>
            <a:xfrm>
              <a:off x="5646786" y="1904980"/>
              <a:ext cx="5044659" cy="307146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BE"/>
            </a:p>
          </p:txBody>
        </p:sp>
        <p:pic>
          <p:nvPicPr>
            <p:cNvPr id="1026" name="Εικόνα 3">
              <a:extLst>
                <a:ext uri="{FF2B5EF4-FFF2-40B4-BE49-F238E27FC236}">
                  <a16:creationId xmlns:a16="http://schemas.microsoft.com/office/drawing/2014/main" id="{AC11066C-2421-4948-80FD-C2C646A57C6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5028"/>
            <a:stretch/>
          </p:blipFill>
          <p:spPr bwMode="auto">
            <a:xfrm>
              <a:off x="5442195" y="1737323"/>
              <a:ext cx="5044659" cy="3012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itle 1">
            <a:extLst>
              <a:ext uri="{FF2B5EF4-FFF2-40B4-BE49-F238E27FC236}">
                <a16:creationId xmlns:a16="http://schemas.microsoft.com/office/drawing/2014/main" id="{9C1F06E1-4C89-F817-B057-CA209D45DB46}"/>
              </a:ext>
            </a:extLst>
          </p:cNvPr>
          <p:cNvSpPr txBox="1">
            <a:spLocks/>
          </p:cNvSpPr>
          <p:nvPr/>
        </p:nvSpPr>
        <p:spPr>
          <a:xfrm>
            <a:off x="658625" y="839330"/>
            <a:ext cx="8978099"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pPr>
              <a:lnSpc>
                <a:spcPct val="150000"/>
              </a:lnSpc>
            </a:pPr>
            <a:r>
              <a:rPr lang="el-GR" sz="1800" dirty="0">
                <a:latin typeface="Neutraface 2 Text Greek Demi" panose="020B0303020202020102" pitchFamily="34" charset="0"/>
                <a:ea typeface="Roboto" panose="02000000000000000000" pitchFamily="2" charset="0"/>
              </a:rPr>
              <a:t>Σχολικά κτίρια – Ενεργειακή και λειτουργική αναβάθμιση ΕΠΑΛ Σκιάθου</a:t>
            </a:r>
          </a:p>
        </p:txBody>
      </p:sp>
    </p:spTree>
    <p:extLst>
      <p:ext uri="{BB962C8B-B14F-4D97-AF65-F5344CB8AC3E}">
        <p14:creationId xmlns:p14="http://schemas.microsoft.com/office/powerpoint/2010/main" val="16785618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1498EC27-631F-7453-566E-C783740B67FA}"/>
              </a:ext>
            </a:extLst>
          </p:cNvPr>
          <p:cNvSpPr txBox="1">
            <a:spLocks/>
          </p:cNvSpPr>
          <p:nvPr/>
        </p:nvSpPr>
        <p:spPr>
          <a:xfrm>
            <a:off x="533399" y="167658"/>
            <a:ext cx="10298724" cy="861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ea typeface="Roboto" panose="02000000000000000000" pitchFamily="2" charset="0"/>
              </a:rPr>
              <a:t>Ενεργειακή και λειτουργική αναβάθμιση</a:t>
            </a:r>
            <a:endParaRPr lang="en-US" sz="4000" b="1" dirty="0">
              <a:solidFill>
                <a:schemeClr val="tx2"/>
              </a:solidFill>
              <a:latin typeface="Neutraface 2 Text Greek Demi" panose="020B0303020202020102" pitchFamily="34" charset="0"/>
              <a:ea typeface="Roboto" panose="02000000000000000000" pitchFamily="2" charset="0"/>
            </a:endParaRPr>
          </a:p>
        </p:txBody>
      </p:sp>
      <p:pic>
        <p:nvPicPr>
          <p:cNvPr id="10" name="Picture 9" descr="A black background with blue triangles&#10;&#10;Description automatically generated">
            <a:extLst>
              <a:ext uri="{FF2B5EF4-FFF2-40B4-BE49-F238E27FC236}">
                <a16:creationId xmlns:a16="http://schemas.microsoft.com/office/drawing/2014/main" id="{61B54D57-2748-C28D-B9A4-3338B44FB00C}"/>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pic>
        <p:nvPicPr>
          <p:cNvPr id="11" name="Picture 10">
            <a:extLst>
              <a:ext uri="{FF2B5EF4-FFF2-40B4-BE49-F238E27FC236}">
                <a16:creationId xmlns:a16="http://schemas.microsoft.com/office/drawing/2014/main" id="{9D305509-5FC6-7DAA-3311-9A815E9D908A}"/>
              </a:ext>
            </a:extLst>
          </p:cNvPr>
          <p:cNvPicPr>
            <a:picLocks noChangeAspect="1"/>
          </p:cNvPicPr>
          <p:nvPr/>
        </p:nvPicPr>
        <p:blipFill>
          <a:blip r:embed="rId3"/>
          <a:stretch>
            <a:fillRect/>
          </a:stretch>
        </p:blipFill>
        <p:spPr>
          <a:xfrm>
            <a:off x="533400" y="6255783"/>
            <a:ext cx="4741986" cy="333943"/>
          </a:xfrm>
          <a:prstGeom prst="rect">
            <a:avLst/>
          </a:prstGeom>
        </p:spPr>
      </p:pic>
      <p:sp>
        <p:nvSpPr>
          <p:cNvPr id="2" name="TextBox 1">
            <a:extLst>
              <a:ext uri="{FF2B5EF4-FFF2-40B4-BE49-F238E27FC236}">
                <a16:creationId xmlns:a16="http://schemas.microsoft.com/office/drawing/2014/main" id="{1E2F7688-2D79-4DA9-BC56-4F86D5ED16E2}"/>
              </a:ext>
            </a:extLst>
          </p:cNvPr>
          <p:cNvSpPr txBox="1"/>
          <p:nvPr/>
        </p:nvSpPr>
        <p:spPr>
          <a:xfrm>
            <a:off x="533399" y="1772063"/>
            <a:ext cx="6656045" cy="226728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Αναβάθμιση κελύφους (εξ. Θερμομόνωση, κουφώματα)</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Αναβάθμιση φωτισμού </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Αναβάθμιση συστήματος θέρμανσης</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Λειτουργικές αναβαθμίσεις (επισκευή στέγης)</a:t>
            </a:r>
          </a:p>
          <a:p>
            <a:pPr marL="285750" indent="-285750">
              <a:lnSpc>
                <a:spcPct val="150000"/>
              </a:lnSpc>
              <a:buFont typeface="Arial" panose="020B0604020202020204" pitchFamily="34" charset="0"/>
              <a:buChar char="•"/>
            </a:pPr>
            <a:endParaRPr lang="el-GR" sz="1600" dirty="0">
              <a:latin typeface="Roboto" panose="02000000000000000000" pitchFamily="2" charset="0"/>
              <a:ea typeface="Roboto" panose="02000000000000000000" pitchFamily="2" charset="0"/>
            </a:endParaRPr>
          </a:p>
          <a:p>
            <a:pPr>
              <a:lnSpc>
                <a:spcPct val="150000"/>
              </a:lnSpc>
            </a:pPr>
            <a:r>
              <a:rPr lang="el-GR" sz="1600" dirty="0">
                <a:latin typeface="Roboto" panose="02000000000000000000" pitchFamily="2" charset="0"/>
                <a:ea typeface="Roboto" panose="02000000000000000000" pitchFamily="2" charset="0"/>
              </a:rPr>
              <a:t>Επιλέξιμες δαπάνες μόνο για ενεργειακή αναβάθμιση</a:t>
            </a:r>
          </a:p>
        </p:txBody>
      </p:sp>
      <p:grpSp>
        <p:nvGrpSpPr>
          <p:cNvPr id="13" name="Group 12">
            <a:extLst>
              <a:ext uri="{FF2B5EF4-FFF2-40B4-BE49-F238E27FC236}">
                <a16:creationId xmlns:a16="http://schemas.microsoft.com/office/drawing/2014/main" id="{F48F98B8-06E1-1A5D-DC1B-7D30C51C002F}"/>
              </a:ext>
            </a:extLst>
          </p:cNvPr>
          <p:cNvGrpSpPr/>
          <p:nvPr/>
        </p:nvGrpSpPr>
        <p:grpSpPr>
          <a:xfrm>
            <a:off x="7189444" y="1772063"/>
            <a:ext cx="4256545" cy="3213800"/>
            <a:chOff x="7278963" y="1399813"/>
            <a:chExt cx="4256545" cy="3213800"/>
          </a:xfrm>
        </p:grpSpPr>
        <p:sp>
          <p:nvSpPr>
            <p:cNvPr id="12" name="Rectangle 11">
              <a:extLst>
                <a:ext uri="{FF2B5EF4-FFF2-40B4-BE49-F238E27FC236}">
                  <a16:creationId xmlns:a16="http://schemas.microsoft.com/office/drawing/2014/main" id="{A40FB57A-EC6C-0064-E3CE-C59C00CCE9CF}"/>
                </a:ext>
              </a:extLst>
            </p:cNvPr>
            <p:cNvSpPr/>
            <p:nvPr/>
          </p:nvSpPr>
          <p:spPr>
            <a:xfrm>
              <a:off x="7479102" y="1582615"/>
              <a:ext cx="4056406" cy="303099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BE"/>
            </a:p>
          </p:txBody>
        </p:sp>
        <p:pic>
          <p:nvPicPr>
            <p:cNvPr id="2050" name="Εικόνα 12">
              <a:extLst>
                <a:ext uri="{FF2B5EF4-FFF2-40B4-BE49-F238E27FC236}">
                  <a16:creationId xmlns:a16="http://schemas.microsoft.com/office/drawing/2014/main" id="{A1B02779-39F4-40BD-BA34-895D8AEE8F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78963" y="1399813"/>
              <a:ext cx="4071865" cy="3052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Ορθογώνιο: Στρογγύλεμα γωνιών 2">
            <a:extLst>
              <a:ext uri="{FF2B5EF4-FFF2-40B4-BE49-F238E27FC236}">
                <a16:creationId xmlns:a16="http://schemas.microsoft.com/office/drawing/2014/main" id="{529E4D43-B26A-09F5-548A-8276BDD32CDE}"/>
              </a:ext>
            </a:extLst>
          </p:cNvPr>
          <p:cNvSpPr/>
          <p:nvPr/>
        </p:nvSpPr>
        <p:spPr>
          <a:xfrm>
            <a:off x="533399" y="4823245"/>
            <a:ext cx="2656031" cy="94297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sz="1600" dirty="0">
                <a:latin typeface="Roboto" panose="02000000000000000000" pitchFamily="2" charset="0"/>
                <a:ea typeface="Roboto" panose="02000000000000000000" pitchFamily="2" charset="0"/>
              </a:rPr>
              <a:t>Επιλέξιμες Δαπάνες Ενεργειακά</a:t>
            </a:r>
          </a:p>
        </p:txBody>
      </p:sp>
      <p:sp>
        <p:nvSpPr>
          <p:cNvPr id="4" name="Ορθογώνιο: Στρογγύλεμα γωνιών 3">
            <a:extLst>
              <a:ext uri="{FF2B5EF4-FFF2-40B4-BE49-F238E27FC236}">
                <a16:creationId xmlns:a16="http://schemas.microsoft.com/office/drawing/2014/main" id="{7AD879C1-7D9A-CA50-E8C0-F2391850E343}"/>
              </a:ext>
            </a:extLst>
          </p:cNvPr>
          <p:cNvSpPr/>
          <p:nvPr/>
        </p:nvSpPr>
        <p:spPr>
          <a:xfrm>
            <a:off x="3389345" y="4823244"/>
            <a:ext cx="3098756" cy="942975"/>
          </a:xfrm>
          <a:prstGeom prst="roundRect">
            <a:avLst/>
          </a:prstGeom>
          <a:solidFill>
            <a:schemeClr val="accent5"/>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l-GR" sz="1600" dirty="0">
                <a:latin typeface="Roboto" panose="02000000000000000000" pitchFamily="2" charset="0"/>
                <a:ea typeface="Roboto" panose="02000000000000000000" pitchFamily="2" charset="0"/>
              </a:rPr>
              <a:t>Μη Επιλέξιμες Δαπάνες Εξοπλισμός + Συντηρήσεις*</a:t>
            </a:r>
          </a:p>
        </p:txBody>
      </p:sp>
      <p:sp>
        <p:nvSpPr>
          <p:cNvPr id="14" name="Title 1">
            <a:extLst>
              <a:ext uri="{FF2B5EF4-FFF2-40B4-BE49-F238E27FC236}">
                <a16:creationId xmlns:a16="http://schemas.microsoft.com/office/drawing/2014/main" id="{91AD782F-C146-7B43-45CD-7DABB346A5C2}"/>
              </a:ext>
            </a:extLst>
          </p:cNvPr>
          <p:cNvSpPr txBox="1">
            <a:spLocks/>
          </p:cNvSpPr>
          <p:nvPr/>
        </p:nvSpPr>
        <p:spPr>
          <a:xfrm>
            <a:off x="658625" y="839330"/>
            <a:ext cx="8978099"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pPr>
              <a:lnSpc>
                <a:spcPct val="150000"/>
              </a:lnSpc>
            </a:pPr>
            <a:r>
              <a:rPr lang="el-GR" sz="1800" dirty="0">
                <a:latin typeface="Neutraface 2 Text Greek Demi" panose="020B0303020202020102" pitchFamily="34" charset="0"/>
                <a:ea typeface="Roboto" panose="02000000000000000000" pitchFamily="2" charset="0"/>
              </a:rPr>
              <a:t>Σχολικά κτίρια – Ενεργειακή και λειτουργική αναβάθμιση ΕΠΑΛ Σκιάθου</a:t>
            </a:r>
          </a:p>
        </p:txBody>
      </p:sp>
    </p:spTree>
    <p:extLst>
      <p:ext uri="{BB962C8B-B14F-4D97-AF65-F5344CB8AC3E}">
        <p14:creationId xmlns:p14="http://schemas.microsoft.com/office/powerpoint/2010/main" val="15688161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B8A3A4A6-CEC0-65AB-BEEA-D9AE476079D5}"/>
              </a:ext>
            </a:extLst>
          </p:cNvPr>
          <p:cNvSpPr txBox="1">
            <a:spLocks/>
          </p:cNvSpPr>
          <p:nvPr/>
        </p:nvSpPr>
        <p:spPr>
          <a:xfrm>
            <a:off x="533399" y="167658"/>
            <a:ext cx="10298724" cy="861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ea typeface="Roboto" panose="02000000000000000000" pitchFamily="2" charset="0"/>
              </a:rPr>
              <a:t>Ενεργειακή και λειτουργική αναβάθμιση</a:t>
            </a:r>
            <a:endParaRPr lang="en-US" sz="4000" b="1" dirty="0">
              <a:solidFill>
                <a:schemeClr val="tx2"/>
              </a:solidFill>
              <a:latin typeface="Neutraface 2 Text Greek Demi" panose="020B0303020202020102" pitchFamily="34" charset="0"/>
              <a:ea typeface="Roboto" panose="02000000000000000000" pitchFamily="2" charset="0"/>
            </a:endParaRPr>
          </a:p>
        </p:txBody>
      </p:sp>
      <p:pic>
        <p:nvPicPr>
          <p:cNvPr id="10" name="Picture 9" descr="A black background with blue triangles&#10;&#10;Description automatically generated">
            <a:extLst>
              <a:ext uri="{FF2B5EF4-FFF2-40B4-BE49-F238E27FC236}">
                <a16:creationId xmlns:a16="http://schemas.microsoft.com/office/drawing/2014/main" id="{9E1B1E83-664E-C221-10BC-028900E3DE17}"/>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pic>
        <p:nvPicPr>
          <p:cNvPr id="11" name="Picture 10">
            <a:extLst>
              <a:ext uri="{FF2B5EF4-FFF2-40B4-BE49-F238E27FC236}">
                <a16:creationId xmlns:a16="http://schemas.microsoft.com/office/drawing/2014/main" id="{A2044A8B-B9F4-D8B3-71B2-763C6F3D5454}"/>
              </a:ext>
            </a:extLst>
          </p:cNvPr>
          <p:cNvPicPr>
            <a:picLocks noChangeAspect="1"/>
          </p:cNvPicPr>
          <p:nvPr/>
        </p:nvPicPr>
        <p:blipFill>
          <a:blip r:embed="rId3"/>
          <a:stretch>
            <a:fillRect/>
          </a:stretch>
        </p:blipFill>
        <p:spPr>
          <a:xfrm>
            <a:off x="533400" y="6255783"/>
            <a:ext cx="4741986" cy="333943"/>
          </a:xfrm>
          <a:prstGeom prst="rect">
            <a:avLst/>
          </a:prstGeom>
        </p:spPr>
      </p:pic>
      <p:sp>
        <p:nvSpPr>
          <p:cNvPr id="2" name="TextBox 1">
            <a:extLst>
              <a:ext uri="{FF2B5EF4-FFF2-40B4-BE49-F238E27FC236}">
                <a16:creationId xmlns:a16="http://schemas.microsoft.com/office/drawing/2014/main" id="{BC51444B-C6A7-4AB7-BB2F-4538F53BF4A7}"/>
              </a:ext>
            </a:extLst>
          </p:cNvPr>
          <p:cNvSpPr txBox="1"/>
          <p:nvPr/>
        </p:nvSpPr>
        <p:spPr>
          <a:xfrm>
            <a:off x="533399" y="1972230"/>
            <a:ext cx="2994025" cy="3375283"/>
          </a:xfrm>
          <a:prstGeom prst="rect">
            <a:avLst/>
          </a:prstGeom>
          <a:noFill/>
        </p:spPr>
        <p:txBody>
          <a:bodyPr wrap="square" rtlCol="0">
            <a:spAutoFit/>
          </a:bodyPr>
          <a:lstStyle/>
          <a:p>
            <a:pPr>
              <a:lnSpc>
                <a:spcPct val="150000"/>
              </a:lnSpc>
            </a:pPr>
            <a:r>
              <a:rPr lang="el-GR" sz="1600" dirty="0">
                <a:latin typeface="Roboto" panose="02000000000000000000" pitchFamily="2" charset="0"/>
                <a:ea typeface="Roboto" panose="02000000000000000000" pitchFamily="2" charset="0"/>
              </a:rPr>
              <a:t>Τεχνική Έκθεση</a:t>
            </a:r>
          </a:p>
          <a:p>
            <a:pPr>
              <a:lnSpc>
                <a:spcPct val="150000"/>
              </a:lnSpc>
            </a:pPr>
            <a:r>
              <a:rPr lang="el-GR" sz="1600" dirty="0">
                <a:latin typeface="Roboto" panose="02000000000000000000" pitchFamily="2" charset="0"/>
                <a:ea typeface="Roboto" panose="02000000000000000000" pitchFamily="2" charset="0"/>
              </a:rPr>
              <a:t>Αρχιτεκτονική Μελέτη</a:t>
            </a:r>
          </a:p>
          <a:p>
            <a:pPr>
              <a:lnSpc>
                <a:spcPct val="150000"/>
              </a:lnSpc>
            </a:pPr>
            <a:r>
              <a:rPr lang="el-GR" sz="1600" dirty="0">
                <a:latin typeface="Roboto" panose="02000000000000000000" pitchFamily="2" charset="0"/>
                <a:ea typeface="Roboto" panose="02000000000000000000" pitchFamily="2" charset="0"/>
              </a:rPr>
              <a:t>ΗΜ Μελέτες</a:t>
            </a:r>
          </a:p>
          <a:p>
            <a:pPr>
              <a:lnSpc>
                <a:spcPct val="150000"/>
              </a:lnSpc>
            </a:pPr>
            <a:r>
              <a:rPr lang="el-GR" sz="1600" dirty="0">
                <a:latin typeface="Roboto" panose="02000000000000000000" pitchFamily="2" charset="0"/>
                <a:ea typeface="Roboto" panose="02000000000000000000" pitchFamily="2" charset="0"/>
              </a:rPr>
              <a:t>Θερμικών Απωλειών </a:t>
            </a:r>
          </a:p>
          <a:p>
            <a:pPr>
              <a:lnSpc>
                <a:spcPct val="150000"/>
              </a:lnSpc>
            </a:pPr>
            <a:r>
              <a:rPr lang="el-GR" sz="1600" dirty="0" err="1">
                <a:latin typeface="Roboto" panose="02000000000000000000" pitchFamily="2" charset="0"/>
                <a:ea typeface="Roboto" panose="02000000000000000000" pitchFamily="2" charset="0"/>
              </a:rPr>
              <a:t>Φωτοτεχνίας</a:t>
            </a:r>
            <a:endParaRPr lang="el-GR" sz="1600" dirty="0">
              <a:latin typeface="Roboto" panose="02000000000000000000" pitchFamily="2" charset="0"/>
              <a:ea typeface="Roboto" panose="02000000000000000000" pitchFamily="2" charset="0"/>
            </a:endParaRPr>
          </a:p>
          <a:p>
            <a:pPr>
              <a:lnSpc>
                <a:spcPct val="150000"/>
              </a:lnSpc>
            </a:pPr>
            <a:r>
              <a:rPr lang="el-GR" sz="1600" dirty="0">
                <a:latin typeface="Roboto" panose="02000000000000000000" pitchFamily="2" charset="0"/>
                <a:ea typeface="Roboto" panose="02000000000000000000" pitchFamily="2" charset="0"/>
              </a:rPr>
              <a:t>Ενεργειακής απόδοσης</a:t>
            </a:r>
          </a:p>
          <a:p>
            <a:pPr>
              <a:lnSpc>
                <a:spcPct val="150000"/>
              </a:lnSpc>
            </a:pPr>
            <a:r>
              <a:rPr lang="el-GR" sz="1600" dirty="0">
                <a:latin typeface="Roboto" panose="02000000000000000000" pitchFamily="2" charset="0"/>
                <a:ea typeface="Roboto" panose="02000000000000000000" pitchFamily="2" charset="0"/>
              </a:rPr>
              <a:t>ΠΕΑ υφιστάμενης κατάστασης</a:t>
            </a:r>
          </a:p>
          <a:p>
            <a:pPr>
              <a:lnSpc>
                <a:spcPct val="150000"/>
              </a:lnSpc>
            </a:pPr>
            <a:r>
              <a:rPr lang="el-GR" sz="1600" dirty="0">
                <a:latin typeface="Roboto" panose="02000000000000000000" pitchFamily="2" charset="0"/>
                <a:ea typeface="Roboto" panose="02000000000000000000" pitchFamily="2" charset="0"/>
              </a:rPr>
              <a:t>Προσβασιμότητα ΑΜΕΑ</a:t>
            </a:r>
          </a:p>
        </p:txBody>
      </p:sp>
      <p:sp>
        <p:nvSpPr>
          <p:cNvPr id="4" name="Ορθογώνιο: Στρογγύλεμα γωνιών 3">
            <a:extLst>
              <a:ext uri="{FF2B5EF4-FFF2-40B4-BE49-F238E27FC236}">
                <a16:creationId xmlns:a16="http://schemas.microsoft.com/office/drawing/2014/main" id="{04A48E12-8175-28A6-F815-54ECC2116E94}"/>
              </a:ext>
            </a:extLst>
          </p:cNvPr>
          <p:cNvSpPr/>
          <p:nvPr/>
        </p:nvSpPr>
        <p:spPr>
          <a:xfrm>
            <a:off x="555623" y="1276350"/>
            <a:ext cx="2905125" cy="56197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a:p>
            <a:pPr algn="ctr"/>
            <a:r>
              <a:rPr lang="el-GR" dirty="0">
                <a:latin typeface="Roboto" panose="02000000000000000000" pitchFamily="2" charset="0"/>
                <a:ea typeface="Roboto" panose="02000000000000000000" pitchFamily="2" charset="0"/>
              </a:rPr>
              <a:t>Λίστα Μελετών</a:t>
            </a:r>
          </a:p>
          <a:p>
            <a:pPr algn="ctr"/>
            <a:endParaRPr lang="el-GR" dirty="0">
              <a:latin typeface="Roboto" panose="02000000000000000000" pitchFamily="2" charset="0"/>
              <a:ea typeface="Roboto" panose="02000000000000000000" pitchFamily="2" charset="0"/>
            </a:endParaRPr>
          </a:p>
        </p:txBody>
      </p:sp>
      <p:sp>
        <p:nvSpPr>
          <p:cNvPr id="5" name="Ορθογώνιο: Στρογγύλεμα γωνιών 4">
            <a:extLst>
              <a:ext uri="{FF2B5EF4-FFF2-40B4-BE49-F238E27FC236}">
                <a16:creationId xmlns:a16="http://schemas.microsoft.com/office/drawing/2014/main" id="{3AC97AC8-BBBF-87D6-B4AE-D16360C2517C}"/>
              </a:ext>
            </a:extLst>
          </p:cNvPr>
          <p:cNvSpPr/>
          <p:nvPr/>
        </p:nvSpPr>
        <p:spPr>
          <a:xfrm>
            <a:off x="3763108" y="1276350"/>
            <a:ext cx="4062045" cy="561975"/>
          </a:xfrm>
          <a:prstGeom prst="round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l-GR" dirty="0">
                <a:latin typeface="Roboto" panose="02000000000000000000" pitchFamily="2" charset="0"/>
                <a:ea typeface="Roboto" panose="02000000000000000000" pitchFamily="2" charset="0"/>
              </a:rPr>
              <a:t>Λίστα Δικαιολογητικών</a:t>
            </a:r>
          </a:p>
        </p:txBody>
      </p:sp>
      <p:sp>
        <p:nvSpPr>
          <p:cNvPr id="6" name="Ορθογώνιο: Στρογγύλεμα γωνιών 5">
            <a:extLst>
              <a:ext uri="{FF2B5EF4-FFF2-40B4-BE49-F238E27FC236}">
                <a16:creationId xmlns:a16="http://schemas.microsoft.com/office/drawing/2014/main" id="{5C2C7BB0-BC08-D377-6781-4D520F3C4D95}"/>
              </a:ext>
            </a:extLst>
          </p:cNvPr>
          <p:cNvSpPr/>
          <p:nvPr/>
        </p:nvSpPr>
        <p:spPr>
          <a:xfrm>
            <a:off x="8132762" y="1276350"/>
            <a:ext cx="2905125" cy="561975"/>
          </a:xfrm>
          <a:prstGeom prst="roundRect">
            <a:avLst/>
          </a:prstGeom>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a:p>
            <a:pPr algn="ctr"/>
            <a:r>
              <a:rPr lang="el-GR" dirty="0">
                <a:latin typeface="Roboto" panose="02000000000000000000" pitchFamily="2" charset="0"/>
                <a:ea typeface="Roboto" panose="02000000000000000000" pitchFamily="2" charset="0"/>
              </a:rPr>
              <a:t>Λίστα </a:t>
            </a:r>
            <a:r>
              <a:rPr lang="el-GR" dirty="0" err="1">
                <a:latin typeface="Roboto" panose="02000000000000000000" pitchFamily="2" charset="0"/>
                <a:ea typeface="Roboto" panose="02000000000000000000" pitchFamily="2" charset="0"/>
              </a:rPr>
              <a:t>Αδειοδοτήσεων</a:t>
            </a:r>
            <a:endParaRPr lang="el-GR" dirty="0">
              <a:latin typeface="Roboto" panose="02000000000000000000" pitchFamily="2" charset="0"/>
              <a:ea typeface="Roboto" panose="02000000000000000000" pitchFamily="2" charset="0"/>
            </a:endParaRPr>
          </a:p>
          <a:p>
            <a:pPr algn="ctr"/>
            <a:endParaRPr lang="el-GR" dirty="0">
              <a:latin typeface="Roboto" panose="02000000000000000000" pitchFamily="2" charset="0"/>
              <a:ea typeface="Roboto" panose="02000000000000000000" pitchFamily="2" charset="0"/>
            </a:endParaRPr>
          </a:p>
        </p:txBody>
      </p:sp>
      <p:sp>
        <p:nvSpPr>
          <p:cNvPr id="7" name="TextBox 6">
            <a:extLst>
              <a:ext uri="{FF2B5EF4-FFF2-40B4-BE49-F238E27FC236}">
                <a16:creationId xmlns:a16="http://schemas.microsoft.com/office/drawing/2014/main" id="{881635F8-C68F-4EB0-80F6-211920B08B90}"/>
              </a:ext>
            </a:extLst>
          </p:cNvPr>
          <p:cNvSpPr txBox="1"/>
          <p:nvPr/>
        </p:nvSpPr>
        <p:spPr>
          <a:xfrm>
            <a:off x="3886043" y="1972230"/>
            <a:ext cx="3939110" cy="4257576"/>
          </a:xfrm>
          <a:prstGeom prst="rect">
            <a:avLst/>
          </a:prstGeom>
          <a:noFill/>
        </p:spPr>
        <p:txBody>
          <a:bodyPr wrap="square" rtlCol="0">
            <a:spAutoFit/>
          </a:bodyPr>
          <a:lstStyle/>
          <a:p>
            <a:pPr>
              <a:lnSpc>
                <a:spcPct val="150000"/>
              </a:lnSpc>
            </a:pPr>
            <a:r>
              <a:rPr lang="el-GR" sz="1400" dirty="0">
                <a:latin typeface="Roboto" panose="02000000000000000000" pitchFamily="2" charset="0"/>
                <a:ea typeface="Roboto" panose="02000000000000000000" pitchFamily="2" charset="0"/>
              </a:rPr>
              <a:t>Σκοπιμότητα πράξης</a:t>
            </a:r>
          </a:p>
          <a:p>
            <a:pPr>
              <a:lnSpc>
                <a:spcPct val="150000"/>
              </a:lnSpc>
            </a:pPr>
            <a:r>
              <a:rPr lang="el-GR" sz="1400" dirty="0">
                <a:latin typeface="Roboto" panose="02000000000000000000" pitchFamily="2" charset="0"/>
                <a:ea typeface="Roboto" panose="02000000000000000000" pitchFamily="2" charset="0"/>
              </a:rPr>
              <a:t>Κλιματικής ανθεκτικότητας </a:t>
            </a:r>
          </a:p>
          <a:p>
            <a:pPr>
              <a:lnSpc>
                <a:spcPct val="150000"/>
              </a:lnSpc>
            </a:pPr>
            <a:r>
              <a:rPr lang="el-GR" sz="1400" dirty="0">
                <a:latin typeface="Roboto" panose="02000000000000000000" pitchFamily="2" charset="0"/>
                <a:ea typeface="Roboto" panose="02000000000000000000" pitchFamily="2" charset="0"/>
              </a:rPr>
              <a:t>Οικονομικής βιωσιμότητας</a:t>
            </a:r>
          </a:p>
          <a:p>
            <a:pPr>
              <a:lnSpc>
                <a:spcPct val="150000"/>
              </a:lnSpc>
            </a:pPr>
            <a:r>
              <a:rPr lang="el-GR" sz="1400" dirty="0">
                <a:latin typeface="Roboto" panose="02000000000000000000" pitchFamily="2" charset="0"/>
                <a:ea typeface="Roboto" panose="02000000000000000000" pitchFamily="2" charset="0"/>
              </a:rPr>
              <a:t>Τεκμηρίωση διασφάλισης </a:t>
            </a:r>
          </a:p>
          <a:p>
            <a:pPr>
              <a:lnSpc>
                <a:spcPct val="150000"/>
              </a:lnSpc>
            </a:pPr>
            <a:r>
              <a:rPr lang="el-GR" sz="1400" dirty="0">
                <a:latin typeface="Roboto" panose="02000000000000000000" pitchFamily="2" charset="0"/>
                <a:ea typeface="Roboto" panose="02000000000000000000" pitchFamily="2" charset="0"/>
              </a:rPr>
              <a:t>βιωσιμότητας πράξης</a:t>
            </a:r>
          </a:p>
          <a:p>
            <a:pPr>
              <a:lnSpc>
                <a:spcPct val="150000"/>
              </a:lnSpc>
            </a:pPr>
            <a:r>
              <a:rPr lang="el-GR" sz="1400" dirty="0">
                <a:latin typeface="Roboto" panose="02000000000000000000" pitchFamily="2" charset="0"/>
                <a:ea typeface="Roboto" panose="02000000000000000000" pitchFamily="2" charset="0"/>
              </a:rPr>
              <a:t>Διαχειριστική &amp; διοικητική ικανότητα φορέα</a:t>
            </a:r>
          </a:p>
          <a:p>
            <a:pPr>
              <a:lnSpc>
                <a:spcPct val="150000"/>
              </a:lnSpc>
            </a:pPr>
            <a:r>
              <a:rPr lang="el-GR" sz="1400" dirty="0">
                <a:latin typeface="Roboto" panose="02000000000000000000" pitchFamily="2" charset="0"/>
                <a:ea typeface="Roboto" panose="02000000000000000000" pitchFamily="2" charset="0"/>
              </a:rPr>
              <a:t>Εύρυθμης λειτουργίας</a:t>
            </a:r>
          </a:p>
          <a:p>
            <a:pPr>
              <a:lnSpc>
                <a:spcPct val="150000"/>
              </a:lnSpc>
            </a:pPr>
            <a:r>
              <a:rPr lang="el-GR" sz="1400" dirty="0">
                <a:latin typeface="Roboto" panose="02000000000000000000" pitchFamily="2" charset="0"/>
                <a:ea typeface="Roboto" panose="02000000000000000000" pitchFamily="2" charset="0"/>
              </a:rPr>
              <a:t>Δεικτών εκροών πράξης</a:t>
            </a:r>
          </a:p>
          <a:p>
            <a:pPr>
              <a:lnSpc>
                <a:spcPct val="150000"/>
              </a:lnSpc>
            </a:pPr>
            <a:r>
              <a:rPr lang="el-GR" sz="1400" dirty="0">
                <a:latin typeface="Roboto" panose="02000000000000000000" pitchFamily="2" charset="0"/>
                <a:ea typeface="Roboto" panose="02000000000000000000" pitchFamily="2" charset="0"/>
              </a:rPr>
              <a:t>Βεβαίωση περί μη παραγωγής εσόδων</a:t>
            </a:r>
          </a:p>
          <a:p>
            <a:pPr>
              <a:lnSpc>
                <a:spcPct val="150000"/>
              </a:lnSpc>
            </a:pPr>
            <a:r>
              <a:rPr lang="el-GR" sz="1400" dirty="0">
                <a:latin typeface="Roboto" panose="02000000000000000000" pitchFamily="2" charset="0"/>
                <a:ea typeface="Roboto" panose="02000000000000000000" pitchFamily="2" charset="0"/>
              </a:rPr>
              <a:t>Μη ύπαρξης κρατικής ενίσχυσης</a:t>
            </a:r>
          </a:p>
          <a:p>
            <a:pPr>
              <a:lnSpc>
                <a:spcPct val="150000"/>
              </a:lnSpc>
            </a:pPr>
            <a:r>
              <a:rPr lang="el-GR" sz="1400" dirty="0">
                <a:latin typeface="Roboto" panose="02000000000000000000" pitchFamily="2" charset="0"/>
                <a:ea typeface="Roboto" panose="02000000000000000000" pitchFamily="2" charset="0"/>
              </a:rPr>
              <a:t>Μη ύπαρξης χρηματοδότησης από άλλες πηγές</a:t>
            </a:r>
          </a:p>
          <a:p>
            <a:pPr>
              <a:lnSpc>
                <a:spcPct val="150000"/>
              </a:lnSpc>
            </a:pPr>
            <a:endParaRPr lang="el-GR" sz="1400" dirty="0">
              <a:latin typeface="Roboto" panose="02000000000000000000" pitchFamily="2" charset="0"/>
              <a:ea typeface="Roboto" panose="02000000000000000000" pitchFamily="2" charset="0"/>
            </a:endParaRPr>
          </a:p>
        </p:txBody>
      </p:sp>
      <p:sp>
        <p:nvSpPr>
          <p:cNvPr id="8" name="TextBox 7">
            <a:extLst>
              <a:ext uri="{FF2B5EF4-FFF2-40B4-BE49-F238E27FC236}">
                <a16:creationId xmlns:a16="http://schemas.microsoft.com/office/drawing/2014/main" id="{79F17BB5-8F5B-321D-49AE-EFCE8FCBD8A0}"/>
              </a:ext>
            </a:extLst>
          </p:cNvPr>
          <p:cNvSpPr txBox="1"/>
          <p:nvPr/>
        </p:nvSpPr>
        <p:spPr>
          <a:xfrm>
            <a:off x="8132762" y="1980686"/>
            <a:ext cx="3098800" cy="3744615"/>
          </a:xfrm>
          <a:prstGeom prst="rect">
            <a:avLst/>
          </a:prstGeom>
          <a:noFill/>
        </p:spPr>
        <p:txBody>
          <a:bodyPr wrap="square" rtlCol="0">
            <a:spAutoFit/>
          </a:bodyPr>
          <a:lstStyle/>
          <a:p>
            <a:pPr>
              <a:lnSpc>
                <a:spcPct val="150000"/>
              </a:lnSpc>
            </a:pPr>
            <a:r>
              <a:rPr lang="el-GR" sz="1600" dirty="0">
                <a:latin typeface="Roboto" panose="02000000000000000000" pitchFamily="2" charset="0"/>
                <a:ea typeface="Roboto" panose="02000000000000000000" pitchFamily="2" charset="0"/>
              </a:rPr>
              <a:t>Έγκριση από Αρχαιολογία</a:t>
            </a:r>
          </a:p>
          <a:p>
            <a:pPr>
              <a:lnSpc>
                <a:spcPct val="150000"/>
              </a:lnSpc>
            </a:pPr>
            <a:r>
              <a:rPr lang="el-GR" sz="1600" dirty="0">
                <a:latin typeface="Roboto" panose="02000000000000000000" pitchFamily="2" charset="0"/>
                <a:ea typeface="Roboto" panose="02000000000000000000" pitchFamily="2" charset="0"/>
              </a:rPr>
              <a:t>Έγκριση από Διεύθυνση Περιβάλλοντος</a:t>
            </a:r>
          </a:p>
          <a:p>
            <a:pPr>
              <a:lnSpc>
                <a:spcPct val="150000"/>
              </a:lnSpc>
            </a:pPr>
            <a:r>
              <a:rPr lang="el-GR" sz="1600" dirty="0">
                <a:latin typeface="Roboto" panose="02000000000000000000" pitchFamily="2" charset="0"/>
                <a:ea typeface="Roboto" panose="02000000000000000000" pitchFamily="2" charset="0"/>
              </a:rPr>
              <a:t>Άδεια Μικρής Κλίμακας (ικριώματα ή άλλες εργασίες)</a:t>
            </a:r>
          </a:p>
          <a:p>
            <a:pPr>
              <a:lnSpc>
                <a:spcPct val="150000"/>
              </a:lnSpc>
            </a:pPr>
            <a:r>
              <a:rPr lang="el-GR" sz="1600" dirty="0">
                <a:latin typeface="Roboto" panose="02000000000000000000" pitchFamily="2" charset="0"/>
                <a:ea typeface="Roboto" panose="02000000000000000000" pitchFamily="2" charset="0"/>
              </a:rPr>
              <a:t>Έγκριση για σύνδεση Φ/Β σταθμού</a:t>
            </a:r>
          </a:p>
          <a:p>
            <a:pPr>
              <a:lnSpc>
                <a:spcPct val="150000"/>
              </a:lnSpc>
            </a:pPr>
            <a:r>
              <a:rPr lang="el-GR" sz="1600" dirty="0">
                <a:latin typeface="Roboto" panose="02000000000000000000" pitchFamily="2" charset="0"/>
                <a:ea typeface="Roboto" panose="02000000000000000000" pitchFamily="2" charset="0"/>
              </a:rPr>
              <a:t>Πιστοποιητικό Πυροπροστασίας</a:t>
            </a:r>
          </a:p>
          <a:p>
            <a:pPr>
              <a:lnSpc>
                <a:spcPct val="150000"/>
              </a:lnSpc>
            </a:pPr>
            <a:endParaRPr lang="el-GR" sz="1600"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4994393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FE74058-C61D-4FA9-8B1F-CB9ED0AF1296}"/>
              </a:ext>
            </a:extLst>
          </p:cNvPr>
          <p:cNvSpPr txBox="1">
            <a:spLocks/>
          </p:cNvSpPr>
          <p:nvPr/>
        </p:nvSpPr>
        <p:spPr>
          <a:xfrm>
            <a:off x="838200" y="1481514"/>
            <a:ext cx="10515600" cy="119278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3600" dirty="0">
              <a:latin typeface="Roboto" panose="02000000000000000000" pitchFamily="2" charset="0"/>
              <a:ea typeface="Roboto" panose="02000000000000000000" pitchFamily="2" charset="0"/>
            </a:endParaRPr>
          </a:p>
        </p:txBody>
      </p:sp>
      <p:pic>
        <p:nvPicPr>
          <p:cNvPr id="2" name="Picture 1" descr="A black background with blue triangles&#10;&#10;Description automatically generated">
            <a:extLst>
              <a:ext uri="{FF2B5EF4-FFF2-40B4-BE49-F238E27FC236}">
                <a16:creationId xmlns:a16="http://schemas.microsoft.com/office/drawing/2014/main" id="{4E1B8C41-35F1-EB3B-5D73-0E6A86972C8F}"/>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pic>
        <p:nvPicPr>
          <p:cNvPr id="4" name="Picture 3">
            <a:extLst>
              <a:ext uri="{FF2B5EF4-FFF2-40B4-BE49-F238E27FC236}">
                <a16:creationId xmlns:a16="http://schemas.microsoft.com/office/drawing/2014/main" id="{2FD649BB-3525-0377-2F5A-51172867B808}"/>
              </a:ext>
            </a:extLst>
          </p:cNvPr>
          <p:cNvPicPr>
            <a:picLocks noChangeAspect="1"/>
          </p:cNvPicPr>
          <p:nvPr/>
        </p:nvPicPr>
        <p:blipFill>
          <a:blip r:embed="rId3"/>
          <a:stretch>
            <a:fillRect/>
          </a:stretch>
        </p:blipFill>
        <p:spPr>
          <a:xfrm>
            <a:off x="533400" y="6255783"/>
            <a:ext cx="4741986" cy="333943"/>
          </a:xfrm>
          <a:prstGeom prst="rect">
            <a:avLst/>
          </a:prstGeom>
        </p:spPr>
      </p:pic>
      <p:sp>
        <p:nvSpPr>
          <p:cNvPr id="5" name="Title 1">
            <a:extLst>
              <a:ext uri="{FF2B5EF4-FFF2-40B4-BE49-F238E27FC236}">
                <a16:creationId xmlns:a16="http://schemas.microsoft.com/office/drawing/2014/main" id="{DBA13CD6-2E7B-8954-59CD-BCBFBAC584D4}"/>
              </a:ext>
            </a:extLst>
          </p:cNvPr>
          <p:cNvSpPr txBox="1">
            <a:spLocks/>
          </p:cNvSpPr>
          <p:nvPr/>
        </p:nvSpPr>
        <p:spPr>
          <a:xfrm>
            <a:off x="533399" y="167658"/>
            <a:ext cx="10298724" cy="861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ea typeface="Roboto" panose="02000000000000000000" pitchFamily="2" charset="0"/>
              </a:rPr>
              <a:t>Αστικές αναπλάσεις</a:t>
            </a:r>
            <a:endParaRPr lang="en-US" sz="4000" b="1" dirty="0">
              <a:solidFill>
                <a:schemeClr val="tx2"/>
              </a:solidFill>
              <a:latin typeface="Neutraface 2 Text Greek Demi" panose="020B0303020202020102" pitchFamily="34" charset="0"/>
              <a:ea typeface="Roboto" panose="02000000000000000000" pitchFamily="2" charset="0"/>
            </a:endParaRPr>
          </a:p>
        </p:txBody>
      </p:sp>
    </p:spTree>
    <p:extLst>
      <p:ext uri="{BB962C8B-B14F-4D97-AF65-F5344CB8AC3E}">
        <p14:creationId xmlns:p14="http://schemas.microsoft.com/office/powerpoint/2010/main" val="29105508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F6398-B742-A98B-454D-EDE1BBBC1184}"/>
            </a:ext>
          </a:extLst>
        </p:cNvPr>
        <p:cNvGrpSpPr/>
        <p:nvPr/>
      </p:nvGrpSpPr>
      <p:grpSpPr>
        <a:xfrm>
          <a:off x="0" y="0"/>
          <a:ext cx="0" cy="0"/>
          <a:chOff x="0" y="0"/>
          <a:chExt cx="0" cy="0"/>
        </a:xfrm>
      </p:grpSpPr>
      <p:pic>
        <p:nvPicPr>
          <p:cNvPr id="5" name="Picture 4" descr="A black background with blue triangles&#10;&#10;Description automatically generated">
            <a:extLst>
              <a:ext uri="{FF2B5EF4-FFF2-40B4-BE49-F238E27FC236}">
                <a16:creationId xmlns:a16="http://schemas.microsoft.com/office/drawing/2014/main" id="{DC5C6211-6133-0AF4-8CD5-A168F5F930EA}"/>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pic>
        <p:nvPicPr>
          <p:cNvPr id="6" name="Picture 5">
            <a:extLst>
              <a:ext uri="{FF2B5EF4-FFF2-40B4-BE49-F238E27FC236}">
                <a16:creationId xmlns:a16="http://schemas.microsoft.com/office/drawing/2014/main" id="{9F424BDC-B0C4-BD76-A85D-3654F5A55D72}"/>
              </a:ext>
            </a:extLst>
          </p:cNvPr>
          <p:cNvPicPr>
            <a:picLocks noChangeAspect="1"/>
          </p:cNvPicPr>
          <p:nvPr/>
        </p:nvPicPr>
        <p:blipFill>
          <a:blip r:embed="rId3"/>
          <a:stretch>
            <a:fillRect/>
          </a:stretch>
        </p:blipFill>
        <p:spPr>
          <a:xfrm>
            <a:off x="533400" y="6255783"/>
            <a:ext cx="4741986" cy="333943"/>
          </a:xfrm>
          <a:prstGeom prst="rect">
            <a:avLst/>
          </a:prstGeom>
        </p:spPr>
      </p:pic>
      <p:sp>
        <p:nvSpPr>
          <p:cNvPr id="7" name="Title 1">
            <a:extLst>
              <a:ext uri="{FF2B5EF4-FFF2-40B4-BE49-F238E27FC236}">
                <a16:creationId xmlns:a16="http://schemas.microsoft.com/office/drawing/2014/main" id="{455C7FDE-ABF0-98DD-AF21-1C61C59E5E57}"/>
              </a:ext>
            </a:extLst>
          </p:cNvPr>
          <p:cNvSpPr txBox="1">
            <a:spLocks/>
          </p:cNvSpPr>
          <p:nvPr/>
        </p:nvSpPr>
        <p:spPr>
          <a:xfrm>
            <a:off x="533399" y="167658"/>
            <a:ext cx="10298724" cy="861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ea typeface="Roboto" panose="02000000000000000000" pitchFamily="2" charset="0"/>
              </a:rPr>
              <a:t>Αστικές αναπλάσεις</a:t>
            </a:r>
            <a:endParaRPr lang="en-US" sz="4000" b="1" dirty="0">
              <a:solidFill>
                <a:schemeClr val="tx2"/>
              </a:solidFill>
              <a:latin typeface="Neutraface 2 Text Greek Demi" panose="020B0303020202020102" pitchFamily="34" charset="0"/>
              <a:ea typeface="Roboto" panose="02000000000000000000" pitchFamily="2" charset="0"/>
            </a:endParaRPr>
          </a:p>
        </p:txBody>
      </p:sp>
      <p:sp>
        <p:nvSpPr>
          <p:cNvPr id="2" name="TextBox 1">
            <a:extLst>
              <a:ext uri="{FF2B5EF4-FFF2-40B4-BE49-F238E27FC236}">
                <a16:creationId xmlns:a16="http://schemas.microsoft.com/office/drawing/2014/main" id="{171795EB-AA3D-1202-D0E8-593FC024C9D1}"/>
              </a:ext>
            </a:extLst>
          </p:cNvPr>
          <p:cNvSpPr txBox="1"/>
          <p:nvPr/>
        </p:nvSpPr>
        <p:spPr>
          <a:xfrm>
            <a:off x="528459" y="1176285"/>
            <a:ext cx="5691186" cy="411394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Επιλογή χώρου – ανάγκες- ιδιοκτησία – νομιμότητα</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Χαρακτηρισμός χώρου σύμφωνα με ΤΠΧΣ, Ρυμοτομικό</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Πράξεις εφαρμογής </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Ζητήματα ιδιοκτησίας (</a:t>
            </a:r>
            <a:r>
              <a:rPr lang="en-US" sz="1600" dirty="0">
                <a:latin typeface="Roboto" panose="02000000000000000000" pitchFamily="2" charset="0"/>
                <a:ea typeface="Roboto" panose="02000000000000000000" pitchFamily="2" charset="0"/>
              </a:rPr>
              <a:t>de facto –</a:t>
            </a:r>
            <a:r>
              <a:rPr lang="el-GR" sz="1600" dirty="0">
                <a:latin typeface="Roboto" panose="02000000000000000000" pitchFamily="2" charset="0"/>
                <a:ea typeface="Roboto" panose="02000000000000000000" pitchFamily="2" charset="0"/>
              </a:rPr>
              <a:t>συμβόλαιο- εισφορά σε γη- απαλλοτρίωση, κτηματική υπηρεσία)</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Αρχιτεκτονικοί</a:t>
            </a:r>
            <a:r>
              <a:rPr lang="en-US" sz="1600" dirty="0">
                <a:latin typeface="Roboto" panose="02000000000000000000" pitchFamily="2" charset="0"/>
                <a:ea typeface="Roboto" panose="02000000000000000000" pitchFamily="2" charset="0"/>
              </a:rPr>
              <a:t>, </a:t>
            </a:r>
            <a:r>
              <a:rPr lang="el-GR" sz="1600" dirty="0">
                <a:latin typeface="Roboto" panose="02000000000000000000" pitchFamily="2" charset="0"/>
                <a:ea typeface="Roboto" panose="02000000000000000000" pitchFamily="2" charset="0"/>
              </a:rPr>
              <a:t>περιβαλλοντικοί ή άλλοι περιορισμοί</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Διαβούλευση</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Μελέτες – εσωτερικά ή ανάθεση</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Συμβούλιο Αρχιτεκτονικής</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Τεύχη Δημοπράτησης – εσωτερικά ή ανάθεση εξωτερικά </a:t>
            </a:r>
          </a:p>
        </p:txBody>
      </p:sp>
      <p:grpSp>
        <p:nvGrpSpPr>
          <p:cNvPr id="9" name="Group 8">
            <a:extLst>
              <a:ext uri="{FF2B5EF4-FFF2-40B4-BE49-F238E27FC236}">
                <a16:creationId xmlns:a16="http://schemas.microsoft.com/office/drawing/2014/main" id="{DCE757D5-EFED-7B8C-A72E-ED6B26BEEC3B}"/>
              </a:ext>
            </a:extLst>
          </p:cNvPr>
          <p:cNvGrpSpPr/>
          <p:nvPr/>
        </p:nvGrpSpPr>
        <p:grpSpPr>
          <a:xfrm>
            <a:off x="6594231" y="1794437"/>
            <a:ext cx="5069310" cy="3111874"/>
            <a:chOff x="6594231" y="1794437"/>
            <a:chExt cx="5069310" cy="3111874"/>
          </a:xfrm>
        </p:grpSpPr>
        <p:sp>
          <p:nvSpPr>
            <p:cNvPr id="8" name="Rectangle 7">
              <a:extLst>
                <a:ext uri="{FF2B5EF4-FFF2-40B4-BE49-F238E27FC236}">
                  <a16:creationId xmlns:a16="http://schemas.microsoft.com/office/drawing/2014/main" id="{433E2708-5C86-9914-9492-FE90952507DC}"/>
                </a:ext>
              </a:extLst>
            </p:cNvPr>
            <p:cNvSpPr/>
            <p:nvPr/>
          </p:nvSpPr>
          <p:spPr>
            <a:xfrm>
              <a:off x="6803052" y="1987265"/>
              <a:ext cx="4860489" cy="29190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BE"/>
            </a:p>
          </p:txBody>
        </p:sp>
        <p:pic>
          <p:nvPicPr>
            <p:cNvPr id="4" name="Εικόνα 3">
              <a:extLst>
                <a:ext uri="{FF2B5EF4-FFF2-40B4-BE49-F238E27FC236}">
                  <a16:creationId xmlns:a16="http://schemas.microsoft.com/office/drawing/2014/main" id="{522757FF-FBC9-44D4-9B1B-77A1676795A0}"/>
                </a:ext>
              </a:extLst>
            </p:cNvPr>
            <p:cNvPicPr>
              <a:picLocks noChangeAspect="1"/>
            </p:cNvPicPr>
            <p:nvPr/>
          </p:nvPicPr>
          <p:blipFill>
            <a:blip r:embed="rId4"/>
            <a:stretch>
              <a:fillRect/>
            </a:stretch>
          </p:blipFill>
          <p:spPr>
            <a:xfrm>
              <a:off x="6594231" y="1794437"/>
              <a:ext cx="4805541" cy="2877642"/>
            </a:xfrm>
            <a:prstGeom prst="rect">
              <a:avLst/>
            </a:prstGeom>
          </p:spPr>
        </p:pic>
      </p:grpSp>
    </p:spTree>
    <p:extLst>
      <p:ext uri="{BB962C8B-B14F-4D97-AF65-F5344CB8AC3E}">
        <p14:creationId xmlns:p14="http://schemas.microsoft.com/office/powerpoint/2010/main" val="30033912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lack background with blue triangles&#10;&#10;Description automatically generated">
            <a:extLst>
              <a:ext uri="{FF2B5EF4-FFF2-40B4-BE49-F238E27FC236}">
                <a16:creationId xmlns:a16="http://schemas.microsoft.com/office/drawing/2014/main" id="{C6CA1745-6957-7B51-7244-008A02214C54}"/>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sp>
        <p:nvSpPr>
          <p:cNvPr id="9" name="Rectangle 8">
            <a:extLst>
              <a:ext uri="{FF2B5EF4-FFF2-40B4-BE49-F238E27FC236}">
                <a16:creationId xmlns:a16="http://schemas.microsoft.com/office/drawing/2014/main" id="{D83F3B81-07C0-E8A4-8BE1-8A535A4CA43C}"/>
              </a:ext>
            </a:extLst>
          </p:cNvPr>
          <p:cNvSpPr/>
          <p:nvPr/>
        </p:nvSpPr>
        <p:spPr>
          <a:xfrm>
            <a:off x="5682761" y="1486515"/>
            <a:ext cx="5149362" cy="172251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 name="TextBox 1">
            <a:extLst>
              <a:ext uri="{FF2B5EF4-FFF2-40B4-BE49-F238E27FC236}">
                <a16:creationId xmlns:a16="http://schemas.microsoft.com/office/drawing/2014/main" id="{609E884D-42ED-469D-AAE0-067511A6FB57}"/>
              </a:ext>
            </a:extLst>
          </p:cNvPr>
          <p:cNvSpPr txBox="1"/>
          <p:nvPr/>
        </p:nvSpPr>
        <p:spPr>
          <a:xfrm>
            <a:off x="533399" y="1196357"/>
            <a:ext cx="4016361" cy="4616648"/>
          </a:xfrm>
          <a:prstGeom prst="rect">
            <a:avLst/>
          </a:prstGeom>
          <a:noFill/>
        </p:spPr>
        <p:txBody>
          <a:bodyPr wrap="square" rtlCol="0">
            <a:spAutoFit/>
          </a:bodyPr>
          <a:lstStyle/>
          <a:p>
            <a:pPr>
              <a:lnSpc>
                <a:spcPct val="150000"/>
              </a:lnSpc>
            </a:pPr>
            <a:r>
              <a:rPr lang="el-GR" dirty="0">
                <a:latin typeface="Roboto" panose="02000000000000000000" pitchFamily="2" charset="0"/>
                <a:ea typeface="Roboto" panose="02000000000000000000" pitchFamily="2" charset="0"/>
              </a:rPr>
              <a:t>Ανάπλαση ΚΧ στην Ανάληψη Αστυπάλαιας</a:t>
            </a:r>
          </a:p>
          <a:p>
            <a:pPr marL="285750" indent="-285750">
              <a:lnSpc>
                <a:spcPct val="150000"/>
              </a:lnSpc>
              <a:buFont typeface="Arial" panose="020B0604020202020204" pitchFamily="34" charset="0"/>
              <a:buChar char="•"/>
            </a:pPr>
            <a:r>
              <a:rPr lang="el-GR" dirty="0">
                <a:latin typeface="Roboto" panose="02000000000000000000" pitchFamily="2" charset="0"/>
                <a:ea typeface="Roboto" panose="02000000000000000000" pitchFamily="2" charset="0"/>
              </a:rPr>
              <a:t>Προϋπολογισμός: 275.000 ευρώ </a:t>
            </a:r>
          </a:p>
          <a:p>
            <a:pPr marL="285750" indent="-285750">
              <a:lnSpc>
                <a:spcPct val="150000"/>
              </a:lnSpc>
              <a:buFont typeface="Arial" panose="020B0604020202020204" pitchFamily="34" charset="0"/>
              <a:buChar char="•"/>
            </a:pPr>
            <a:r>
              <a:rPr lang="el-GR" dirty="0">
                <a:latin typeface="Roboto" panose="02000000000000000000" pitchFamily="2" charset="0"/>
                <a:ea typeface="Roboto" panose="02000000000000000000" pitchFamily="2" charset="0"/>
              </a:rPr>
              <a:t>Επιφάνεια: </a:t>
            </a:r>
            <a:r>
              <a:rPr lang="en-US" dirty="0">
                <a:latin typeface="Roboto" panose="02000000000000000000" pitchFamily="2" charset="0"/>
                <a:ea typeface="Roboto" panose="02000000000000000000" pitchFamily="2" charset="0"/>
              </a:rPr>
              <a:t>4 </a:t>
            </a:r>
            <a:r>
              <a:rPr lang="el-GR" dirty="0" err="1">
                <a:latin typeface="Roboto" panose="02000000000000000000" pitchFamily="2" charset="0"/>
                <a:ea typeface="Roboto" panose="02000000000000000000" pitchFamily="2" charset="0"/>
              </a:rPr>
              <a:t>στρ</a:t>
            </a:r>
            <a:r>
              <a:rPr lang="el-GR" dirty="0">
                <a:latin typeface="Roboto" panose="02000000000000000000" pitchFamily="2" charset="0"/>
                <a:ea typeface="Roboto" panose="02000000000000000000" pitchFamily="2" charset="0"/>
              </a:rPr>
              <a:t>.</a:t>
            </a:r>
          </a:p>
          <a:p>
            <a:pPr marL="285750" indent="-285750">
              <a:lnSpc>
                <a:spcPct val="150000"/>
              </a:lnSpc>
              <a:buFont typeface="Arial" panose="020B0604020202020204" pitchFamily="34" charset="0"/>
              <a:buChar char="•"/>
            </a:pPr>
            <a:r>
              <a:rPr lang="el-GR" dirty="0">
                <a:latin typeface="Roboto" panose="02000000000000000000" pitchFamily="2" charset="0"/>
                <a:ea typeface="Roboto" panose="02000000000000000000" pitchFamily="2" charset="0"/>
              </a:rPr>
              <a:t>Χρηματοδότηση: Πράσινο Ταμείο – ΠΕΡΙΒΑΛΛΟΝΤΙΚΟ ΙΣΟΖΥΓΙΟ 2023-2024» στο πλαίσιο του Άξονα Προτεραιότητας 2 : «Αστική Αναζωογόνηση &amp; Λοιπές δράσεις Περιβαλλοντικού Ισοζυγίου</a:t>
            </a:r>
          </a:p>
        </p:txBody>
      </p:sp>
      <p:pic>
        <p:nvPicPr>
          <p:cNvPr id="6" name="Εικόνα 5">
            <a:extLst>
              <a:ext uri="{FF2B5EF4-FFF2-40B4-BE49-F238E27FC236}">
                <a16:creationId xmlns:a16="http://schemas.microsoft.com/office/drawing/2014/main" id="{614AFC61-3187-412E-9148-22C54B5A46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3268" y="1286896"/>
            <a:ext cx="5175814" cy="1722511"/>
          </a:xfrm>
          <a:prstGeom prst="rect">
            <a:avLst/>
          </a:prstGeom>
        </p:spPr>
      </p:pic>
      <p:sp>
        <p:nvSpPr>
          <p:cNvPr id="10" name="Rectangle 9">
            <a:extLst>
              <a:ext uri="{FF2B5EF4-FFF2-40B4-BE49-F238E27FC236}">
                <a16:creationId xmlns:a16="http://schemas.microsoft.com/office/drawing/2014/main" id="{BBE9D448-40D4-2878-FC9C-50EE1439D07E}"/>
              </a:ext>
            </a:extLst>
          </p:cNvPr>
          <p:cNvSpPr/>
          <p:nvPr/>
        </p:nvSpPr>
        <p:spPr>
          <a:xfrm>
            <a:off x="5682761" y="3666842"/>
            <a:ext cx="5149362" cy="218133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BE"/>
          </a:p>
        </p:txBody>
      </p:sp>
      <p:pic>
        <p:nvPicPr>
          <p:cNvPr id="8" name="Εικόνα 7">
            <a:extLst>
              <a:ext uri="{FF2B5EF4-FFF2-40B4-BE49-F238E27FC236}">
                <a16:creationId xmlns:a16="http://schemas.microsoft.com/office/drawing/2014/main" id="{0DF09D69-AE9C-4F24-92EF-44E5AA9CAC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43268" y="3431178"/>
            <a:ext cx="5175814" cy="2244233"/>
          </a:xfrm>
          <a:prstGeom prst="rect">
            <a:avLst/>
          </a:prstGeom>
        </p:spPr>
      </p:pic>
      <p:pic>
        <p:nvPicPr>
          <p:cNvPr id="5" name="Picture 4">
            <a:extLst>
              <a:ext uri="{FF2B5EF4-FFF2-40B4-BE49-F238E27FC236}">
                <a16:creationId xmlns:a16="http://schemas.microsoft.com/office/drawing/2014/main" id="{BF9602A1-DCEA-1583-F00D-F771AB25C5E2}"/>
              </a:ext>
            </a:extLst>
          </p:cNvPr>
          <p:cNvPicPr>
            <a:picLocks noChangeAspect="1"/>
          </p:cNvPicPr>
          <p:nvPr/>
        </p:nvPicPr>
        <p:blipFill>
          <a:blip r:embed="rId5"/>
          <a:stretch>
            <a:fillRect/>
          </a:stretch>
        </p:blipFill>
        <p:spPr>
          <a:xfrm>
            <a:off x="533400" y="6255783"/>
            <a:ext cx="4741986" cy="333943"/>
          </a:xfrm>
          <a:prstGeom prst="rect">
            <a:avLst/>
          </a:prstGeom>
        </p:spPr>
      </p:pic>
      <p:sp>
        <p:nvSpPr>
          <p:cNvPr id="7" name="Title 1">
            <a:extLst>
              <a:ext uri="{FF2B5EF4-FFF2-40B4-BE49-F238E27FC236}">
                <a16:creationId xmlns:a16="http://schemas.microsoft.com/office/drawing/2014/main" id="{8F17E7BC-A288-EE12-499C-64EC1851EBDB}"/>
              </a:ext>
            </a:extLst>
          </p:cNvPr>
          <p:cNvSpPr txBox="1">
            <a:spLocks/>
          </p:cNvSpPr>
          <p:nvPr/>
        </p:nvSpPr>
        <p:spPr>
          <a:xfrm>
            <a:off x="533399" y="167658"/>
            <a:ext cx="10298724" cy="861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ea typeface="Roboto" panose="02000000000000000000" pitchFamily="2" charset="0"/>
              </a:rPr>
              <a:t>Αστικές αναπλάσεις</a:t>
            </a:r>
            <a:endParaRPr lang="en-US" sz="4000" b="1" dirty="0">
              <a:solidFill>
                <a:schemeClr val="tx2"/>
              </a:solidFill>
              <a:latin typeface="Neutraface 2 Text Greek Demi" panose="020B0303020202020102" pitchFamily="34" charset="0"/>
              <a:ea typeface="Roboto" panose="02000000000000000000" pitchFamily="2" charset="0"/>
            </a:endParaRPr>
          </a:p>
        </p:txBody>
      </p:sp>
    </p:spTree>
    <p:extLst>
      <p:ext uri="{BB962C8B-B14F-4D97-AF65-F5344CB8AC3E}">
        <p14:creationId xmlns:p14="http://schemas.microsoft.com/office/powerpoint/2010/main" val="22124158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black background with blue triangles&#10;&#10;Description automatically generated">
            <a:extLst>
              <a:ext uri="{FF2B5EF4-FFF2-40B4-BE49-F238E27FC236}">
                <a16:creationId xmlns:a16="http://schemas.microsoft.com/office/drawing/2014/main" id="{A998E614-A2B5-D4FD-EEF5-626D49EB8F8C}"/>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sp>
        <p:nvSpPr>
          <p:cNvPr id="2" name="TextBox 1">
            <a:extLst>
              <a:ext uri="{FF2B5EF4-FFF2-40B4-BE49-F238E27FC236}">
                <a16:creationId xmlns:a16="http://schemas.microsoft.com/office/drawing/2014/main" id="{BC51444B-C6A7-4AB7-BB2F-4538F53BF4A7}"/>
              </a:ext>
            </a:extLst>
          </p:cNvPr>
          <p:cNvSpPr txBox="1"/>
          <p:nvPr/>
        </p:nvSpPr>
        <p:spPr>
          <a:xfrm>
            <a:off x="675298" y="1989909"/>
            <a:ext cx="2753701" cy="3375283"/>
          </a:xfrm>
          <a:prstGeom prst="rect">
            <a:avLst/>
          </a:prstGeom>
          <a:noFill/>
        </p:spPr>
        <p:txBody>
          <a:bodyPr wrap="square" rtlCol="0">
            <a:spAutoFit/>
          </a:bodyPr>
          <a:lstStyle/>
          <a:p>
            <a:pPr>
              <a:lnSpc>
                <a:spcPct val="150000"/>
              </a:lnSpc>
            </a:pPr>
            <a:r>
              <a:rPr lang="el-GR" sz="1600" dirty="0">
                <a:latin typeface="Roboto" panose="02000000000000000000" pitchFamily="2" charset="0"/>
                <a:ea typeface="Roboto" panose="02000000000000000000" pitchFamily="2" charset="0"/>
              </a:rPr>
              <a:t>Τεχνική Έκθεση</a:t>
            </a:r>
          </a:p>
          <a:p>
            <a:pPr>
              <a:lnSpc>
                <a:spcPct val="150000"/>
              </a:lnSpc>
            </a:pPr>
            <a:r>
              <a:rPr lang="el-GR" sz="1600" dirty="0">
                <a:latin typeface="Roboto" panose="02000000000000000000" pitchFamily="2" charset="0"/>
                <a:ea typeface="Roboto" panose="02000000000000000000" pitchFamily="2" charset="0"/>
              </a:rPr>
              <a:t>Αρχιτεκτονική Μελέτη</a:t>
            </a:r>
          </a:p>
          <a:p>
            <a:pPr>
              <a:lnSpc>
                <a:spcPct val="150000"/>
              </a:lnSpc>
            </a:pPr>
            <a:r>
              <a:rPr lang="el-GR" sz="1600" dirty="0">
                <a:latin typeface="Roboto" panose="02000000000000000000" pitchFamily="2" charset="0"/>
                <a:ea typeface="Roboto" panose="02000000000000000000" pitchFamily="2" charset="0"/>
              </a:rPr>
              <a:t>ΗΜ Μελέτες</a:t>
            </a:r>
          </a:p>
          <a:p>
            <a:pPr>
              <a:lnSpc>
                <a:spcPct val="150000"/>
              </a:lnSpc>
            </a:pPr>
            <a:r>
              <a:rPr lang="el-GR" sz="1600" dirty="0">
                <a:latin typeface="Roboto" panose="02000000000000000000" pitchFamily="2" charset="0"/>
                <a:ea typeface="Roboto" panose="02000000000000000000" pitchFamily="2" charset="0"/>
              </a:rPr>
              <a:t>Θερμικών Απωλειών </a:t>
            </a:r>
          </a:p>
          <a:p>
            <a:pPr>
              <a:lnSpc>
                <a:spcPct val="150000"/>
              </a:lnSpc>
            </a:pPr>
            <a:r>
              <a:rPr lang="el-GR" sz="1600" dirty="0" err="1">
                <a:latin typeface="Roboto" panose="02000000000000000000" pitchFamily="2" charset="0"/>
                <a:ea typeface="Roboto" panose="02000000000000000000" pitchFamily="2" charset="0"/>
              </a:rPr>
              <a:t>Φωτοτεχνίας</a:t>
            </a:r>
            <a:endParaRPr lang="el-GR" sz="1600" dirty="0">
              <a:latin typeface="Roboto" panose="02000000000000000000" pitchFamily="2" charset="0"/>
              <a:ea typeface="Roboto" panose="02000000000000000000" pitchFamily="2" charset="0"/>
            </a:endParaRPr>
          </a:p>
          <a:p>
            <a:pPr>
              <a:lnSpc>
                <a:spcPct val="150000"/>
              </a:lnSpc>
            </a:pPr>
            <a:r>
              <a:rPr lang="el-GR" sz="1600" dirty="0">
                <a:latin typeface="Roboto" panose="02000000000000000000" pitchFamily="2" charset="0"/>
                <a:ea typeface="Roboto" panose="02000000000000000000" pitchFamily="2" charset="0"/>
              </a:rPr>
              <a:t>Ενεργειακής απόδοσης</a:t>
            </a:r>
          </a:p>
          <a:p>
            <a:pPr>
              <a:lnSpc>
                <a:spcPct val="150000"/>
              </a:lnSpc>
            </a:pPr>
            <a:r>
              <a:rPr lang="el-GR" sz="1600" dirty="0">
                <a:latin typeface="Roboto" panose="02000000000000000000" pitchFamily="2" charset="0"/>
                <a:ea typeface="Roboto" panose="02000000000000000000" pitchFamily="2" charset="0"/>
              </a:rPr>
              <a:t>ΠΕΑ υφιστάμενης κατάστασης</a:t>
            </a:r>
          </a:p>
          <a:p>
            <a:pPr>
              <a:lnSpc>
                <a:spcPct val="150000"/>
              </a:lnSpc>
            </a:pPr>
            <a:r>
              <a:rPr lang="el-GR" sz="1600" dirty="0">
                <a:latin typeface="Roboto" panose="02000000000000000000" pitchFamily="2" charset="0"/>
                <a:ea typeface="Roboto" panose="02000000000000000000" pitchFamily="2" charset="0"/>
              </a:rPr>
              <a:t>Προσβασιμότητα ΑΜΕΑ</a:t>
            </a:r>
          </a:p>
        </p:txBody>
      </p:sp>
      <p:sp>
        <p:nvSpPr>
          <p:cNvPr id="3" name="Title 1">
            <a:extLst>
              <a:ext uri="{FF2B5EF4-FFF2-40B4-BE49-F238E27FC236}">
                <a16:creationId xmlns:a16="http://schemas.microsoft.com/office/drawing/2014/main" id="{3D012261-467C-4FC7-AE85-F41A4FCD8F7E}"/>
              </a:ext>
            </a:extLst>
          </p:cNvPr>
          <p:cNvSpPr txBox="1">
            <a:spLocks/>
          </p:cNvSpPr>
          <p:nvPr/>
        </p:nvSpPr>
        <p:spPr>
          <a:xfrm>
            <a:off x="838200" y="960945"/>
            <a:ext cx="10515600" cy="119278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3600" dirty="0">
              <a:latin typeface="Roboto" panose="02000000000000000000" pitchFamily="2" charset="0"/>
              <a:ea typeface="Roboto" panose="02000000000000000000" pitchFamily="2" charset="0"/>
            </a:endParaRPr>
          </a:p>
        </p:txBody>
      </p:sp>
      <p:sp>
        <p:nvSpPr>
          <p:cNvPr id="7" name="TextBox 6">
            <a:extLst>
              <a:ext uri="{FF2B5EF4-FFF2-40B4-BE49-F238E27FC236}">
                <a16:creationId xmlns:a16="http://schemas.microsoft.com/office/drawing/2014/main" id="{881635F8-C68F-4EB0-80F6-211920B08B90}"/>
              </a:ext>
            </a:extLst>
          </p:cNvPr>
          <p:cNvSpPr txBox="1"/>
          <p:nvPr/>
        </p:nvSpPr>
        <p:spPr>
          <a:xfrm>
            <a:off x="3787619" y="1972230"/>
            <a:ext cx="4037534" cy="3611245"/>
          </a:xfrm>
          <a:prstGeom prst="rect">
            <a:avLst/>
          </a:prstGeom>
          <a:noFill/>
        </p:spPr>
        <p:txBody>
          <a:bodyPr wrap="square" rtlCol="0">
            <a:spAutoFit/>
          </a:bodyPr>
          <a:lstStyle/>
          <a:p>
            <a:pPr>
              <a:lnSpc>
                <a:spcPct val="150000"/>
              </a:lnSpc>
            </a:pPr>
            <a:r>
              <a:rPr lang="el-GR" sz="1400" dirty="0">
                <a:latin typeface="Roboto" panose="02000000000000000000" pitchFamily="2" charset="0"/>
                <a:ea typeface="Roboto" panose="02000000000000000000" pitchFamily="2" charset="0"/>
              </a:rPr>
              <a:t>Σκοπιμότητα πράξης</a:t>
            </a:r>
          </a:p>
          <a:p>
            <a:pPr>
              <a:lnSpc>
                <a:spcPct val="150000"/>
              </a:lnSpc>
            </a:pPr>
            <a:r>
              <a:rPr lang="el-GR" sz="1400" dirty="0">
                <a:latin typeface="Roboto" panose="02000000000000000000" pitchFamily="2" charset="0"/>
                <a:ea typeface="Roboto" panose="02000000000000000000" pitchFamily="2" charset="0"/>
              </a:rPr>
              <a:t>Κλιματικής ανθεκτικότητας </a:t>
            </a:r>
          </a:p>
          <a:p>
            <a:pPr>
              <a:lnSpc>
                <a:spcPct val="150000"/>
              </a:lnSpc>
            </a:pPr>
            <a:r>
              <a:rPr lang="el-GR" sz="1400" dirty="0">
                <a:latin typeface="Roboto" panose="02000000000000000000" pitchFamily="2" charset="0"/>
                <a:ea typeface="Roboto" panose="02000000000000000000" pitchFamily="2" charset="0"/>
              </a:rPr>
              <a:t>Οικονομικής βιωσιμότητας</a:t>
            </a:r>
          </a:p>
          <a:p>
            <a:pPr>
              <a:lnSpc>
                <a:spcPct val="150000"/>
              </a:lnSpc>
            </a:pPr>
            <a:r>
              <a:rPr lang="el-GR" sz="1400" dirty="0">
                <a:latin typeface="Roboto" panose="02000000000000000000" pitchFamily="2" charset="0"/>
                <a:ea typeface="Roboto" panose="02000000000000000000" pitchFamily="2" charset="0"/>
              </a:rPr>
              <a:t>Τεκμηρίωση διασφάλισης </a:t>
            </a:r>
          </a:p>
          <a:p>
            <a:pPr>
              <a:lnSpc>
                <a:spcPct val="150000"/>
              </a:lnSpc>
            </a:pPr>
            <a:r>
              <a:rPr lang="el-GR" sz="1400" dirty="0">
                <a:latin typeface="Roboto" panose="02000000000000000000" pitchFamily="2" charset="0"/>
                <a:ea typeface="Roboto" panose="02000000000000000000" pitchFamily="2" charset="0"/>
              </a:rPr>
              <a:t>βιωσιμότητας πράξης</a:t>
            </a:r>
          </a:p>
          <a:p>
            <a:pPr>
              <a:lnSpc>
                <a:spcPct val="150000"/>
              </a:lnSpc>
            </a:pPr>
            <a:r>
              <a:rPr lang="el-GR" sz="1400" dirty="0">
                <a:latin typeface="Roboto" panose="02000000000000000000" pitchFamily="2" charset="0"/>
                <a:ea typeface="Roboto" panose="02000000000000000000" pitchFamily="2" charset="0"/>
              </a:rPr>
              <a:t>Διαχειριστική &amp; διοικητική ικανότητα φορέα</a:t>
            </a:r>
          </a:p>
          <a:p>
            <a:pPr>
              <a:lnSpc>
                <a:spcPct val="150000"/>
              </a:lnSpc>
            </a:pPr>
            <a:r>
              <a:rPr lang="el-GR" sz="1400" dirty="0">
                <a:latin typeface="Roboto" panose="02000000000000000000" pitchFamily="2" charset="0"/>
                <a:ea typeface="Roboto" panose="02000000000000000000" pitchFamily="2" charset="0"/>
              </a:rPr>
              <a:t>Εύρυθμης λειτουργίας</a:t>
            </a:r>
          </a:p>
          <a:p>
            <a:pPr>
              <a:lnSpc>
                <a:spcPct val="150000"/>
              </a:lnSpc>
            </a:pPr>
            <a:r>
              <a:rPr lang="el-GR" sz="1400" dirty="0">
                <a:latin typeface="Roboto" panose="02000000000000000000" pitchFamily="2" charset="0"/>
                <a:ea typeface="Roboto" panose="02000000000000000000" pitchFamily="2" charset="0"/>
              </a:rPr>
              <a:t>Δεικτών εκροών πράξης</a:t>
            </a:r>
          </a:p>
          <a:p>
            <a:pPr>
              <a:lnSpc>
                <a:spcPct val="150000"/>
              </a:lnSpc>
            </a:pPr>
            <a:r>
              <a:rPr lang="el-GR" sz="1400" dirty="0">
                <a:latin typeface="Roboto" panose="02000000000000000000" pitchFamily="2" charset="0"/>
                <a:ea typeface="Roboto" panose="02000000000000000000" pitchFamily="2" charset="0"/>
              </a:rPr>
              <a:t>Βεβαίωση περί μη παραγωγής εσόδων</a:t>
            </a:r>
          </a:p>
          <a:p>
            <a:pPr>
              <a:lnSpc>
                <a:spcPct val="150000"/>
              </a:lnSpc>
            </a:pPr>
            <a:r>
              <a:rPr lang="el-GR" sz="1400" dirty="0">
                <a:latin typeface="Roboto" panose="02000000000000000000" pitchFamily="2" charset="0"/>
                <a:ea typeface="Roboto" panose="02000000000000000000" pitchFamily="2" charset="0"/>
              </a:rPr>
              <a:t>Μη ύπαρξης κρατικής ενίσχυσης</a:t>
            </a:r>
          </a:p>
          <a:p>
            <a:pPr>
              <a:lnSpc>
                <a:spcPct val="150000"/>
              </a:lnSpc>
            </a:pPr>
            <a:r>
              <a:rPr lang="el-GR" sz="1400" dirty="0">
                <a:latin typeface="Roboto" panose="02000000000000000000" pitchFamily="2" charset="0"/>
                <a:ea typeface="Roboto" panose="02000000000000000000" pitchFamily="2" charset="0"/>
              </a:rPr>
              <a:t>Μη ύπαρξης χρηματοδότησης από άλλες πηγές</a:t>
            </a:r>
          </a:p>
        </p:txBody>
      </p:sp>
      <p:sp>
        <p:nvSpPr>
          <p:cNvPr id="8" name="TextBox 7">
            <a:extLst>
              <a:ext uri="{FF2B5EF4-FFF2-40B4-BE49-F238E27FC236}">
                <a16:creationId xmlns:a16="http://schemas.microsoft.com/office/drawing/2014/main" id="{79F17BB5-8F5B-321D-49AE-EFCE8FCBD8A0}"/>
              </a:ext>
            </a:extLst>
          </p:cNvPr>
          <p:cNvSpPr txBox="1"/>
          <p:nvPr/>
        </p:nvSpPr>
        <p:spPr>
          <a:xfrm>
            <a:off x="8183773" y="1989644"/>
            <a:ext cx="2924908" cy="2641749"/>
          </a:xfrm>
          <a:prstGeom prst="rect">
            <a:avLst/>
          </a:prstGeom>
          <a:noFill/>
        </p:spPr>
        <p:txBody>
          <a:bodyPr wrap="square" rtlCol="0">
            <a:spAutoFit/>
          </a:bodyPr>
          <a:lstStyle/>
          <a:p>
            <a:pPr>
              <a:lnSpc>
                <a:spcPct val="150000"/>
              </a:lnSpc>
            </a:pPr>
            <a:r>
              <a:rPr lang="el-GR" sz="1400" dirty="0">
                <a:latin typeface="Roboto" panose="02000000000000000000" pitchFamily="2" charset="0"/>
                <a:ea typeface="Roboto" panose="02000000000000000000" pitchFamily="2" charset="0"/>
              </a:rPr>
              <a:t>Έγκριση από Αρχαιολογία</a:t>
            </a:r>
          </a:p>
          <a:p>
            <a:pPr>
              <a:lnSpc>
                <a:spcPct val="150000"/>
              </a:lnSpc>
            </a:pPr>
            <a:r>
              <a:rPr lang="el-GR" sz="1400" dirty="0">
                <a:latin typeface="Roboto" panose="02000000000000000000" pitchFamily="2" charset="0"/>
                <a:ea typeface="Roboto" panose="02000000000000000000" pitchFamily="2" charset="0"/>
              </a:rPr>
              <a:t>Έγκριση από Διεύθυνση Περιβάλλοντος</a:t>
            </a:r>
          </a:p>
          <a:p>
            <a:pPr>
              <a:lnSpc>
                <a:spcPct val="150000"/>
              </a:lnSpc>
            </a:pPr>
            <a:r>
              <a:rPr lang="el-GR" sz="1400" dirty="0">
                <a:latin typeface="Roboto" panose="02000000000000000000" pitchFamily="2" charset="0"/>
                <a:ea typeface="Roboto" panose="02000000000000000000" pitchFamily="2" charset="0"/>
              </a:rPr>
              <a:t>Άδεια Μικρής Κλίμακας (ικριώματα ή άλλες εργασίες)</a:t>
            </a:r>
          </a:p>
          <a:p>
            <a:pPr>
              <a:lnSpc>
                <a:spcPct val="150000"/>
              </a:lnSpc>
            </a:pPr>
            <a:r>
              <a:rPr lang="el-GR" sz="1400" dirty="0">
                <a:latin typeface="Roboto" panose="02000000000000000000" pitchFamily="2" charset="0"/>
                <a:ea typeface="Roboto" panose="02000000000000000000" pitchFamily="2" charset="0"/>
              </a:rPr>
              <a:t>Έγκριση για σύνδεση Φ/Β σταθμού</a:t>
            </a:r>
          </a:p>
          <a:p>
            <a:pPr>
              <a:lnSpc>
                <a:spcPct val="150000"/>
              </a:lnSpc>
            </a:pPr>
            <a:r>
              <a:rPr lang="el-GR" sz="1400" dirty="0">
                <a:latin typeface="Roboto" panose="02000000000000000000" pitchFamily="2" charset="0"/>
                <a:ea typeface="Roboto" panose="02000000000000000000" pitchFamily="2" charset="0"/>
              </a:rPr>
              <a:t>Πιστοποιητικό Πυροπροστασίας</a:t>
            </a:r>
          </a:p>
        </p:txBody>
      </p:sp>
      <p:pic>
        <p:nvPicPr>
          <p:cNvPr id="10" name="Picture 9">
            <a:extLst>
              <a:ext uri="{FF2B5EF4-FFF2-40B4-BE49-F238E27FC236}">
                <a16:creationId xmlns:a16="http://schemas.microsoft.com/office/drawing/2014/main" id="{D7BCD785-26AE-0B7D-0DE4-442B4F69132C}"/>
              </a:ext>
            </a:extLst>
          </p:cNvPr>
          <p:cNvPicPr>
            <a:picLocks noChangeAspect="1"/>
          </p:cNvPicPr>
          <p:nvPr/>
        </p:nvPicPr>
        <p:blipFill>
          <a:blip r:embed="rId3"/>
          <a:stretch>
            <a:fillRect/>
          </a:stretch>
        </p:blipFill>
        <p:spPr>
          <a:xfrm>
            <a:off x="533400" y="6255783"/>
            <a:ext cx="4741986" cy="333943"/>
          </a:xfrm>
          <a:prstGeom prst="rect">
            <a:avLst/>
          </a:prstGeom>
        </p:spPr>
      </p:pic>
      <p:sp>
        <p:nvSpPr>
          <p:cNvPr id="11" name="Title 1">
            <a:extLst>
              <a:ext uri="{FF2B5EF4-FFF2-40B4-BE49-F238E27FC236}">
                <a16:creationId xmlns:a16="http://schemas.microsoft.com/office/drawing/2014/main" id="{0F8ACF96-3CDE-CBE1-3276-728C809EC025}"/>
              </a:ext>
            </a:extLst>
          </p:cNvPr>
          <p:cNvSpPr txBox="1">
            <a:spLocks/>
          </p:cNvSpPr>
          <p:nvPr/>
        </p:nvSpPr>
        <p:spPr>
          <a:xfrm>
            <a:off x="533399" y="167658"/>
            <a:ext cx="10298724" cy="861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ea typeface="Roboto" panose="02000000000000000000" pitchFamily="2" charset="0"/>
              </a:rPr>
              <a:t>Ενεργειακή και λειτουργική αναβάθμιση</a:t>
            </a:r>
            <a:endParaRPr lang="en-US" sz="4000" b="1" dirty="0">
              <a:solidFill>
                <a:schemeClr val="tx2"/>
              </a:solidFill>
              <a:latin typeface="Neutraface 2 Text Greek Demi" panose="020B0303020202020102" pitchFamily="34" charset="0"/>
              <a:ea typeface="Roboto" panose="02000000000000000000" pitchFamily="2" charset="0"/>
            </a:endParaRPr>
          </a:p>
        </p:txBody>
      </p:sp>
      <p:sp>
        <p:nvSpPr>
          <p:cNvPr id="14" name="Ορθογώνιο: Στρογγύλεμα γωνιών 3">
            <a:extLst>
              <a:ext uri="{FF2B5EF4-FFF2-40B4-BE49-F238E27FC236}">
                <a16:creationId xmlns:a16="http://schemas.microsoft.com/office/drawing/2014/main" id="{2772AD92-3A99-FC41-9FDA-3CBDC56A0F00}"/>
              </a:ext>
            </a:extLst>
          </p:cNvPr>
          <p:cNvSpPr/>
          <p:nvPr/>
        </p:nvSpPr>
        <p:spPr>
          <a:xfrm>
            <a:off x="555623" y="1276350"/>
            <a:ext cx="2905125" cy="56197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a:p>
            <a:pPr algn="ctr"/>
            <a:r>
              <a:rPr lang="el-GR" dirty="0">
                <a:latin typeface="Roboto" panose="02000000000000000000" pitchFamily="2" charset="0"/>
                <a:ea typeface="Roboto" panose="02000000000000000000" pitchFamily="2" charset="0"/>
              </a:rPr>
              <a:t>Λίστα Μελετών</a:t>
            </a:r>
          </a:p>
          <a:p>
            <a:pPr algn="ctr"/>
            <a:endParaRPr lang="el-GR" dirty="0">
              <a:latin typeface="Roboto" panose="02000000000000000000" pitchFamily="2" charset="0"/>
              <a:ea typeface="Roboto" panose="02000000000000000000" pitchFamily="2" charset="0"/>
            </a:endParaRPr>
          </a:p>
        </p:txBody>
      </p:sp>
      <p:sp>
        <p:nvSpPr>
          <p:cNvPr id="15" name="Ορθογώνιο: Στρογγύλεμα γωνιών 4">
            <a:extLst>
              <a:ext uri="{FF2B5EF4-FFF2-40B4-BE49-F238E27FC236}">
                <a16:creationId xmlns:a16="http://schemas.microsoft.com/office/drawing/2014/main" id="{10CA5E75-8367-87E9-0C9E-05FE086DE75E}"/>
              </a:ext>
            </a:extLst>
          </p:cNvPr>
          <p:cNvSpPr/>
          <p:nvPr/>
        </p:nvSpPr>
        <p:spPr>
          <a:xfrm>
            <a:off x="3763108" y="1276350"/>
            <a:ext cx="4062045" cy="561975"/>
          </a:xfrm>
          <a:prstGeom prst="round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l-GR" dirty="0">
                <a:latin typeface="Roboto" panose="02000000000000000000" pitchFamily="2" charset="0"/>
                <a:ea typeface="Roboto" panose="02000000000000000000" pitchFamily="2" charset="0"/>
              </a:rPr>
              <a:t>Λίστα Δικαιολογητικών</a:t>
            </a:r>
          </a:p>
        </p:txBody>
      </p:sp>
      <p:sp>
        <p:nvSpPr>
          <p:cNvPr id="16" name="Ορθογώνιο: Στρογγύλεμα γωνιών 5">
            <a:extLst>
              <a:ext uri="{FF2B5EF4-FFF2-40B4-BE49-F238E27FC236}">
                <a16:creationId xmlns:a16="http://schemas.microsoft.com/office/drawing/2014/main" id="{8622C8DB-099C-0627-1714-322A7015304E}"/>
              </a:ext>
            </a:extLst>
          </p:cNvPr>
          <p:cNvSpPr/>
          <p:nvPr/>
        </p:nvSpPr>
        <p:spPr>
          <a:xfrm>
            <a:off x="8132762" y="1276350"/>
            <a:ext cx="2905125" cy="561975"/>
          </a:xfrm>
          <a:prstGeom prst="roundRect">
            <a:avLst/>
          </a:prstGeom>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a:p>
            <a:pPr algn="ctr"/>
            <a:r>
              <a:rPr lang="el-GR" dirty="0">
                <a:latin typeface="Roboto" panose="02000000000000000000" pitchFamily="2" charset="0"/>
                <a:ea typeface="Roboto" panose="02000000000000000000" pitchFamily="2" charset="0"/>
              </a:rPr>
              <a:t>Λίστα </a:t>
            </a:r>
            <a:r>
              <a:rPr lang="el-GR" dirty="0" err="1">
                <a:latin typeface="Roboto" panose="02000000000000000000" pitchFamily="2" charset="0"/>
                <a:ea typeface="Roboto" panose="02000000000000000000" pitchFamily="2" charset="0"/>
              </a:rPr>
              <a:t>Αδειοδοτήσεων</a:t>
            </a:r>
            <a:endParaRPr lang="el-GR" dirty="0">
              <a:latin typeface="Roboto" panose="02000000000000000000" pitchFamily="2" charset="0"/>
              <a:ea typeface="Roboto" panose="02000000000000000000" pitchFamily="2" charset="0"/>
            </a:endParaRPr>
          </a:p>
          <a:p>
            <a:pPr algn="ctr"/>
            <a:endParaRPr lang="el-GR"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9903441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black background with blue triangles&#10;&#10;Description automatically generated">
            <a:extLst>
              <a:ext uri="{FF2B5EF4-FFF2-40B4-BE49-F238E27FC236}">
                <a16:creationId xmlns:a16="http://schemas.microsoft.com/office/drawing/2014/main" id="{E070EF0F-6080-C348-689E-4B7F4E31EFE4}"/>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pic>
        <p:nvPicPr>
          <p:cNvPr id="16" name="Picture 15">
            <a:extLst>
              <a:ext uri="{FF2B5EF4-FFF2-40B4-BE49-F238E27FC236}">
                <a16:creationId xmlns:a16="http://schemas.microsoft.com/office/drawing/2014/main" id="{B8CA7F7E-4631-5010-8EA8-BE8E993D620F}"/>
              </a:ext>
            </a:extLst>
          </p:cNvPr>
          <p:cNvPicPr>
            <a:picLocks noChangeAspect="1"/>
          </p:cNvPicPr>
          <p:nvPr/>
        </p:nvPicPr>
        <p:blipFill>
          <a:blip r:embed="rId3"/>
          <a:stretch>
            <a:fillRect/>
          </a:stretch>
        </p:blipFill>
        <p:spPr>
          <a:xfrm>
            <a:off x="533400" y="6255783"/>
            <a:ext cx="4741986" cy="333943"/>
          </a:xfrm>
          <a:prstGeom prst="rect">
            <a:avLst/>
          </a:prstGeom>
        </p:spPr>
      </p:pic>
      <p:sp>
        <p:nvSpPr>
          <p:cNvPr id="2" name="Title 1">
            <a:extLst>
              <a:ext uri="{FF2B5EF4-FFF2-40B4-BE49-F238E27FC236}">
                <a16:creationId xmlns:a16="http://schemas.microsoft.com/office/drawing/2014/main" id="{361EDB7E-7AD9-F71D-413F-35DB687DBE5F}"/>
              </a:ext>
            </a:extLst>
          </p:cNvPr>
          <p:cNvSpPr txBox="1">
            <a:spLocks/>
          </p:cNvSpPr>
          <p:nvPr/>
        </p:nvSpPr>
        <p:spPr>
          <a:xfrm>
            <a:off x="838200" y="679958"/>
            <a:ext cx="10515600" cy="119278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3600" dirty="0">
              <a:latin typeface="Roboto" panose="02000000000000000000" pitchFamily="2" charset="0"/>
              <a:ea typeface="Roboto" panose="02000000000000000000" pitchFamily="2" charset="0"/>
            </a:endParaRPr>
          </a:p>
        </p:txBody>
      </p:sp>
      <p:sp>
        <p:nvSpPr>
          <p:cNvPr id="6" name="TextBox 5">
            <a:extLst>
              <a:ext uri="{FF2B5EF4-FFF2-40B4-BE49-F238E27FC236}">
                <a16:creationId xmlns:a16="http://schemas.microsoft.com/office/drawing/2014/main" id="{CA533EB9-2E34-4594-D0BA-5047B62B8534}"/>
              </a:ext>
            </a:extLst>
          </p:cNvPr>
          <p:cNvSpPr txBox="1"/>
          <p:nvPr/>
        </p:nvSpPr>
        <p:spPr>
          <a:xfrm>
            <a:off x="555623" y="1968231"/>
            <a:ext cx="2905125" cy="2308324"/>
          </a:xfrm>
          <a:prstGeom prst="rect">
            <a:avLst/>
          </a:prstGeom>
          <a:noFill/>
        </p:spPr>
        <p:txBody>
          <a:bodyPr wrap="square" rtlCol="0">
            <a:spAutoFit/>
          </a:bodyPr>
          <a:lstStyle/>
          <a:p>
            <a:pPr marL="285750" indent="-285750" algn="l" rtl="0" eaLnBrk="1" fontAlgn="ctr" latinLnBrk="0" hangingPunct="1">
              <a:lnSpc>
                <a:spcPct val="150000"/>
              </a:lnSpc>
              <a:spcBef>
                <a:spcPts val="0"/>
              </a:spcBef>
              <a:spcAft>
                <a:spcPts val="0"/>
              </a:spcAft>
              <a:buFont typeface="Arial" panose="020B0604020202020204" pitchFamily="34" charset="0"/>
              <a:buChar char="•"/>
            </a:pPr>
            <a:r>
              <a:rPr lang="el-GR" sz="1600" b="0" i="0" u="none" strike="noStrike" kern="1200" dirty="0" err="1">
                <a:solidFill>
                  <a:srgbClr val="000000"/>
                </a:solidFill>
                <a:effectLst/>
                <a:latin typeface="Roboto" panose="02000000000000000000" pitchFamily="2" charset="0"/>
                <a:ea typeface="Roboto" panose="02000000000000000000" pitchFamily="2" charset="0"/>
              </a:rPr>
              <a:t>Προγρ</a:t>
            </a:r>
            <a:r>
              <a:rPr lang="el-GR" sz="1600" b="0" i="0" u="none" strike="noStrike" kern="1200" dirty="0">
                <a:solidFill>
                  <a:srgbClr val="000000"/>
                </a:solidFill>
                <a:effectLst/>
                <a:latin typeface="Roboto" panose="02000000000000000000" pitchFamily="2" charset="0"/>
                <a:ea typeface="Roboto" panose="02000000000000000000" pitchFamily="2" charset="0"/>
              </a:rPr>
              <a:t>/</a:t>
            </a:r>
            <a:r>
              <a:rPr lang="el-GR" sz="1600" b="0" i="0" u="none" strike="noStrike" kern="1200" dirty="0" err="1">
                <a:solidFill>
                  <a:srgbClr val="000000"/>
                </a:solidFill>
                <a:effectLst/>
                <a:latin typeface="Roboto" panose="02000000000000000000" pitchFamily="2" charset="0"/>
                <a:ea typeface="Roboto" panose="02000000000000000000" pitchFamily="2" charset="0"/>
              </a:rPr>
              <a:t>σμος</a:t>
            </a:r>
            <a:r>
              <a:rPr lang="el-GR" sz="1600" b="0" i="0" u="none" strike="noStrike" kern="1200" dirty="0">
                <a:solidFill>
                  <a:srgbClr val="000000"/>
                </a:solidFill>
                <a:effectLst/>
                <a:latin typeface="Roboto" panose="02000000000000000000" pitchFamily="2" charset="0"/>
                <a:ea typeface="Roboto" panose="02000000000000000000" pitchFamily="2" charset="0"/>
              </a:rPr>
              <a:t> προετοιμασία έργου</a:t>
            </a:r>
            <a:endParaRPr lang="el-GR" sz="1600" b="0" i="0" u="none" strike="noStrike" dirty="0">
              <a:effectLst/>
              <a:latin typeface="Roboto" panose="02000000000000000000" pitchFamily="2" charset="0"/>
              <a:ea typeface="Roboto" panose="02000000000000000000" pitchFamily="2" charset="0"/>
            </a:endParaRPr>
          </a:p>
          <a:p>
            <a:pPr marL="285750" indent="-285750" algn="l" rtl="0" eaLnBrk="1" fontAlgn="ctr" latinLnBrk="0" hangingPunct="1">
              <a:lnSpc>
                <a:spcPct val="150000"/>
              </a:lnSpc>
              <a:spcBef>
                <a:spcPts val="0"/>
              </a:spcBef>
              <a:spcAft>
                <a:spcPts val="0"/>
              </a:spcAft>
              <a:buFont typeface="Arial" panose="020B0604020202020204" pitchFamily="34" charset="0"/>
              <a:buChar char="•"/>
            </a:pPr>
            <a:r>
              <a:rPr lang="el-GR" sz="1600" b="0" i="0" u="none" strike="noStrike" kern="1200" dirty="0">
                <a:solidFill>
                  <a:srgbClr val="000000"/>
                </a:solidFill>
                <a:effectLst/>
                <a:latin typeface="Roboto" panose="02000000000000000000" pitchFamily="2" charset="0"/>
                <a:ea typeface="Roboto" panose="02000000000000000000" pitchFamily="2" charset="0"/>
              </a:rPr>
              <a:t>Προμελέτη / λοιπές προκαταρκτικές μελέτες</a:t>
            </a:r>
            <a:endParaRPr lang="el-GR" sz="1600" b="0" i="0" u="none" strike="noStrike" dirty="0">
              <a:effectLst/>
              <a:latin typeface="Roboto" panose="02000000000000000000" pitchFamily="2" charset="0"/>
              <a:ea typeface="Roboto" panose="02000000000000000000" pitchFamily="2" charset="0"/>
            </a:endParaRPr>
          </a:p>
          <a:p>
            <a:pPr marL="285750" indent="-285750" algn="l" rtl="0" eaLnBrk="1" fontAlgn="ctr" latinLnBrk="0" hangingPunct="1">
              <a:lnSpc>
                <a:spcPct val="150000"/>
              </a:lnSpc>
              <a:spcBef>
                <a:spcPts val="0"/>
              </a:spcBef>
              <a:spcAft>
                <a:spcPts val="0"/>
              </a:spcAft>
              <a:buFont typeface="Arial" panose="020B0604020202020204" pitchFamily="34" charset="0"/>
              <a:buChar char="•"/>
            </a:pPr>
            <a:r>
              <a:rPr lang="el-GR" sz="1600" b="0" i="0" u="none" strike="noStrike" kern="1200" dirty="0">
                <a:solidFill>
                  <a:srgbClr val="000000"/>
                </a:solidFill>
                <a:effectLst/>
                <a:latin typeface="Roboto" panose="02000000000000000000" pitchFamily="2" charset="0"/>
                <a:ea typeface="Roboto" panose="02000000000000000000" pitchFamily="2" charset="0"/>
              </a:rPr>
              <a:t>Οριστικές μελέτες</a:t>
            </a:r>
          </a:p>
          <a:p>
            <a:pPr marL="285750" indent="-285750" algn="l" rtl="0" eaLnBrk="1" fontAlgn="ctr" latinLnBrk="0" hangingPunct="1">
              <a:lnSpc>
                <a:spcPct val="150000"/>
              </a:lnSpc>
              <a:spcBef>
                <a:spcPts val="0"/>
              </a:spcBef>
              <a:spcAft>
                <a:spcPts val="0"/>
              </a:spcAft>
              <a:buFont typeface="Arial" panose="020B0604020202020204" pitchFamily="34" charset="0"/>
              <a:buChar char="•"/>
            </a:pPr>
            <a:r>
              <a:rPr lang="el-GR" sz="1600" dirty="0">
                <a:solidFill>
                  <a:srgbClr val="000000"/>
                </a:solidFill>
                <a:latin typeface="Roboto" panose="02000000000000000000" pitchFamily="2" charset="0"/>
                <a:ea typeface="Roboto" panose="02000000000000000000" pitchFamily="2" charset="0"/>
              </a:rPr>
              <a:t>Μελέτες εφαρμογής</a:t>
            </a:r>
            <a:endParaRPr lang="el-GR" sz="1600" b="0" i="0" u="none" strike="noStrike" dirty="0">
              <a:effectLst/>
              <a:latin typeface="Roboto" panose="02000000000000000000" pitchFamily="2" charset="0"/>
              <a:ea typeface="Roboto" panose="02000000000000000000" pitchFamily="2" charset="0"/>
            </a:endParaRPr>
          </a:p>
        </p:txBody>
      </p:sp>
      <p:sp>
        <p:nvSpPr>
          <p:cNvPr id="7" name="TextBox 6">
            <a:extLst>
              <a:ext uri="{FF2B5EF4-FFF2-40B4-BE49-F238E27FC236}">
                <a16:creationId xmlns:a16="http://schemas.microsoft.com/office/drawing/2014/main" id="{AD097661-05D2-4C00-B569-B067D0C6B422}"/>
              </a:ext>
            </a:extLst>
          </p:cNvPr>
          <p:cNvSpPr txBox="1"/>
          <p:nvPr/>
        </p:nvSpPr>
        <p:spPr>
          <a:xfrm>
            <a:off x="8132762" y="1968231"/>
            <a:ext cx="2905125" cy="374461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Σύνταξη Φακέλου Δημόσιας Σύμβασης</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Σκοπιμότητα έργου</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Τεύχος προγράμματος εκπόνησης</a:t>
            </a:r>
          </a:p>
          <a:p>
            <a:pPr marL="266700">
              <a:lnSpc>
                <a:spcPct val="150000"/>
              </a:lnSpc>
            </a:pPr>
            <a:r>
              <a:rPr lang="el-GR" sz="1600" dirty="0">
                <a:latin typeface="Roboto" panose="02000000000000000000" pitchFamily="2" charset="0"/>
                <a:ea typeface="Roboto" panose="02000000000000000000" pitchFamily="2" charset="0"/>
              </a:rPr>
              <a:t> απαιτούμενων μελετών και χρονοδιάγραμμα </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Περιγραφή έργου</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Προδιαγραφές μελετών και έργου </a:t>
            </a:r>
            <a:endParaRPr lang="en-US" sz="1600" dirty="0">
              <a:latin typeface="Roboto" panose="02000000000000000000" pitchFamily="2" charset="0"/>
              <a:ea typeface="Roboto" panose="02000000000000000000" pitchFamily="2" charset="0"/>
            </a:endParaRPr>
          </a:p>
        </p:txBody>
      </p:sp>
      <p:sp>
        <p:nvSpPr>
          <p:cNvPr id="9" name="TextBox 8">
            <a:extLst>
              <a:ext uri="{FF2B5EF4-FFF2-40B4-BE49-F238E27FC236}">
                <a16:creationId xmlns:a16="http://schemas.microsoft.com/office/drawing/2014/main" id="{4F23B31B-1B15-40E6-8F9B-C8E6C0D601C5}"/>
              </a:ext>
            </a:extLst>
          </p:cNvPr>
          <p:cNvSpPr txBox="1"/>
          <p:nvPr/>
        </p:nvSpPr>
        <p:spPr>
          <a:xfrm>
            <a:off x="3763108" y="1968231"/>
            <a:ext cx="4038598" cy="226728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Καθορισμός επιπέδου μελέτης</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Τεχνική επάρκεια</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Προγραμματική σύμβαση</a:t>
            </a:r>
          </a:p>
          <a:p>
            <a:pPr>
              <a:lnSpc>
                <a:spcPct val="150000"/>
              </a:lnSpc>
            </a:pPr>
            <a:endParaRPr lang="en-US" sz="1600" dirty="0">
              <a:latin typeface="Roboto" panose="02000000000000000000" pitchFamily="2" charset="0"/>
              <a:ea typeface="Roboto" panose="02000000000000000000" pitchFamily="2" charset="0"/>
            </a:endParaRPr>
          </a:p>
          <a:p>
            <a:pPr>
              <a:lnSpc>
                <a:spcPct val="150000"/>
              </a:lnSpc>
            </a:pPr>
            <a:endParaRPr lang="el-GR" sz="1600" dirty="0">
              <a:latin typeface="Roboto" panose="02000000000000000000" pitchFamily="2" charset="0"/>
              <a:ea typeface="Roboto" panose="02000000000000000000" pitchFamily="2" charset="0"/>
            </a:endParaRPr>
          </a:p>
          <a:p>
            <a:pPr>
              <a:lnSpc>
                <a:spcPct val="150000"/>
              </a:lnSpc>
            </a:pPr>
            <a:endParaRPr lang="el-GR" sz="1600" dirty="0">
              <a:latin typeface="Roboto" panose="02000000000000000000" pitchFamily="2" charset="0"/>
              <a:ea typeface="Roboto" panose="02000000000000000000" pitchFamily="2" charset="0"/>
            </a:endParaRPr>
          </a:p>
        </p:txBody>
      </p:sp>
      <p:sp>
        <p:nvSpPr>
          <p:cNvPr id="12" name="Ορθογώνιο: Στρογγύλεμα γωνιών 3">
            <a:extLst>
              <a:ext uri="{FF2B5EF4-FFF2-40B4-BE49-F238E27FC236}">
                <a16:creationId xmlns:a16="http://schemas.microsoft.com/office/drawing/2014/main" id="{B3FEAB99-AA1E-2FD9-BFFD-591E4A77B9EF}"/>
              </a:ext>
            </a:extLst>
          </p:cNvPr>
          <p:cNvSpPr/>
          <p:nvPr/>
        </p:nvSpPr>
        <p:spPr>
          <a:xfrm>
            <a:off x="555623" y="1276350"/>
            <a:ext cx="2905125" cy="56197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sz="1600" dirty="0">
                <a:latin typeface="Roboto" panose="02000000000000000000" pitchFamily="2" charset="0"/>
                <a:ea typeface="Roboto" panose="02000000000000000000" pitchFamily="2" charset="0"/>
              </a:rPr>
              <a:t>Επίπεδο ανάλυσης μελετών</a:t>
            </a:r>
          </a:p>
        </p:txBody>
      </p:sp>
      <p:sp>
        <p:nvSpPr>
          <p:cNvPr id="13" name="Ορθογώνιο: Στρογγύλεμα γωνιών 4">
            <a:extLst>
              <a:ext uri="{FF2B5EF4-FFF2-40B4-BE49-F238E27FC236}">
                <a16:creationId xmlns:a16="http://schemas.microsoft.com/office/drawing/2014/main" id="{280675E8-337B-54FE-4F71-6831797B7397}"/>
              </a:ext>
            </a:extLst>
          </p:cNvPr>
          <p:cNvSpPr/>
          <p:nvPr/>
        </p:nvSpPr>
        <p:spPr>
          <a:xfrm>
            <a:off x="3763108" y="1276350"/>
            <a:ext cx="4062045" cy="561975"/>
          </a:xfrm>
          <a:prstGeom prst="round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l-GR" sz="1600" dirty="0">
                <a:latin typeface="Roboto" panose="02000000000000000000" pitchFamily="2" charset="0"/>
                <a:ea typeface="Roboto" panose="02000000000000000000" pitchFamily="2" charset="0"/>
              </a:rPr>
              <a:t>Προδιαγραφές μελετών</a:t>
            </a:r>
          </a:p>
        </p:txBody>
      </p:sp>
      <p:sp>
        <p:nvSpPr>
          <p:cNvPr id="14" name="Ορθογώνιο: Στρογγύλεμα γωνιών 5">
            <a:extLst>
              <a:ext uri="{FF2B5EF4-FFF2-40B4-BE49-F238E27FC236}">
                <a16:creationId xmlns:a16="http://schemas.microsoft.com/office/drawing/2014/main" id="{F2CAE5C0-01FD-540E-D873-CAC42DB259F3}"/>
              </a:ext>
            </a:extLst>
          </p:cNvPr>
          <p:cNvSpPr/>
          <p:nvPr/>
        </p:nvSpPr>
        <p:spPr>
          <a:xfrm>
            <a:off x="8132762" y="1276350"/>
            <a:ext cx="2905125" cy="561975"/>
          </a:xfrm>
          <a:prstGeom prst="roundRect">
            <a:avLst/>
          </a:prstGeom>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US" sz="1600" dirty="0">
              <a:latin typeface="Roboto" panose="02000000000000000000" pitchFamily="2" charset="0"/>
              <a:ea typeface="Roboto" panose="02000000000000000000" pitchFamily="2" charset="0"/>
            </a:endParaRPr>
          </a:p>
          <a:p>
            <a:pPr algn="ctr"/>
            <a:r>
              <a:rPr lang="el-GR" sz="1600" dirty="0">
                <a:latin typeface="Roboto" panose="02000000000000000000" pitchFamily="2" charset="0"/>
                <a:ea typeface="Roboto" panose="02000000000000000000" pitchFamily="2" charset="0"/>
              </a:rPr>
              <a:t>Ανάθεση μελετών</a:t>
            </a:r>
          </a:p>
          <a:p>
            <a:pPr algn="ctr"/>
            <a:endParaRPr lang="el-GR" sz="1600" dirty="0">
              <a:latin typeface="Roboto" panose="02000000000000000000" pitchFamily="2" charset="0"/>
              <a:ea typeface="Roboto" panose="02000000000000000000" pitchFamily="2" charset="0"/>
            </a:endParaRPr>
          </a:p>
        </p:txBody>
      </p:sp>
      <p:sp>
        <p:nvSpPr>
          <p:cNvPr id="17" name="Title 1">
            <a:extLst>
              <a:ext uri="{FF2B5EF4-FFF2-40B4-BE49-F238E27FC236}">
                <a16:creationId xmlns:a16="http://schemas.microsoft.com/office/drawing/2014/main" id="{8FDD25C6-FC08-CD6A-EE02-5F3064748236}"/>
              </a:ext>
            </a:extLst>
          </p:cNvPr>
          <p:cNvSpPr txBox="1">
            <a:spLocks/>
          </p:cNvSpPr>
          <p:nvPr/>
        </p:nvSpPr>
        <p:spPr>
          <a:xfrm>
            <a:off x="533399" y="167658"/>
            <a:ext cx="10298724" cy="861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ea typeface="Roboto" panose="02000000000000000000" pitchFamily="2" charset="0"/>
              </a:rPr>
              <a:t>Ωρίμανση μελετών και διαδικασιών</a:t>
            </a:r>
            <a:endParaRPr lang="en-US" sz="4000" b="1" dirty="0">
              <a:solidFill>
                <a:schemeClr val="tx2"/>
              </a:solidFill>
              <a:latin typeface="Neutraface 2 Text Greek Demi" panose="020B0303020202020102" pitchFamily="34" charset="0"/>
              <a:ea typeface="Roboto" panose="02000000000000000000" pitchFamily="2" charset="0"/>
            </a:endParaRPr>
          </a:p>
        </p:txBody>
      </p:sp>
    </p:spTree>
    <p:extLst>
      <p:ext uri="{BB962C8B-B14F-4D97-AF65-F5344CB8AC3E}">
        <p14:creationId xmlns:p14="http://schemas.microsoft.com/office/powerpoint/2010/main" val="33554227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black background with blue triangles&#10;&#10;Description automatically generated">
            <a:extLst>
              <a:ext uri="{FF2B5EF4-FFF2-40B4-BE49-F238E27FC236}">
                <a16:creationId xmlns:a16="http://schemas.microsoft.com/office/drawing/2014/main" id="{1845CA80-BF17-0448-5D4F-C7FE5DEE59A5}"/>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pic>
        <p:nvPicPr>
          <p:cNvPr id="6" name="Picture 5">
            <a:extLst>
              <a:ext uri="{FF2B5EF4-FFF2-40B4-BE49-F238E27FC236}">
                <a16:creationId xmlns:a16="http://schemas.microsoft.com/office/drawing/2014/main" id="{BA4A8FCB-ED28-D415-A167-4E521B602315}"/>
              </a:ext>
            </a:extLst>
          </p:cNvPr>
          <p:cNvPicPr>
            <a:picLocks noChangeAspect="1"/>
          </p:cNvPicPr>
          <p:nvPr/>
        </p:nvPicPr>
        <p:blipFill>
          <a:blip r:embed="rId3"/>
          <a:stretch>
            <a:fillRect/>
          </a:stretch>
        </p:blipFill>
        <p:spPr>
          <a:xfrm>
            <a:off x="533400" y="6255783"/>
            <a:ext cx="4741986" cy="333943"/>
          </a:xfrm>
          <a:prstGeom prst="rect">
            <a:avLst/>
          </a:prstGeom>
        </p:spPr>
      </p:pic>
      <p:sp>
        <p:nvSpPr>
          <p:cNvPr id="7" name="Title 1">
            <a:extLst>
              <a:ext uri="{FF2B5EF4-FFF2-40B4-BE49-F238E27FC236}">
                <a16:creationId xmlns:a16="http://schemas.microsoft.com/office/drawing/2014/main" id="{0F8E1FCB-0CB8-F317-9EC4-F3A3FB1E5541}"/>
              </a:ext>
            </a:extLst>
          </p:cNvPr>
          <p:cNvSpPr txBox="1">
            <a:spLocks/>
          </p:cNvSpPr>
          <p:nvPr/>
        </p:nvSpPr>
        <p:spPr>
          <a:xfrm>
            <a:off x="533399" y="167658"/>
            <a:ext cx="10298724" cy="861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ea typeface="Roboto" panose="02000000000000000000" pitchFamily="2" charset="0"/>
              </a:rPr>
              <a:t>Ωρίμανση μελετών και διαδικασιών</a:t>
            </a:r>
            <a:endParaRPr lang="en-US" sz="4000" b="1" dirty="0">
              <a:solidFill>
                <a:schemeClr val="tx2"/>
              </a:solidFill>
              <a:latin typeface="Neutraface 2 Text Greek Demi" panose="020B0303020202020102" pitchFamily="34" charset="0"/>
              <a:ea typeface="Roboto" panose="02000000000000000000" pitchFamily="2" charset="0"/>
            </a:endParaRPr>
          </a:p>
        </p:txBody>
      </p:sp>
      <p:sp>
        <p:nvSpPr>
          <p:cNvPr id="3" name="TextBox 2">
            <a:extLst>
              <a:ext uri="{FF2B5EF4-FFF2-40B4-BE49-F238E27FC236}">
                <a16:creationId xmlns:a16="http://schemas.microsoft.com/office/drawing/2014/main" id="{3FB8F07B-AC99-40CD-A91E-7A72AFE85BAD}"/>
              </a:ext>
            </a:extLst>
          </p:cNvPr>
          <p:cNvSpPr txBox="1"/>
          <p:nvPr/>
        </p:nvSpPr>
        <p:spPr>
          <a:xfrm>
            <a:off x="658625" y="1531045"/>
            <a:ext cx="4986037" cy="1897955"/>
          </a:xfrm>
          <a:prstGeom prst="rect">
            <a:avLst/>
          </a:prstGeom>
          <a:noFill/>
          <a:ln>
            <a:solidFill>
              <a:schemeClr val="tx2"/>
            </a:solidFill>
          </a:ln>
        </p:spPr>
        <p:txBody>
          <a:bodyPr wrap="square" rtlCol="0">
            <a:spAutoFit/>
          </a:bodyPr>
          <a:lstStyle/>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Σύνταξη προϋπολογισμού σύμφωνα με </a:t>
            </a:r>
          </a:p>
          <a:p>
            <a:pPr marL="266700">
              <a:lnSpc>
                <a:spcPct val="150000"/>
              </a:lnSpc>
            </a:pPr>
            <a:r>
              <a:rPr lang="el-GR" sz="1600" dirty="0">
                <a:latin typeface="Roboto" panose="02000000000000000000" pitchFamily="2" charset="0"/>
                <a:ea typeface="Roboto" panose="02000000000000000000" pitchFamily="2" charset="0"/>
              </a:rPr>
              <a:t>άρθρα κρατικού τιμολογίου</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Έρευνα αγοράς για τιμές εκτός τιμολογίου</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Ανάλυση τιμών</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Τιμολόγιο μελέτης</a:t>
            </a:r>
          </a:p>
        </p:txBody>
      </p:sp>
      <p:graphicFrame>
        <p:nvGraphicFramePr>
          <p:cNvPr id="4" name="Πίνακας 3">
            <a:extLst>
              <a:ext uri="{FF2B5EF4-FFF2-40B4-BE49-F238E27FC236}">
                <a16:creationId xmlns:a16="http://schemas.microsoft.com/office/drawing/2014/main" id="{E8491059-DB55-3273-FDF5-237346AEA09A}"/>
              </a:ext>
            </a:extLst>
          </p:cNvPr>
          <p:cNvGraphicFramePr>
            <a:graphicFrameLocks noGrp="1"/>
          </p:cNvGraphicFramePr>
          <p:nvPr>
            <p:extLst>
              <p:ext uri="{D42A27DB-BD31-4B8C-83A1-F6EECF244321}">
                <p14:modId xmlns:p14="http://schemas.microsoft.com/office/powerpoint/2010/main" val="1554434989"/>
              </p:ext>
            </p:extLst>
          </p:nvPr>
        </p:nvGraphicFramePr>
        <p:xfrm>
          <a:off x="658625" y="3727937"/>
          <a:ext cx="10577945" cy="2259571"/>
        </p:xfrm>
        <a:graphic>
          <a:graphicData uri="http://schemas.openxmlformats.org/drawingml/2006/table">
            <a:tbl>
              <a:tblPr>
                <a:tableStyleId>{2D5ABB26-0587-4C30-8999-92F81FD0307C}</a:tableStyleId>
              </a:tblPr>
              <a:tblGrid>
                <a:gridCol w="1984257">
                  <a:extLst>
                    <a:ext uri="{9D8B030D-6E8A-4147-A177-3AD203B41FA5}">
                      <a16:colId xmlns:a16="http://schemas.microsoft.com/office/drawing/2014/main" val="499673527"/>
                    </a:ext>
                  </a:extLst>
                </a:gridCol>
                <a:gridCol w="112796">
                  <a:extLst>
                    <a:ext uri="{9D8B030D-6E8A-4147-A177-3AD203B41FA5}">
                      <a16:colId xmlns:a16="http://schemas.microsoft.com/office/drawing/2014/main" val="2995196194"/>
                    </a:ext>
                  </a:extLst>
                </a:gridCol>
                <a:gridCol w="182961">
                  <a:extLst>
                    <a:ext uri="{9D8B030D-6E8A-4147-A177-3AD203B41FA5}">
                      <a16:colId xmlns:a16="http://schemas.microsoft.com/office/drawing/2014/main" val="588823367"/>
                    </a:ext>
                  </a:extLst>
                </a:gridCol>
                <a:gridCol w="8297931">
                  <a:extLst>
                    <a:ext uri="{9D8B030D-6E8A-4147-A177-3AD203B41FA5}">
                      <a16:colId xmlns:a16="http://schemas.microsoft.com/office/drawing/2014/main" val="1934613758"/>
                    </a:ext>
                  </a:extLst>
                </a:gridCol>
              </a:tblGrid>
              <a:tr h="2259571">
                <a:tc>
                  <a:txBody>
                    <a:bodyPr/>
                    <a:lstStyle/>
                    <a:p>
                      <a:pPr algn="ctr" fontAlgn="ctr">
                        <a:lnSpc>
                          <a:spcPct val="150000"/>
                        </a:lnSpc>
                      </a:pPr>
                      <a:r>
                        <a:rPr lang="el-GR" sz="1400" b="1" u="none" strike="noStrike" dirty="0" err="1">
                          <a:effectLst/>
                          <a:latin typeface="Roboto" panose="02000000000000000000" pitchFamily="2" charset="0"/>
                          <a:ea typeface="Roboto" panose="02000000000000000000" pitchFamily="2" charset="0"/>
                        </a:rPr>
                        <a:t>Ρεαλιστικότητα</a:t>
                      </a:r>
                      <a:r>
                        <a:rPr lang="el-GR" sz="1400" b="1" u="none" strike="noStrike" dirty="0">
                          <a:effectLst/>
                          <a:latin typeface="Roboto" panose="02000000000000000000" pitchFamily="2" charset="0"/>
                          <a:ea typeface="Roboto" panose="02000000000000000000" pitchFamily="2" charset="0"/>
                        </a:rPr>
                        <a:t> του προϋπολογισμού </a:t>
                      </a:r>
                      <a:endParaRPr lang="el-GR" sz="1400" b="1" i="0" u="none" strike="noStrike" dirty="0">
                        <a:effectLst/>
                        <a:latin typeface="Roboto" panose="02000000000000000000" pitchFamily="2" charset="0"/>
                        <a:ea typeface="Roboto" panose="02000000000000000000" pitchFamily="2" charset="0"/>
                      </a:endParaRPr>
                    </a:p>
                  </a:txBody>
                  <a:tcPr marL="9525" marR="9525" marT="9525" marB="0" anchor="ctr"/>
                </a:tc>
                <a:tc>
                  <a:txBody>
                    <a:bodyPr/>
                    <a:lstStyle/>
                    <a:p>
                      <a:pPr algn="ctr" fontAlgn="ctr">
                        <a:lnSpc>
                          <a:spcPct val="150000"/>
                        </a:lnSpc>
                      </a:pPr>
                      <a:r>
                        <a:rPr lang="el-GR" sz="1400" b="0" u="none" strike="noStrike" dirty="0">
                          <a:effectLst/>
                          <a:latin typeface="Roboto" panose="02000000000000000000" pitchFamily="2" charset="0"/>
                          <a:ea typeface="Roboto" panose="02000000000000000000" pitchFamily="2" charset="0"/>
                        </a:rPr>
                        <a:t> </a:t>
                      </a:r>
                      <a:endParaRPr lang="el-GR" sz="1400" b="0" i="0" u="none" strike="noStrike" dirty="0">
                        <a:effectLst/>
                        <a:latin typeface="Roboto" panose="02000000000000000000" pitchFamily="2" charset="0"/>
                        <a:ea typeface="Roboto" panose="02000000000000000000" pitchFamily="2" charset="0"/>
                      </a:endParaRPr>
                    </a:p>
                  </a:txBody>
                  <a:tcPr marL="9525" marR="9525" marT="9525" marB="0" anchor="ctr">
                    <a:lnR w="12700" cap="flat" cmpd="sng" algn="ctr">
                      <a:solidFill>
                        <a:schemeClr val="accent1"/>
                      </a:solidFill>
                      <a:prstDash val="solid"/>
                      <a:round/>
                      <a:headEnd type="none" w="med" len="med"/>
                      <a:tailEnd type="none" w="med" len="med"/>
                    </a:lnR>
                  </a:tcPr>
                </a:tc>
                <a:tc>
                  <a:txBody>
                    <a:bodyPr/>
                    <a:lstStyle/>
                    <a:p>
                      <a:pPr algn="ctr" fontAlgn="ctr">
                        <a:lnSpc>
                          <a:spcPct val="150000"/>
                        </a:lnSpc>
                      </a:pPr>
                      <a:endParaRPr lang="el-GR" sz="1400" b="0" i="0" u="none" strike="noStrike" dirty="0">
                        <a:effectLst/>
                        <a:latin typeface="Roboto" panose="02000000000000000000" pitchFamily="2" charset="0"/>
                        <a:ea typeface="Roboto" panose="02000000000000000000" pitchFamily="2" charset="0"/>
                      </a:endParaRPr>
                    </a:p>
                  </a:txBody>
                  <a:tcPr marL="9525" marR="9525" marT="9525" marB="0" anchor="ctr">
                    <a:lnL w="12700" cap="flat" cmpd="sng" algn="ctr">
                      <a:solidFill>
                        <a:schemeClr val="accent1"/>
                      </a:solidFill>
                      <a:prstDash val="solid"/>
                      <a:round/>
                      <a:headEnd type="none" w="med" len="med"/>
                      <a:tailEnd type="none" w="med" len="med"/>
                    </a:lnL>
                  </a:tcPr>
                </a:tc>
                <a:tc>
                  <a:txBody>
                    <a:bodyPr/>
                    <a:lstStyle/>
                    <a:p>
                      <a:pPr algn="l" rtl="0" fontAlgn="ctr">
                        <a:lnSpc>
                          <a:spcPct val="150000"/>
                        </a:lnSpc>
                      </a:pPr>
                      <a:r>
                        <a:rPr lang="el-GR" sz="1400" b="0" u="none" strike="noStrike" dirty="0">
                          <a:effectLst/>
                          <a:latin typeface="Roboto" panose="02000000000000000000" pitchFamily="2" charset="0"/>
                          <a:ea typeface="Roboto" panose="02000000000000000000" pitchFamily="2" charset="0"/>
                        </a:rPr>
                        <a:t>Εξετάζεται η </a:t>
                      </a:r>
                      <a:r>
                        <a:rPr lang="el-GR" sz="1400" b="0" u="none" strike="noStrike" dirty="0" err="1">
                          <a:effectLst/>
                          <a:latin typeface="Roboto" panose="02000000000000000000" pitchFamily="2" charset="0"/>
                          <a:ea typeface="Roboto" panose="02000000000000000000" pitchFamily="2" charset="0"/>
                        </a:rPr>
                        <a:t>ρεαλιστικότητα</a:t>
                      </a:r>
                      <a:r>
                        <a:rPr lang="el-GR" sz="1400" b="0" u="none" strike="noStrike" dirty="0">
                          <a:effectLst/>
                          <a:latin typeface="Roboto" panose="02000000000000000000" pitchFamily="2" charset="0"/>
                          <a:ea typeface="Roboto" panose="02000000000000000000" pitchFamily="2" charset="0"/>
                        </a:rPr>
                        <a:t> του προϋπολογισμού της πράξης σε σχέση με το φυσικό της αντικείμενο.                                             </a:t>
                      </a:r>
                      <a:br>
                        <a:rPr lang="el-GR" sz="1400" b="0" u="none" strike="noStrike" dirty="0">
                          <a:effectLst/>
                          <a:latin typeface="Roboto" panose="02000000000000000000" pitchFamily="2" charset="0"/>
                          <a:ea typeface="Roboto" panose="02000000000000000000" pitchFamily="2" charset="0"/>
                        </a:rPr>
                      </a:br>
                      <a:r>
                        <a:rPr lang="el-GR" sz="1400" b="0" u="none" strike="noStrike" dirty="0">
                          <a:effectLst/>
                          <a:latin typeface="Roboto" panose="02000000000000000000" pitchFamily="2" charset="0"/>
                          <a:ea typeface="Roboto" panose="02000000000000000000" pitchFamily="2" charset="0"/>
                        </a:rPr>
                        <a:t>Τα στοιχεία που αξιολογούνται είναι:</a:t>
                      </a:r>
                      <a:br>
                        <a:rPr lang="el-GR" sz="1400" b="0" u="none" strike="noStrike" dirty="0">
                          <a:effectLst/>
                          <a:latin typeface="Roboto" panose="02000000000000000000" pitchFamily="2" charset="0"/>
                          <a:ea typeface="Roboto" panose="02000000000000000000" pitchFamily="2" charset="0"/>
                        </a:rPr>
                      </a:br>
                      <a:r>
                        <a:rPr lang="el-GR" sz="1400" b="0" u="none" strike="noStrike" dirty="0">
                          <a:effectLst/>
                          <a:latin typeface="Roboto" panose="02000000000000000000" pitchFamily="2" charset="0"/>
                          <a:ea typeface="Roboto" panose="02000000000000000000" pitchFamily="2" charset="0"/>
                        </a:rPr>
                        <a:t>(α) </a:t>
                      </a:r>
                      <a:r>
                        <a:rPr lang="el-GR" sz="1400" b="1" u="none" strike="noStrike" dirty="0">
                          <a:effectLst/>
                          <a:latin typeface="Roboto" panose="02000000000000000000" pitchFamily="2" charset="0"/>
                          <a:ea typeface="Roboto" panose="02000000000000000000" pitchFamily="2" charset="0"/>
                        </a:rPr>
                        <a:t>η πληρότητα του προτεινόμενου προϋπολογισμού</a:t>
                      </a:r>
                      <a:r>
                        <a:rPr lang="el-GR" sz="1400" b="0" u="none" strike="noStrike" dirty="0">
                          <a:effectLst/>
                          <a:latin typeface="Roboto" panose="02000000000000000000" pitchFamily="2" charset="0"/>
                          <a:ea typeface="Roboto" panose="02000000000000000000" pitchFamily="2" charset="0"/>
                        </a:rPr>
                        <a:t> </a:t>
                      </a:r>
                    </a:p>
                    <a:p>
                      <a:pPr algn="l" rtl="0" fontAlgn="ctr">
                        <a:lnSpc>
                          <a:spcPct val="150000"/>
                        </a:lnSpc>
                      </a:pPr>
                      <a:r>
                        <a:rPr lang="el-GR" sz="1400" b="0" u="none" strike="noStrike" dirty="0">
                          <a:effectLst/>
                          <a:latin typeface="Roboto" panose="02000000000000000000" pitchFamily="2" charset="0"/>
                          <a:ea typeface="Roboto" panose="02000000000000000000" pitchFamily="2" charset="0"/>
                        </a:rPr>
                        <a:t>(β) </a:t>
                      </a:r>
                      <a:r>
                        <a:rPr lang="el-GR" sz="1400" b="1" u="none" strike="noStrike" dirty="0">
                          <a:effectLst/>
                          <a:latin typeface="Roboto" panose="02000000000000000000" pitchFamily="2" charset="0"/>
                          <a:ea typeface="Roboto" panose="02000000000000000000" pitchFamily="2" charset="0"/>
                        </a:rPr>
                        <a:t>Το εύλογο του κόστους της προτεινόμενης πράξης</a:t>
                      </a:r>
                      <a:r>
                        <a:rPr lang="el-GR" sz="1400" b="0" u="none" strike="noStrike" dirty="0">
                          <a:effectLst/>
                          <a:latin typeface="Roboto" panose="02000000000000000000" pitchFamily="2" charset="0"/>
                          <a:ea typeface="Roboto" panose="02000000000000000000" pitchFamily="2" charset="0"/>
                        </a:rPr>
                        <a:t>. </a:t>
                      </a:r>
                    </a:p>
                    <a:p>
                      <a:pPr algn="l" rtl="0" fontAlgn="ctr">
                        <a:lnSpc>
                          <a:spcPct val="150000"/>
                        </a:lnSpc>
                      </a:pPr>
                      <a:r>
                        <a:rPr lang="el-GR" sz="1400" b="0" u="none" strike="noStrike" dirty="0">
                          <a:effectLst/>
                          <a:latin typeface="Roboto" panose="02000000000000000000" pitchFamily="2" charset="0"/>
                          <a:ea typeface="Roboto" panose="02000000000000000000" pitchFamily="2" charset="0"/>
                        </a:rPr>
                        <a:t>(γ)</a:t>
                      </a:r>
                      <a:r>
                        <a:rPr lang="el-GR" sz="1400" b="1" u="none" strike="noStrike" dirty="0">
                          <a:effectLst/>
                          <a:latin typeface="Roboto" panose="02000000000000000000" pitchFamily="2" charset="0"/>
                          <a:ea typeface="Roboto" panose="02000000000000000000" pitchFamily="2" charset="0"/>
                        </a:rPr>
                        <a:t> Η ορθή κατανομή του προϋπολογισμού</a:t>
                      </a:r>
                      <a:r>
                        <a:rPr lang="el-GR" sz="1400" b="0" u="none" strike="noStrike" dirty="0">
                          <a:effectLst/>
                          <a:latin typeface="Roboto" panose="02000000000000000000" pitchFamily="2" charset="0"/>
                          <a:ea typeface="Roboto" panose="02000000000000000000" pitchFamily="2" charset="0"/>
                        </a:rPr>
                        <a:t>. </a:t>
                      </a:r>
                      <a:endParaRPr lang="el-GR" sz="1400" b="0" i="0" u="none" strike="noStrike" dirty="0">
                        <a:effectLst/>
                        <a:latin typeface="Roboto" panose="02000000000000000000" pitchFamily="2" charset="0"/>
                        <a:ea typeface="Roboto" panose="02000000000000000000" pitchFamily="2" charset="0"/>
                      </a:endParaRPr>
                    </a:p>
                  </a:txBody>
                  <a:tcPr marL="9525" marR="9525" marT="9525" marB="0" anchor="ctr"/>
                </a:tc>
                <a:extLst>
                  <a:ext uri="{0D108BD9-81ED-4DB2-BD59-A6C34878D82A}">
                    <a16:rowId xmlns:a16="http://schemas.microsoft.com/office/drawing/2014/main" val="227009425"/>
                  </a:ext>
                </a:extLst>
              </a:tr>
            </a:tbl>
          </a:graphicData>
        </a:graphic>
      </p:graphicFrame>
      <p:sp>
        <p:nvSpPr>
          <p:cNvPr id="8" name="Title 1">
            <a:extLst>
              <a:ext uri="{FF2B5EF4-FFF2-40B4-BE49-F238E27FC236}">
                <a16:creationId xmlns:a16="http://schemas.microsoft.com/office/drawing/2014/main" id="{7565D6DF-68AE-C3A4-99FF-675EA2EAD6EE}"/>
              </a:ext>
            </a:extLst>
          </p:cNvPr>
          <p:cNvSpPr txBox="1">
            <a:spLocks/>
          </p:cNvSpPr>
          <p:nvPr/>
        </p:nvSpPr>
        <p:spPr>
          <a:xfrm>
            <a:off x="658625" y="839330"/>
            <a:ext cx="8978099"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pPr>
              <a:lnSpc>
                <a:spcPct val="150000"/>
              </a:lnSpc>
            </a:pPr>
            <a:r>
              <a:rPr lang="el-GR" sz="1800" dirty="0">
                <a:latin typeface="Neutraface 2 Text Greek Demi" panose="020B0303020202020102" pitchFamily="34" charset="0"/>
                <a:ea typeface="Roboto" panose="02000000000000000000" pitchFamily="2" charset="0"/>
              </a:rPr>
              <a:t>Προϋπολογισμός Έργου</a:t>
            </a:r>
            <a:endParaRPr lang="en-US" sz="1800" dirty="0">
              <a:latin typeface="Neutraface 2 Text Greek Demi" panose="020B0303020202020102" pitchFamily="34" charset="0"/>
              <a:ea typeface="Roboto" panose="02000000000000000000" pitchFamily="2" charset="0"/>
            </a:endParaRPr>
          </a:p>
        </p:txBody>
      </p:sp>
    </p:spTree>
    <p:extLst>
      <p:ext uri="{BB962C8B-B14F-4D97-AF65-F5344CB8AC3E}">
        <p14:creationId xmlns:p14="http://schemas.microsoft.com/office/powerpoint/2010/main" val="24339765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0BB429-3271-410C-AF61-6E95DB61B8EF}"/>
              </a:ext>
            </a:extLst>
          </p:cNvPr>
          <p:cNvSpPr txBox="1">
            <a:spLocks/>
          </p:cNvSpPr>
          <p:nvPr/>
        </p:nvSpPr>
        <p:spPr>
          <a:xfrm>
            <a:off x="838200" y="1674945"/>
            <a:ext cx="10515600" cy="119278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3600" dirty="0">
              <a:latin typeface="Roboto" panose="02000000000000000000" pitchFamily="2" charset="0"/>
              <a:ea typeface="Roboto" panose="02000000000000000000" pitchFamily="2" charset="0"/>
            </a:endParaRPr>
          </a:p>
        </p:txBody>
      </p:sp>
      <p:pic>
        <p:nvPicPr>
          <p:cNvPr id="3" name="Picture 2" descr="A black background with blue triangles&#10;&#10;Description automatically generated">
            <a:extLst>
              <a:ext uri="{FF2B5EF4-FFF2-40B4-BE49-F238E27FC236}">
                <a16:creationId xmlns:a16="http://schemas.microsoft.com/office/drawing/2014/main" id="{32255CB2-CE58-3A3C-6DEF-D5534BB2EFBE}"/>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pic>
        <p:nvPicPr>
          <p:cNvPr id="4" name="Picture 3">
            <a:extLst>
              <a:ext uri="{FF2B5EF4-FFF2-40B4-BE49-F238E27FC236}">
                <a16:creationId xmlns:a16="http://schemas.microsoft.com/office/drawing/2014/main" id="{B00970A7-551F-55C7-BDF9-ECF3EC7C5F3A}"/>
              </a:ext>
            </a:extLst>
          </p:cNvPr>
          <p:cNvPicPr>
            <a:picLocks noChangeAspect="1"/>
          </p:cNvPicPr>
          <p:nvPr/>
        </p:nvPicPr>
        <p:blipFill>
          <a:blip r:embed="rId3"/>
          <a:stretch>
            <a:fillRect/>
          </a:stretch>
        </p:blipFill>
        <p:spPr>
          <a:xfrm>
            <a:off x="533400" y="6255783"/>
            <a:ext cx="4741986" cy="333943"/>
          </a:xfrm>
          <a:prstGeom prst="rect">
            <a:avLst/>
          </a:prstGeom>
        </p:spPr>
      </p:pic>
      <p:sp>
        <p:nvSpPr>
          <p:cNvPr id="5" name="Title 1">
            <a:extLst>
              <a:ext uri="{FF2B5EF4-FFF2-40B4-BE49-F238E27FC236}">
                <a16:creationId xmlns:a16="http://schemas.microsoft.com/office/drawing/2014/main" id="{F6BD8CE6-3082-3A67-74AC-3A05C1820B96}"/>
              </a:ext>
            </a:extLst>
          </p:cNvPr>
          <p:cNvSpPr txBox="1">
            <a:spLocks/>
          </p:cNvSpPr>
          <p:nvPr/>
        </p:nvSpPr>
        <p:spPr>
          <a:xfrm>
            <a:off x="533399" y="167658"/>
            <a:ext cx="10298724" cy="861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ea typeface="Roboto" panose="02000000000000000000" pitchFamily="2" charset="0"/>
              </a:rPr>
              <a:t>Κοινές διαδικασίες</a:t>
            </a:r>
            <a:endParaRPr lang="en-US" sz="4000" b="1" dirty="0">
              <a:solidFill>
                <a:schemeClr val="tx2"/>
              </a:solidFill>
              <a:latin typeface="Neutraface 2 Text Greek Demi" panose="020B0303020202020102" pitchFamily="34" charset="0"/>
              <a:ea typeface="Roboto" panose="02000000000000000000" pitchFamily="2" charset="0"/>
            </a:endParaRPr>
          </a:p>
        </p:txBody>
      </p:sp>
    </p:spTree>
    <p:extLst>
      <p:ext uri="{BB962C8B-B14F-4D97-AF65-F5344CB8AC3E}">
        <p14:creationId xmlns:p14="http://schemas.microsoft.com/office/powerpoint/2010/main" val="30851137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black background with blue triangles&#10;&#10;Description automatically generated">
            <a:extLst>
              <a:ext uri="{FF2B5EF4-FFF2-40B4-BE49-F238E27FC236}">
                <a16:creationId xmlns:a16="http://schemas.microsoft.com/office/drawing/2014/main" id="{735B4DE1-CB88-9EFB-30F7-8368467E6785}"/>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sp>
        <p:nvSpPr>
          <p:cNvPr id="12" name="Content Placeholder 2"/>
          <p:cNvSpPr>
            <a:spLocks noGrp="1"/>
          </p:cNvSpPr>
          <p:nvPr>
            <p:ph idx="1"/>
          </p:nvPr>
        </p:nvSpPr>
        <p:spPr>
          <a:xfrm>
            <a:off x="123094" y="1434318"/>
            <a:ext cx="5859619" cy="4346334"/>
          </a:xfrm>
        </p:spPr>
        <p:txBody>
          <a:bodyPr vert="horz" lIns="91440" tIns="45720" rIns="91440" bIns="45720" rtlCol="0">
            <a:noAutofit/>
          </a:bodyPr>
          <a:lstStyle/>
          <a:p>
            <a:pPr marL="457200" lvl="1" indent="0">
              <a:lnSpc>
                <a:spcPct val="150000"/>
              </a:lnSpc>
              <a:buNone/>
            </a:pPr>
            <a:r>
              <a:rPr lang="el-GR" sz="1600" b="1" dirty="0">
                <a:solidFill>
                  <a:schemeClr val="tx2"/>
                </a:solidFill>
                <a:latin typeface="Roboto" panose="02000000000000000000" pitchFamily="2" charset="0"/>
                <a:ea typeface="Roboto" panose="02000000000000000000" pitchFamily="2" charset="0"/>
              </a:rPr>
              <a:t>Οδηγία 2018/844: </a:t>
            </a:r>
          </a:p>
          <a:p>
            <a:pPr marL="457200" lvl="1" indent="0">
              <a:lnSpc>
                <a:spcPct val="150000"/>
              </a:lnSpc>
              <a:buNone/>
            </a:pPr>
            <a:r>
              <a:rPr lang="el-GR" sz="1600" dirty="0">
                <a:latin typeface="Roboto" panose="02000000000000000000" pitchFamily="2" charset="0"/>
                <a:ea typeface="Roboto" panose="02000000000000000000" pitchFamily="2" charset="0"/>
              </a:rPr>
              <a:t>Στοχεύει στην επιτάχυνση των οικονομικώς αποδοτικών ανακαινίσεων υφιστάμενων κτιρίων, με προοπτική την «</a:t>
            </a:r>
            <a:r>
              <a:rPr lang="el-GR" sz="1600" dirty="0" err="1">
                <a:latin typeface="Roboto" panose="02000000000000000000" pitchFamily="2" charset="0"/>
                <a:ea typeface="Roboto" panose="02000000000000000000" pitchFamily="2" charset="0"/>
              </a:rPr>
              <a:t>απανθρακοποίηση</a:t>
            </a:r>
            <a:r>
              <a:rPr lang="el-GR" sz="1600" dirty="0">
                <a:latin typeface="Roboto" panose="02000000000000000000" pitchFamily="2" charset="0"/>
                <a:ea typeface="Roboto" panose="02000000000000000000" pitchFamily="2" charset="0"/>
              </a:rPr>
              <a:t>» του κτιριακού αποθέματος μέχρι το 2050 και την ενίσχυση των επενδύσεων προς αυτή την κατεύθυνση. Προωθεί επίσης την τοποθέτηση συσκευών φόρτισης αυτοκινήτων στα κτίρια, αλλά και τους αυτοματισμούς στα συστήματα των κτιρίων.</a:t>
            </a:r>
          </a:p>
          <a:p>
            <a:pPr marL="457200" lvl="1" indent="0">
              <a:lnSpc>
                <a:spcPct val="150000"/>
              </a:lnSpc>
              <a:buNone/>
            </a:pPr>
            <a:r>
              <a:rPr lang="el-GR" sz="1600" dirty="0">
                <a:latin typeface="Roboto" panose="02000000000000000000" pitchFamily="2" charset="0"/>
                <a:ea typeface="Roboto" panose="02000000000000000000" pitchFamily="2" charset="0"/>
              </a:rPr>
              <a:t>Στρατηγική «Κύμα ανακαινίσεων» Οκτώβριο 2020</a:t>
            </a:r>
          </a:p>
          <a:p>
            <a:pPr marL="457200" lvl="1" indent="0">
              <a:lnSpc>
                <a:spcPct val="150000"/>
              </a:lnSpc>
              <a:buNone/>
            </a:pPr>
            <a:r>
              <a:rPr lang="el-GR" sz="1600" dirty="0">
                <a:latin typeface="Roboto" panose="02000000000000000000" pitchFamily="2" charset="0"/>
                <a:ea typeface="Roboto" panose="02000000000000000000" pitchFamily="2" charset="0"/>
              </a:rPr>
              <a:t>Δέσμη </a:t>
            </a:r>
            <a:r>
              <a:rPr lang="el-GR" sz="1600" dirty="0" err="1">
                <a:latin typeface="Roboto" panose="02000000000000000000" pitchFamily="2" charset="0"/>
                <a:ea typeface="Roboto" panose="02000000000000000000" pitchFamily="2" charset="0"/>
              </a:rPr>
              <a:t>Fit</a:t>
            </a:r>
            <a:r>
              <a:rPr lang="el-GR" sz="1600" dirty="0">
                <a:latin typeface="Roboto" panose="02000000000000000000" pitchFamily="2" charset="0"/>
                <a:ea typeface="Roboto" panose="02000000000000000000" pitchFamily="2" charset="0"/>
              </a:rPr>
              <a:t> for 55</a:t>
            </a:r>
          </a:p>
        </p:txBody>
      </p:sp>
      <p:graphicFrame>
        <p:nvGraphicFramePr>
          <p:cNvPr id="13" name="Table 12"/>
          <p:cNvGraphicFramePr>
            <a:graphicFrameLocks noGrp="1"/>
          </p:cNvGraphicFramePr>
          <p:nvPr>
            <p:extLst>
              <p:ext uri="{D42A27DB-BD31-4B8C-83A1-F6EECF244321}">
                <p14:modId xmlns:p14="http://schemas.microsoft.com/office/powerpoint/2010/main" val="2687320428"/>
              </p:ext>
            </p:extLst>
          </p:nvPr>
        </p:nvGraphicFramePr>
        <p:xfrm>
          <a:off x="6880024" y="1499600"/>
          <a:ext cx="4583367" cy="3561748"/>
        </p:xfrm>
        <a:graphic>
          <a:graphicData uri="http://schemas.openxmlformats.org/drawingml/2006/table">
            <a:tbl>
              <a:tblPr firstRow="1" bandRow="1">
                <a:tableStyleId>{2D5ABB26-0587-4C30-8999-92F81FD0307C}</a:tableStyleId>
              </a:tblPr>
              <a:tblGrid>
                <a:gridCol w="1704188">
                  <a:extLst>
                    <a:ext uri="{9D8B030D-6E8A-4147-A177-3AD203B41FA5}">
                      <a16:colId xmlns:a16="http://schemas.microsoft.com/office/drawing/2014/main" val="20000"/>
                    </a:ext>
                  </a:extLst>
                </a:gridCol>
                <a:gridCol w="2879179">
                  <a:extLst>
                    <a:ext uri="{9D8B030D-6E8A-4147-A177-3AD203B41FA5}">
                      <a16:colId xmlns:a16="http://schemas.microsoft.com/office/drawing/2014/main" val="20001"/>
                    </a:ext>
                  </a:extLst>
                </a:gridCol>
              </a:tblGrid>
              <a:tr h="425576">
                <a:tc>
                  <a:txBody>
                    <a:bodyPr/>
                    <a:lstStyle/>
                    <a:p>
                      <a:r>
                        <a:rPr lang="el-GR" sz="1100" dirty="0">
                          <a:latin typeface="Roboto" panose="02000000000000000000" pitchFamily="2" charset="0"/>
                          <a:ea typeface="Roboto" panose="02000000000000000000" pitchFamily="2" charset="0"/>
                        </a:rPr>
                        <a:t>ΕΥΡΩΠΑΪΚΟ</a:t>
                      </a:r>
                      <a:r>
                        <a:rPr lang="el-GR" sz="1100" baseline="0" dirty="0">
                          <a:latin typeface="Roboto" panose="02000000000000000000" pitchFamily="2" charset="0"/>
                          <a:ea typeface="Roboto" panose="02000000000000000000" pitchFamily="2" charset="0"/>
                        </a:rPr>
                        <a:t> ΠΛΑΙΣΙΟ</a:t>
                      </a:r>
                      <a:endParaRPr lang="el-GR" sz="1100" dirty="0">
                        <a:latin typeface="Roboto" panose="02000000000000000000" pitchFamily="2" charset="0"/>
                        <a:ea typeface="Roboto" panose="02000000000000000000" pitchFamily="2" charset="0"/>
                      </a:endParaRPr>
                    </a:p>
                  </a:txBody>
                  <a:tcPr>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tcPr>
                </a:tc>
                <a:tc>
                  <a:txBody>
                    <a:bodyPr/>
                    <a:lstStyle/>
                    <a:p>
                      <a:r>
                        <a:rPr lang="el-GR" sz="1100" dirty="0">
                          <a:latin typeface="Roboto" panose="02000000000000000000" pitchFamily="2" charset="0"/>
                          <a:ea typeface="Roboto" panose="02000000000000000000" pitchFamily="2" charset="0"/>
                        </a:rPr>
                        <a:t>ΕΘΝΙΚΟ ΠΛΑΙΣΙΟ</a:t>
                      </a:r>
                    </a:p>
                  </a:txBody>
                  <a:tcPr>
                    <a:lnL w="12700" cap="flat" cmpd="sng" algn="ctr">
                      <a:solidFill>
                        <a:schemeClr val="accent1"/>
                      </a:solidFill>
                      <a:prstDash val="solid"/>
                      <a:round/>
                      <a:headEnd type="none" w="med" len="med"/>
                      <a:tailEnd type="none" w="med" len="med"/>
                    </a:lnL>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0000"/>
                  </a:ext>
                </a:extLst>
              </a:tr>
              <a:tr h="878062">
                <a:tc>
                  <a:txBody>
                    <a:bodyPr/>
                    <a:lstStyle/>
                    <a:p>
                      <a:r>
                        <a:rPr lang="el-GR" sz="1100" dirty="0">
                          <a:latin typeface="Roboto" panose="02000000000000000000" pitchFamily="2" charset="0"/>
                          <a:ea typeface="Roboto" panose="02000000000000000000" pitchFamily="2" charset="0"/>
                        </a:rPr>
                        <a:t>Οδηγία 2010/31: Ενεργειακή Απόδοση Κτιρίων</a:t>
                      </a:r>
                    </a:p>
                  </a:txBody>
                  <a:tcPr>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l"/>
                      <a:r>
                        <a:rPr lang="el-GR" sz="1100" dirty="0">
                          <a:latin typeface="Roboto" panose="02000000000000000000" pitchFamily="2" charset="0"/>
                          <a:ea typeface="Roboto" panose="02000000000000000000" pitchFamily="2" charset="0"/>
                        </a:rPr>
                        <a:t>2013: Ν. 4122/2013</a:t>
                      </a:r>
                    </a:p>
                  </a:txBody>
                  <a:tcPr>
                    <a:lnL w="12700" cap="flat" cmpd="sng" algn="ctr">
                      <a:solidFill>
                        <a:schemeClr val="accent1"/>
                      </a:solid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0001"/>
                  </a:ext>
                </a:extLst>
              </a:tr>
              <a:tr h="1408108">
                <a:tc>
                  <a:txBody>
                    <a:bodyPr/>
                    <a:lstStyle/>
                    <a:p>
                      <a:r>
                        <a:rPr lang="el-GR" sz="1100" dirty="0">
                          <a:latin typeface="Roboto" panose="02000000000000000000" pitchFamily="2" charset="0"/>
                          <a:ea typeface="Roboto" panose="02000000000000000000" pitchFamily="2" charset="0"/>
                        </a:rPr>
                        <a:t>Οδηγία 2012/27: Ενεργειακή</a:t>
                      </a:r>
                      <a:r>
                        <a:rPr lang="el-GR" sz="1100" baseline="0" dirty="0">
                          <a:latin typeface="Roboto" panose="02000000000000000000" pitchFamily="2" charset="0"/>
                          <a:ea typeface="Roboto" panose="02000000000000000000" pitchFamily="2" charset="0"/>
                        </a:rPr>
                        <a:t> Απόδοση</a:t>
                      </a:r>
                      <a:endParaRPr lang="el-GR" sz="1100" dirty="0">
                        <a:latin typeface="Roboto" panose="02000000000000000000" pitchFamily="2" charset="0"/>
                        <a:ea typeface="Roboto" panose="02000000000000000000" pitchFamily="2" charset="0"/>
                      </a:endParaRPr>
                    </a:p>
                  </a:txBody>
                  <a:tcPr>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l"/>
                      <a:r>
                        <a:rPr lang="en-US" sz="1100" dirty="0">
                          <a:latin typeface="Roboto" panose="02000000000000000000" pitchFamily="2" charset="0"/>
                          <a:ea typeface="Roboto" panose="02000000000000000000" pitchFamily="2" charset="0"/>
                        </a:rPr>
                        <a:t>- </a:t>
                      </a:r>
                      <a:r>
                        <a:rPr lang="el-GR" sz="1100" b="0" dirty="0">
                          <a:latin typeface="Roboto" panose="02000000000000000000" pitchFamily="2" charset="0"/>
                          <a:ea typeface="Roboto" panose="02000000000000000000" pitchFamily="2" charset="0"/>
                        </a:rPr>
                        <a:t>2014: 3</a:t>
                      </a:r>
                      <a:r>
                        <a:rPr lang="el-GR" sz="1100" b="0" baseline="30000" dirty="0">
                          <a:latin typeface="Roboto" panose="02000000000000000000" pitchFamily="2" charset="0"/>
                          <a:ea typeface="Roboto" panose="02000000000000000000" pitchFamily="2" charset="0"/>
                        </a:rPr>
                        <a:t>ο</a:t>
                      </a:r>
                      <a:r>
                        <a:rPr lang="el-GR" sz="1100" b="0" baseline="0" dirty="0">
                          <a:latin typeface="Roboto" panose="02000000000000000000" pitchFamily="2" charset="0"/>
                          <a:ea typeface="Roboto" panose="02000000000000000000" pitchFamily="2" charset="0"/>
                        </a:rPr>
                        <a:t> </a:t>
                      </a:r>
                      <a:r>
                        <a:rPr lang="el-GR" sz="1100" b="0" dirty="0">
                          <a:latin typeface="Roboto" panose="02000000000000000000" pitchFamily="2" charset="0"/>
                          <a:ea typeface="Roboto" panose="02000000000000000000" pitchFamily="2" charset="0"/>
                        </a:rPr>
                        <a:t>ΕΣΔΕΑ</a:t>
                      </a:r>
                    </a:p>
                    <a:p>
                      <a:pPr algn="l"/>
                      <a:r>
                        <a:rPr lang="en-US" sz="1100" b="0" dirty="0">
                          <a:latin typeface="Roboto" panose="02000000000000000000" pitchFamily="2" charset="0"/>
                          <a:ea typeface="Roboto" panose="02000000000000000000" pitchFamily="2" charset="0"/>
                        </a:rPr>
                        <a:t>- </a:t>
                      </a:r>
                      <a:r>
                        <a:rPr lang="el-GR" sz="1100" b="0" dirty="0">
                          <a:latin typeface="Roboto" panose="02000000000000000000" pitchFamily="2" charset="0"/>
                          <a:ea typeface="Roboto" panose="02000000000000000000" pitchFamily="2" charset="0"/>
                        </a:rPr>
                        <a:t>2015: Ν.4342/2015</a:t>
                      </a:r>
                    </a:p>
                    <a:p>
                      <a:pPr algn="l"/>
                      <a:r>
                        <a:rPr lang="en-US" sz="1100" b="0" dirty="0">
                          <a:latin typeface="Roboto" panose="02000000000000000000" pitchFamily="2" charset="0"/>
                          <a:ea typeface="Roboto" panose="02000000000000000000" pitchFamily="2" charset="0"/>
                        </a:rPr>
                        <a:t>- </a:t>
                      </a:r>
                      <a:r>
                        <a:rPr lang="el-GR" sz="1100" b="0" dirty="0">
                          <a:latin typeface="Roboto" panose="02000000000000000000" pitchFamily="2" charset="0"/>
                          <a:ea typeface="Roboto" panose="02000000000000000000" pitchFamily="2" charset="0"/>
                        </a:rPr>
                        <a:t>2017: Υ.Α.</a:t>
                      </a:r>
                      <a:r>
                        <a:rPr lang="el-GR" sz="1100" b="0" baseline="0" dirty="0">
                          <a:latin typeface="Roboto" panose="02000000000000000000" pitchFamily="2" charset="0"/>
                          <a:ea typeface="Roboto" panose="02000000000000000000" pitchFamily="2" charset="0"/>
                        </a:rPr>
                        <a:t> οικ. 178679 Ενεργειακοί Ελεγκτές (ΦΕΚ 2337Β/20.07.2017)</a:t>
                      </a:r>
                    </a:p>
                    <a:p>
                      <a:pPr algn="l"/>
                      <a:r>
                        <a:rPr lang="en-US" sz="1100" b="0" baseline="0" dirty="0">
                          <a:latin typeface="Roboto" panose="02000000000000000000" pitchFamily="2" charset="0"/>
                          <a:ea typeface="Roboto" panose="02000000000000000000" pitchFamily="2" charset="0"/>
                        </a:rPr>
                        <a:t>- </a:t>
                      </a:r>
                      <a:r>
                        <a:rPr lang="el-GR" sz="1100" b="0" baseline="0" dirty="0">
                          <a:latin typeface="Roboto" panose="02000000000000000000" pitchFamily="2" charset="0"/>
                          <a:ea typeface="Roboto" panose="02000000000000000000" pitchFamily="2" charset="0"/>
                        </a:rPr>
                        <a:t>2017: 4</a:t>
                      </a:r>
                      <a:r>
                        <a:rPr lang="el-GR" sz="1100" b="0" baseline="30000" dirty="0">
                          <a:latin typeface="Roboto" panose="02000000000000000000" pitchFamily="2" charset="0"/>
                          <a:ea typeface="Roboto" panose="02000000000000000000" pitchFamily="2" charset="0"/>
                        </a:rPr>
                        <a:t>ο</a:t>
                      </a:r>
                      <a:r>
                        <a:rPr lang="el-GR" sz="1100" b="0" baseline="0" dirty="0">
                          <a:latin typeface="Roboto" panose="02000000000000000000" pitchFamily="2" charset="0"/>
                          <a:ea typeface="Roboto" panose="02000000000000000000" pitchFamily="2" charset="0"/>
                        </a:rPr>
                        <a:t> ΕΣΔΕΑ (ΦΕΚ 1001/Β/21.03.2018)</a:t>
                      </a:r>
                      <a:endParaRPr lang="en-US" sz="1100" b="0" baseline="0" dirty="0">
                        <a:latin typeface="Roboto" panose="02000000000000000000" pitchFamily="2" charset="0"/>
                        <a:ea typeface="Roboto" panose="02000000000000000000" pitchFamily="2" charset="0"/>
                      </a:endParaRPr>
                    </a:p>
                    <a:p>
                      <a:pPr algn="l"/>
                      <a:r>
                        <a:rPr lang="en-US" sz="1100" b="0" kern="1200" dirty="0">
                          <a:solidFill>
                            <a:schemeClr val="dk1"/>
                          </a:solidFill>
                          <a:effectLst/>
                          <a:latin typeface="Roboto" panose="02000000000000000000" pitchFamily="2" charset="0"/>
                          <a:ea typeface="Roboto" panose="02000000000000000000" pitchFamily="2" charset="0"/>
                        </a:rPr>
                        <a:t>-2021:</a:t>
                      </a:r>
                      <a:r>
                        <a:rPr lang="el-GR" sz="1100" b="0" kern="1200" dirty="0">
                          <a:solidFill>
                            <a:schemeClr val="dk1"/>
                          </a:solidFill>
                          <a:effectLst/>
                          <a:latin typeface="Roboto" panose="02000000000000000000" pitchFamily="2" charset="0"/>
                          <a:ea typeface="Roboto" panose="02000000000000000000" pitchFamily="2" charset="0"/>
                        </a:rPr>
                        <a:t>4843/2021 για την Ενεργειακή απόδοση κτιρίων</a:t>
                      </a:r>
                      <a:endParaRPr lang="el-GR" sz="1100" b="0" dirty="0">
                        <a:latin typeface="Roboto" panose="02000000000000000000" pitchFamily="2" charset="0"/>
                        <a:ea typeface="Roboto" panose="02000000000000000000" pitchFamily="2" charset="0"/>
                        <a:cs typeface="Roboto" panose="02000000000000000000" pitchFamily="2" charset="0"/>
                      </a:endParaRPr>
                    </a:p>
                  </a:txBody>
                  <a:tcPr>
                    <a:lnL w="12700" cap="flat" cmpd="sng" algn="ctr">
                      <a:solidFill>
                        <a:schemeClr val="accent1"/>
                      </a:solid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0002"/>
                  </a:ext>
                </a:extLst>
              </a:tr>
              <a:tr h="850002">
                <a:tc>
                  <a:txBody>
                    <a:bodyPr/>
                    <a:lstStyle/>
                    <a:p>
                      <a:r>
                        <a:rPr lang="el-GR" sz="1100" b="1" dirty="0">
                          <a:latin typeface="Roboto" panose="02000000000000000000" pitchFamily="2" charset="0"/>
                          <a:ea typeface="Roboto" panose="02000000000000000000" pitchFamily="2" charset="0"/>
                        </a:rPr>
                        <a:t>Οδηγία 2018/844</a:t>
                      </a:r>
                    </a:p>
                  </a:txBody>
                  <a:tcPr>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tcPr>
                </a:tc>
                <a:tc>
                  <a:txBody>
                    <a:bodyPr/>
                    <a:lstStyle/>
                    <a:p>
                      <a:pPr algn="l"/>
                      <a:r>
                        <a:rPr lang="en-US" sz="1100" b="0" dirty="0">
                          <a:latin typeface="Roboto" panose="02000000000000000000" pitchFamily="2" charset="0"/>
                          <a:ea typeface="Roboto" panose="02000000000000000000" pitchFamily="2" charset="0"/>
                        </a:rPr>
                        <a:t>- </a:t>
                      </a:r>
                      <a:r>
                        <a:rPr lang="el-GR" sz="1100" b="0" dirty="0">
                          <a:latin typeface="Roboto" panose="02000000000000000000" pitchFamily="2" charset="0"/>
                          <a:ea typeface="Roboto" panose="02000000000000000000" pitchFamily="2" charset="0"/>
                        </a:rPr>
                        <a:t>2018: Υ.Α.</a:t>
                      </a:r>
                      <a:r>
                        <a:rPr lang="el-GR" sz="1100" b="0" baseline="0" dirty="0">
                          <a:latin typeface="Roboto" panose="02000000000000000000" pitchFamily="2" charset="0"/>
                          <a:ea typeface="Roboto" panose="02000000000000000000" pitchFamily="2" charset="0"/>
                        </a:rPr>
                        <a:t> ΥΠΕΝ/ΔΕΠΕΑ/85251/242 – Εθνικό Σχέδιο Αύξησης Αριθμού ΚΣΜΚΕ</a:t>
                      </a:r>
                      <a:endParaRPr lang="el-GR" sz="1100" b="0" i="1" baseline="0" dirty="0">
                        <a:latin typeface="Roboto" panose="02000000000000000000" pitchFamily="2" charset="0"/>
                        <a:ea typeface="Roboto" panose="02000000000000000000" pitchFamily="2" charset="0"/>
                      </a:endParaRPr>
                    </a:p>
                  </a:txBody>
                  <a:tcPr>
                    <a:lnL w="12700" cap="flat" cmpd="sng" algn="ctr">
                      <a:solidFill>
                        <a:schemeClr val="accent1"/>
                      </a:solidFill>
                      <a:prstDash val="solid"/>
                      <a:round/>
                      <a:headEnd type="none" w="med" len="med"/>
                      <a:tailEnd type="none" w="med" len="med"/>
                    </a:lnL>
                    <a:lnT w="12700" cap="flat" cmpd="sng" algn="ctr">
                      <a:solidFill>
                        <a:schemeClr val="accent1"/>
                      </a:solidFill>
                      <a:prstDash val="solid"/>
                      <a:round/>
                      <a:headEnd type="none" w="med" len="med"/>
                      <a:tailEnd type="none" w="med" len="med"/>
                    </a:lnT>
                  </a:tcPr>
                </a:tc>
                <a:extLst>
                  <a:ext uri="{0D108BD9-81ED-4DB2-BD59-A6C34878D82A}">
                    <a16:rowId xmlns:a16="http://schemas.microsoft.com/office/drawing/2014/main" val="10003"/>
                  </a:ext>
                </a:extLst>
              </a:tr>
            </a:tbl>
          </a:graphicData>
        </a:graphic>
      </p:graphicFrame>
      <p:sp>
        <p:nvSpPr>
          <p:cNvPr id="4" name="Title 1">
            <a:extLst>
              <a:ext uri="{FF2B5EF4-FFF2-40B4-BE49-F238E27FC236}">
                <a16:creationId xmlns:a16="http://schemas.microsoft.com/office/drawing/2014/main" id="{7B1F6FE6-F229-56C3-5409-F04786B753CA}"/>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ea typeface="Roboto" panose="02000000000000000000" pitchFamily="2" charset="0"/>
              </a:rPr>
              <a:t>Υφιστάμενο νομοθετικό πλαίσιο</a:t>
            </a:r>
            <a:endParaRPr lang="en-US" sz="4000" b="1" dirty="0">
              <a:solidFill>
                <a:schemeClr val="tx2"/>
              </a:solidFill>
              <a:latin typeface="Neutraface 2 Text Greek Demi" panose="020B0303020202020102" pitchFamily="34" charset="0"/>
              <a:cs typeface="Calibri" panose="020F0502020204030204" pitchFamily="34" charset="0"/>
            </a:endParaRPr>
          </a:p>
        </p:txBody>
      </p:sp>
      <p:sp>
        <p:nvSpPr>
          <p:cNvPr id="5" name="Title 1">
            <a:extLst>
              <a:ext uri="{FF2B5EF4-FFF2-40B4-BE49-F238E27FC236}">
                <a16:creationId xmlns:a16="http://schemas.microsoft.com/office/drawing/2014/main" id="{E2EA0BE8-86C8-41B2-F8D0-025DEE67D1E5}"/>
              </a:ext>
            </a:extLst>
          </p:cNvPr>
          <p:cNvSpPr txBox="1">
            <a:spLocks/>
          </p:cNvSpPr>
          <p:nvPr/>
        </p:nvSpPr>
        <p:spPr>
          <a:xfrm>
            <a:off x="271409" y="820979"/>
            <a:ext cx="7227120"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pPr marL="457200" lvl="1" indent="0">
              <a:buNone/>
            </a:pPr>
            <a:r>
              <a:rPr lang="el-GR" sz="1800" b="1" dirty="0">
                <a:latin typeface="Neutraface 2 Text Greek Demi" panose="020B0303020202020102" pitchFamily="34" charset="0"/>
                <a:ea typeface="Roboto" panose="02000000000000000000" pitchFamily="2" charset="0"/>
              </a:rPr>
              <a:t>Εναρμόνιση με τις Ευρωπαϊκές Οδηγίες</a:t>
            </a:r>
            <a:endParaRPr lang="en-US" sz="1800" b="1" dirty="0">
              <a:latin typeface="Neutraface 2 Text Greek Demi" panose="020B0303020202020102" pitchFamily="34" charset="0"/>
              <a:ea typeface="Roboto" panose="02000000000000000000" pitchFamily="2" charset="0"/>
            </a:endParaRPr>
          </a:p>
        </p:txBody>
      </p:sp>
      <p:sp>
        <p:nvSpPr>
          <p:cNvPr id="8" name="TextBox 7">
            <a:extLst>
              <a:ext uri="{FF2B5EF4-FFF2-40B4-BE49-F238E27FC236}">
                <a16:creationId xmlns:a16="http://schemas.microsoft.com/office/drawing/2014/main" id="{3CCE521A-7EED-36AA-5100-792BE4C1FB03}"/>
              </a:ext>
            </a:extLst>
          </p:cNvPr>
          <p:cNvSpPr txBox="1"/>
          <p:nvPr/>
        </p:nvSpPr>
        <p:spPr>
          <a:xfrm>
            <a:off x="123094" y="5788097"/>
            <a:ext cx="6101860" cy="297517"/>
          </a:xfrm>
          <a:prstGeom prst="rect">
            <a:avLst/>
          </a:prstGeom>
          <a:noFill/>
        </p:spPr>
        <p:txBody>
          <a:bodyPr wrap="square">
            <a:spAutoFit/>
          </a:bodyPr>
          <a:lstStyle/>
          <a:p>
            <a:pPr marL="457200" lvl="1" indent="0">
              <a:lnSpc>
                <a:spcPct val="150000"/>
              </a:lnSpc>
              <a:buNone/>
            </a:pPr>
            <a:r>
              <a:rPr lang="el-GR" sz="1000" dirty="0">
                <a:latin typeface="Roboto" panose="02000000000000000000" pitchFamily="2" charset="0"/>
                <a:ea typeface="Roboto" panose="02000000000000000000" pitchFamily="2" charset="0"/>
              </a:rPr>
              <a:t>Πηγή:</a:t>
            </a:r>
            <a:r>
              <a:rPr lang="en-US" sz="1000" dirty="0">
                <a:latin typeface="Roboto" panose="02000000000000000000" pitchFamily="2" charset="0"/>
                <a:ea typeface="Roboto" panose="02000000000000000000" pitchFamily="2" charset="0"/>
                <a:hlinkClick r:id="rId3"/>
              </a:rPr>
              <a:t>European Commission/Energy/Topics/Energy Efficiency/Buildings</a:t>
            </a:r>
            <a:endParaRPr lang="el-GR" sz="1000" dirty="0">
              <a:latin typeface="Roboto" panose="02000000000000000000" pitchFamily="2" charset="0"/>
              <a:ea typeface="Roboto" panose="02000000000000000000" pitchFamily="2" charset="0"/>
            </a:endParaRPr>
          </a:p>
        </p:txBody>
      </p:sp>
      <p:pic>
        <p:nvPicPr>
          <p:cNvPr id="10" name="Picture 9">
            <a:extLst>
              <a:ext uri="{FF2B5EF4-FFF2-40B4-BE49-F238E27FC236}">
                <a16:creationId xmlns:a16="http://schemas.microsoft.com/office/drawing/2014/main" id="{644C38A8-44A4-8EBE-D624-13639122F2D7}"/>
              </a:ext>
            </a:extLst>
          </p:cNvPr>
          <p:cNvPicPr>
            <a:picLocks noChangeAspect="1"/>
          </p:cNvPicPr>
          <p:nvPr/>
        </p:nvPicPr>
        <p:blipFill>
          <a:blip r:embed="rId4"/>
          <a:stretch>
            <a:fillRect/>
          </a:stretch>
        </p:blipFill>
        <p:spPr>
          <a:xfrm>
            <a:off x="533400" y="6255783"/>
            <a:ext cx="4741986" cy="333943"/>
          </a:xfrm>
          <a:prstGeom prst="rect">
            <a:avLst/>
          </a:prstGeom>
        </p:spPr>
      </p:pic>
    </p:spTree>
    <p:extLst>
      <p:ext uri="{BB962C8B-B14F-4D97-AF65-F5344CB8AC3E}">
        <p14:creationId xmlns:p14="http://schemas.microsoft.com/office/powerpoint/2010/main" val="34687369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lack background with blue triangles&#10;&#10;Description automatically generated">
            <a:extLst>
              <a:ext uri="{FF2B5EF4-FFF2-40B4-BE49-F238E27FC236}">
                <a16:creationId xmlns:a16="http://schemas.microsoft.com/office/drawing/2014/main" id="{1CC7C2E0-394D-19B9-C0D7-75E8292B6BCC}"/>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sp>
        <p:nvSpPr>
          <p:cNvPr id="21" name="Rectangle 20">
            <a:extLst>
              <a:ext uri="{FF2B5EF4-FFF2-40B4-BE49-F238E27FC236}">
                <a16:creationId xmlns:a16="http://schemas.microsoft.com/office/drawing/2014/main" id="{0837654C-0A6C-88D9-EE7E-C657A7803DC8}"/>
              </a:ext>
            </a:extLst>
          </p:cNvPr>
          <p:cNvSpPr/>
          <p:nvPr/>
        </p:nvSpPr>
        <p:spPr>
          <a:xfrm>
            <a:off x="557648" y="4112825"/>
            <a:ext cx="3428017" cy="201605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5" name="Title 1">
            <a:extLst>
              <a:ext uri="{FF2B5EF4-FFF2-40B4-BE49-F238E27FC236}">
                <a16:creationId xmlns:a16="http://schemas.microsoft.com/office/drawing/2014/main" id="{D505C6AE-1650-4A49-A18E-A4C631706A3B}"/>
              </a:ext>
            </a:extLst>
          </p:cNvPr>
          <p:cNvSpPr txBox="1">
            <a:spLocks/>
          </p:cNvSpPr>
          <p:nvPr/>
        </p:nvSpPr>
        <p:spPr>
          <a:xfrm>
            <a:off x="838200" y="985711"/>
            <a:ext cx="10515600" cy="119278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3600" dirty="0">
              <a:latin typeface="Roboto" panose="02000000000000000000" pitchFamily="2" charset="0"/>
              <a:ea typeface="Roboto" panose="02000000000000000000" pitchFamily="2" charset="0"/>
            </a:endParaRPr>
          </a:p>
        </p:txBody>
      </p:sp>
      <p:sp>
        <p:nvSpPr>
          <p:cNvPr id="20" name="Rectangle 19">
            <a:extLst>
              <a:ext uri="{FF2B5EF4-FFF2-40B4-BE49-F238E27FC236}">
                <a16:creationId xmlns:a16="http://schemas.microsoft.com/office/drawing/2014/main" id="{C63BA076-FD2D-6E5E-AD3D-527001E5BDE2}"/>
              </a:ext>
            </a:extLst>
          </p:cNvPr>
          <p:cNvSpPr/>
          <p:nvPr/>
        </p:nvSpPr>
        <p:spPr>
          <a:xfrm>
            <a:off x="5404415" y="1282500"/>
            <a:ext cx="6787585" cy="4846382"/>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BE"/>
          </a:p>
        </p:txBody>
      </p:sp>
      <p:pic>
        <p:nvPicPr>
          <p:cNvPr id="7" name="Εικόνα 6">
            <a:extLst>
              <a:ext uri="{FF2B5EF4-FFF2-40B4-BE49-F238E27FC236}">
                <a16:creationId xmlns:a16="http://schemas.microsoft.com/office/drawing/2014/main" id="{FE626CEE-AD48-4B06-85A8-411A8ECBC9CE}"/>
              </a:ext>
            </a:extLst>
          </p:cNvPr>
          <p:cNvPicPr>
            <a:picLocks noChangeAspect="1"/>
          </p:cNvPicPr>
          <p:nvPr/>
        </p:nvPicPr>
        <p:blipFill>
          <a:blip r:embed="rId3"/>
          <a:stretch>
            <a:fillRect/>
          </a:stretch>
        </p:blipFill>
        <p:spPr>
          <a:xfrm>
            <a:off x="693711" y="3847359"/>
            <a:ext cx="3428017" cy="2106851"/>
          </a:xfrm>
          <a:prstGeom prst="rect">
            <a:avLst/>
          </a:prstGeom>
        </p:spPr>
      </p:pic>
      <p:sp>
        <p:nvSpPr>
          <p:cNvPr id="8" name="TextBox 7">
            <a:extLst>
              <a:ext uri="{FF2B5EF4-FFF2-40B4-BE49-F238E27FC236}">
                <a16:creationId xmlns:a16="http://schemas.microsoft.com/office/drawing/2014/main" id="{1F14845E-2B9C-4B4D-AEB9-110C4E80BF7B}"/>
              </a:ext>
            </a:extLst>
          </p:cNvPr>
          <p:cNvSpPr txBox="1"/>
          <p:nvPr/>
        </p:nvSpPr>
        <p:spPr>
          <a:xfrm>
            <a:off x="658625" y="1407409"/>
            <a:ext cx="4598813" cy="227754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Κωδικοί για Νέα Προγραμματική Περίοδο</a:t>
            </a:r>
          </a:p>
          <a:p>
            <a:pPr marL="285750" indent="-285750">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Προετοιμασία Τεχνικού Δελτίου,</a:t>
            </a:r>
          </a:p>
          <a:p>
            <a:pPr marL="285750" indent="-285750">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Συνάφεια πράξης με τους στόχους και τα αποτελέσματα του Προγράμματος</a:t>
            </a:r>
          </a:p>
          <a:p>
            <a:pPr marL="285750" indent="-285750">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Προγραμματισμός Υλοποίησης Πράξης - Ωριμότητα Πράξης</a:t>
            </a:r>
          </a:p>
          <a:p>
            <a:pPr marL="285750" indent="-285750">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Χρηματοδοτικό Σχέδιο</a:t>
            </a:r>
          </a:p>
          <a:p>
            <a:pPr marL="285750" indent="-285750">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Δείκτες Παρακολούθησης</a:t>
            </a:r>
          </a:p>
          <a:p>
            <a:pPr marL="285750" indent="-285750">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Συλλογικές αποφάσεις οργάνων για την υποβολή</a:t>
            </a:r>
          </a:p>
        </p:txBody>
      </p:sp>
      <p:pic>
        <p:nvPicPr>
          <p:cNvPr id="2" name="Εικόνα 1">
            <a:extLst>
              <a:ext uri="{FF2B5EF4-FFF2-40B4-BE49-F238E27FC236}">
                <a16:creationId xmlns:a16="http://schemas.microsoft.com/office/drawing/2014/main" id="{BCFAFAAF-35E3-44EA-8C4A-86866B188AE5}"/>
              </a:ext>
            </a:extLst>
          </p:cNvPr>
          <p:cNvPicPr>
            <a:picLocks noChangeAspect="1"/>
          </p:cNvPicPr>
          <p:nvPr/>
        </p:nvPicPr>
        <p:blipFill>
          <a:blip r:embed="rId4"/>
          <a:stretch>
            <a:fillRect/>
          </a:stretch>
        </p:blipFill>
        <p:spPr>
          <a:xfrm>
            <a:off x="5676539" y="1432355"/>
            <a:ext cx="6096360" cy="2318380"/>
          </a:xfrm>
          <a:prstGeom prst="rect">
            <a:avLst/>
          </a:prstGeom>
        </p:spPr>
      </p:pic>
      <p:pic>
        <p:nvPicPr>
          <p:cNvPr id="3" name="Εικόνα 2">
            <a:extLst>
              <a:ext uri="{FF2B5EF4-FFF2-40B4-BE49-F238E27FC236}">
                <a16:creationId xmlns:a16="http://schemas.microsoft.com/office/drawing/2014/main" id="{ABF5B249-57A6-434D-B741-FAAEACD92457}"/>
              </a:ext>
            </a:extLst>
          </p:cNvPr>
          <p:cNvPicPr>
            <a:picLocks noChangeAspect="1"/>
          </p:cNvPicPr>
          <p:nvPr/>
        </p:nvPicPr>
        <p:blipFill>
          <a:blip r:embed="rId5"/>
          <a:stretch>
            <a:fillRect/>
          </a:stretch>
        </p:blipFill>
        <p:spPr>
          <a:xfrm>
            <a:off x="5676540" y="3896550"/>
            <a:ext cx="6096360" cy="2078808"/>
          </a:xfrm>
          <a:prstGeom prst="rect">
            <a:avLst/>
          </a:prstGeom>
        </p:spPr>
      </p:pic>
      <p:pic>
        <p:nvPicPr>
          <p:cNvPr id="9" name="Picture 8">
            <a:extLst>
              <a:ext uri="{FF2B5EF4-FFF2-40B4-BE49-F238E27FC236}">
                <a16:creationId xmlns:a16="http://schemas.microsoft.com/office/drawing/2014/main" id="{14F6B51F-2DE0-7EF0-CD8C-E8A977AD7474}"/>
              </a:ext>
            </a:extLst>
          </p:cNvPr>
          <p:cNvPicPr>
            <a:picLocks noChangeAspect="1"/>
          </p:cNvPicPr>
          <p:nvPr/>
        </p:nvPicPr>
        <p:blipFill>
          <a:blip r:embed="rId6"/>
          <a:stretch>
            <a:fillRect/>
          </a:stretch>
        </p:blipFill>
        <p:spPr>
          <a:xfrm>
            <a:off x="533400" y="6255783"/>
            <a:ext cx="4741986" cy="333943"/>
          </a:xfrm>
          <a:prstGeom prst="rect">
            <a:avLst/>
          </a:prstGeom>
        </p:spPr>
      </p:pic>
      <p:sp>
        <p:nvSpPr>
          <p:cNvPr id="10" name="Title 1">
            <a:extLst>
              <a:ext uri="{FF2B5EF4-FFF2-40B4-BE49-F238E27FC236}">
                <a16:creationId xmlns:a16="http://schemas.microsoft.com/office/drawing/2014/main" id="{EB31BCF1-33A6-3EEC-3DA2-DABAF69F97BF}"/>
              </a:ext>
            </a:extLst>
          </p:cNvPr>
          <p:cNvSpPr txBox="1">
            <a:spLocks/>
          </p:cNvSpPr>
          <p:nvPr/>
        </p:nvSpPr>
        <p:spPr>
          <a:xfrm>
            <a:off x="533399" y="167658"/>
            <a:ext cx="10298724" cy="861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ea typeface="Roboto" panose="02000000000000000000" pitchFamily="2" charset="0"/>
              </a:rPr>
              <a:t>Υποβολή πράξης</a:t>
            </a:r>
            <a:endParaRPr lang="en-US" sz="4000" b="1" dirty="0">
              <a:solidFill>
                <a:schemeClr val="tx2"/>
              </a:solidFill>
              <a:latin typeface="Neutraface 2 Text Greek Demi" panose="020B0303020202020102" pitchFamily="34" charset="0"/>
              <a:ea typeface="Roboto" panose="02000000000000000000" pitchFamily="2" charset="0"/>
            </a:endParaRPr>
          </a:p>
        </p:txBody>
      </p:sp>
      <p:sp>
        <p:nvSpPr>
          <p:cNvPr id="19" name="Title 1">
            <a:extLst>
              <a:ext uri="{FF2B5EF4-FFF2-40B4-BE49-F238E27FC236}">
                <a16:creationId xmlns:a16="http://schemas.microsoft.com/office/drawing/2014/main" id="{BFF506F5-2463-9F09-3131-A3E2C884DCB0}"/>
              </a:ext>
            </a:extLst>
          </p:cNvPr>
          <p:cNvSpPr txBox="1">
            <a:spLocks/>
          </p:cNvSpPr>
          <p:nvPr/>
        </p:nvSpPr>
        <p:spPr>
          <a:xfrm>
            <a:off x="658625" y="839330"/>
            <a:ext cx="8978099"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r>
              <a:rPr lang="el-GR" sz="1800" dirty="0">
                <a:latin typeface="Neutraface 2 Text Greek Demi" panose="020B0303020202020102" pitchFamily="34" charset="0"/>
                <a:ea typeface="Roboto" panose="02000000000000000000" pitchFamily="2" charset="0"/>
              </a:rPr>
              <a:t>Υποβολή μέσω ΟΠΣ – Πράσινο Ταμείο - ΟΠΣΑΑ</a:t>
            </a:r>
          </a:p>
        </p:txBody>
      </p:sp>
    </p:spTree>
    <p:extLst>
      <p:ext uri="{BB962C8B-B14F-4D97-AF65-F5344CB8AC3E}">
        <p14:creationId xmlns:p14="http://schemas.microsoft.com/office/powerpoint/2010/main" val="41923239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C61CB-0CF9-45B5-8A55-81EC135279A1}"/>
              </a:ext>
            </a:extLst>
          </p:cNvPr>
          <p:cNvSpPr txBox="1">
            <a:spLocks/>
          </p:cNvSpPr>
          <p:nvPr/>
        </p:nvSpPr>
        <p:spPr>
          <a:xfrm>
            <a:off x="838200" y="860550"/>
            <a:ext cx="10515600" cy="119278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3600" dirty="0">
              <a:latin typeface="Roboto" panose="02000000000000000000" pitchFamily="2" charset="0"/>
              <a:ea typeface="Roboto" panose="02000000000000000000" pitchFamily="2" charset="0"/>
            </a:endParaRPr>
          </a:p>
        </p:txBody>
      </p:sp>
      <p:pic>
        <p:nvPicPr>
          <p:cNvPr id="3" name="Εικόνα 2">
            <a:extLst>
              <a:ext uri="{FF2B5EF4-FFF2-40B4-BE49-F238E27FC236}">
                <a16:creationId xmlns:a16="http://schemas.microsoft.com/office/drawing/2014/main" id="{19EF6D35-9EE7-4961-8038-839037EB4267}"/>
              </a:ext>
            </a:extLst>
          </p:cNvPr>
          <p:cNvPicPr>
            <a:picLocks noChangeAspect="1"/>
          </p:cNvPicPr>
          <p:nvPr/>
        </p:nvPicPr>
        <p:blipFill>
          <a:blip r:embed="rId2"/>
          <a:stretch>
            <a:fillRect/>
          </a:stretch>
        </p:blipFill>
        <p:spPr>
          <a:xfrm>
            <a:off x="911225" y="1119312"/>
            <a:ext cx="7724565" cy="2309688"/>
          </a:xfrm>
          <a:prstGeom prst="rect">
            <a:avLst/>
          </a:prstGeom>
        </p:spPr>
      </p:pic>
      <p:graphicFrame>
        <p:nvGraphicFramePr>
          <p:cNvPr id="5" name="Πίνακας 4">
            <a:extLst>
              <a:ext uri="{FF2B5EF4-FFF2-40B4-BE49-F238E27FC236}">
                <a16:creationId xmlns:a16="http://schemas.microsoft.com/office/drawing/2014/main" id="{E50261AF-B08C-AE6C-DAEA-75CF704D403E}"/>
              </a:ext>
            </a:extLst>
          </p:cNvPr>
          <p:cNvGraphicFramePr>
            <a:graphicFrameLocks noGrp="1"/>
          </p:cNvGraphicFramePr>
          <p:nvPr>
            <p:extLst>
              <p:ext uri="{D42A27DB-BD31-4B8C-83A1-F6EECF244321}">
                <p14:modId xmlns:p14="http://schemas.microsoft.com/office/powerpoint/2010/main" val="1646607258"/>
              </p:ext>
            </p:extLst>
          </p:nvPr>
        </p:nvGraphicFramePr>
        <p:xfrm>
          <a:off x="911224" y="3558381"/>
          <a:ext cx="10747375" cy="2569845"/>
        </p:xfrm>
        <a:graphic>
          <a:graphicData uri="http://schemas.openxmlformats.org/drawingml/2006/table">
            <a:tbl>
              <a:tblPr>
                <a:tableStyleId>{2D5ABB26-0587-4C30-8999-92F81FD0307C}</a:tableStyleId>
              </a:tblPr>
              <a:tblGrid>
                <a:gridCol w="1818438">
                  <a:extLst>
                    <a:ext uri="{9D8B030D-6E8A-4147-A177-3AD203B41FA5}">
                      <a16:colId xmlns:a16="http://schemas.microsoft.com/office/drawing/2014/main" val="4171113973"/>
                    </a:ext>
                  </a:extLst>
                </a:gridCol>
                <a:gridCol w="197601">
                  <a:extLst>
                    <a:ext uri="{9D8B030D-6E8A-4147-A177-3AD203B41FA5}">
                      <a16:colId xmlns:a16="http://schemas.microsoft.com/office/drawing/2014/main" val="919768575"/>
                    </a:ext>
                  </a:extLst>
                </a:gridCol>
                <a:gridCol w="8731336">
                  <a:extLst>
                    <a:ext uri="{9D8B030D-6E8A-4147-A177-3AD203B41FA5}">
                      <a16:colId xmlns:a16="http://schemas.microsoft.com/office/drawing/2014/main" val="1181137573"/>
                    </a:ext>
                  </a:extLst>
                </a:gridCol>
              </a:tblGrid>
              <a:tr h="0">
                <a:tc>
                  <a:txBody>
                    <a:bodyPr/>
                    <a:lstStyle/>
                    <a:p>
                      <a:pPr algn="l" fontAlgn="ctr">
                        <a:lnSpc>
                          <a:spcPct val="150000"/>
                        </a:lnSpc>
                      </a:pPr>
                      <a:r>
                        <a:rPr lang="el-GR" sz="1400" b="1" u="none" strike="noStrike" dirty="0" err="1">
                          <a:effectLst/>
                          <a:latin typeface="Roboto" panose="02000000000000000000" pitchFamily="2" charset="0"/>
                          <a:ea typeface="Roboto" panose="02000000000000000000" pitchFamily="2" charset="0"/>
                        </a:rPr>
                        <a:t>Ρεαλιστικότητα</a:t>
                      </a:r>
                      <a:r>
                        <a:rPr lang="el-GR" sz="1400" b="1" u="none" strike="noStrike" dirty="0">
                          <a:effectLst/>
                          <a:latin typeface="Roboto" panose="02000000000000000000" pitchFamily="2" charset="0"/>
                          <a:ea typeface="Roboto" panose="02000000000000000000" pitchFamily="2" charset="0"/>
                        </a:rPr>
                        <a:t> του χρονοδιαγράμματος </a:t>
                      </a:r>
                      <a:endParaRPr lang="el-GR" sz="1400" b="1" i="0" u="none" strike="noStrike" dirty="0">
                        <a:effectLst/>
                        <a:latin typeface="Roboto" panose="02000000000000000000" pitchFamily="2" charset="0"/>
                        <a:ea typeface="Roboto" panose="02000000000000000000" pitchFamily="2" charset="0"/>
                      </a:endParaRPr>
                    </a:p>
                  </a:txBody>
                  <a:tcPr marL="9525" marR="9525" marT="9525" marB="0" anchor="ctr">
                    <a:lnR w="12700" cap="flat" cmpd="sng" algn="ctr">
                      <a:solidFill>
                        <a:schemeClr val="accent1"/>
                      </a:solidFill>
                      <a:prstDash val="solid"/>
                      <a:round/>
                      <a:headEnd type="none" w="med" len="med"/>
                      <a:tailEnd type="none" w="med" len="med"/>
                    </a:lnR>
                  </a:tcPr>
                </a:tc>
                <a:tc>
                  <a:txBody>
                    <a:bodyPr/>
                    <a:lstStyle/>
                    <a:p>
                      <a:pPr algn="l" fontAlgn="ctr">
                        <a:lnSpc>
                          <a:spcPct val="150000"/>
                        </a:lnSpc>
                      </a:pPr>
                      <a:endParaRPr lang="el-GR" sz="1400" b="1" i="0" u="none" strike="noStrike" dirty="0">
                        <a:effectLst/>
                        <a:latin typeface="Roboto" panose="02000000000000000000" pitchFamily="2" charset="0"/>
                        <a:ea typeface="Roboto" panose="02000000000000000000" pitchFamily="2" charset="0"/>
                      </a:endParaRPr>
                    </a:p>
                  </a:txBody>
                  <a:tcPr marL="9525" marR="9525" marT="9525" marB="0" anchor="ctr">
                    <a:lnL w="12700" cap="flat" cmpd="sng" algn="ctr">
                      <a:solidFill>
                        <a:schemeClr val="accent1"/>
                      </a:solidFill>
                      <a:prstDash val="solid"/>
                      <a:round/>
                      <a:headEnd type="none" w="med" len="med"/>
                      <a:tailEnd type="none" w="med" len="med"/>
                    </a:lnL>
                  </a:tcPr>
                </a:tc>
                <a:tc>
                  <a:txBody>
                    <a:bodyPr/>
                    <a:lstStyle/>
                    <a:p>
                      <a:pPr algn="l" fontAlgn="ctr">
                        <a:lnSpc>
                          <a:spcPct val="150000"/>
                        </a:lnSpc>
                      </a:pPr>
                      <a:r>
                        <a:rPr lang="el-GR" sz="1400" b="0" u="none" strike="noStrike" dirty="0">
                          <a:effectLst/>
                          <a:latin typeface="Roboto" panose="02000000000000000000" pitchFamily="2" charset="0"/>
                          <a:ea typeface="Roboto" panose="02000000000000000000" pitchFamily="2" charset="0"/>
                        </a:rPr>
                        <a:t> Εξετάζεται η </a:t>
                      </a:r>
                      <a:r>
                        <a:rPr lang="el-GR" sz="1400" b="0" u="none" strike="noStrike" dirty="0" err="1">
                          <a:effectLst/>
                          <a:latin typeface="Roboto" panose="02000000000000000000" pitchFamily="2" charset="0"/>
                          <a:ea typeface="Roboto" panose="02000000000000000000" pitchFamily="2" charset="0"/>
                        </a:rPr>
                        <a:t>ρεαλιστικότητα</a:t>
                      </a:r>
                      <a:r>
                        <a:rPr lang="el-GR" sz="1400" b="0" u="none" strike="noStrike" dirty="0">
                          <a:effectLst/>
                          <a:latin typeface="Roboto" panose="02000000000000000000" pitchFamily="2" charset="0"/>
                          <a:ea typeface="Roboto" panose="02000000000000000000" pitchFamily="2" charset="0"/>
                        </a:rPr>
                        <a:t> του χρονοδιαγράμματος ολοκλήρωσης της πράξης σε σχέση με:    </a:t>
                      </a:r>
                      <a:br>
                        <a:rPr lang="el-GR" sz="1400" b="0" u="none" strike="noStrike" dirty="0">
                          <a:effectLst/>
                          <a:latin typeface="Roboto" panose="02000000000000000000" pitchFamily="2" charset="0"/>
                          <a:ea typeface="Roboto" panose="02000000000000000000" pitchFamily="2" charset="0"/>
                        </a:rPr>
                      </a:br>
                      <a:r>
                        <a:rPr lang="el-GR" sz="1400" b="0" u="none" strike="noStrike" dirty="0">
                          <a:effectLst/>
                          <a:latin typeface="Roboto" panose="02000000000000000000" pitchFamily="2" charset="0"/>
                          <a:ea typeface="Roboto" panose="02000000000000000000" pitchFamily="2" charset="0"/>
                        </a:rPr>
                        <a:t>α) το φυσικό αντικείμενο (μέγεθος, πολυπλοκότητα, κ.λπ. της πράξης)</a:t>
                      </a:r>
                      <a:br>
                        <a:rPr lang="el-GR" sz="1400" b="0" u="none" strike="noStrike" dirty="0">
                          <a:effectLst/>
                          <a:latin typeface="Roboto" panose="02000000000000000000" pitchFamily="2" charset="0"/>
                          <a:ea typeface="Roboto" panose="02000000000000000000" pitchFamily="2" charset="0"/>
                        </a:rPr>
                      </a:br>
                      <a:r>
                        <a:rPr lang="el-GR" sz="1400" b="0" u="none" strike="noStrike" dirty="0">
                          <a:effectLst/>
                          <a:latin typeface="Roboto" panose="02000000000000000000" pitchFamily="2" charset="0"/>
                          <a:ea typeface="Roboto" panose="02000000000000000000" pitchFamily="2" charset="0"/>
                        </a:rPr>
                        <a:t>β) την επιλεγμένη μέθοδο υλοποίησης  </a:t>
                      </a:r>
                      <a:br>
                        <a:rPr lang="el-GR" sz="1400" b="0" u="none" strike="noStrike" dirty="0">
                          <a:effectLst/>
                          <a:latin typeface="Roboto" panose="02000000000000000000" pitchFamily="2" charset="0"/>
                          <a:ea typeface="Roboto" panose="02000000000000000000" pitchFamily="2" charset="0"/>
                        </a:rPr>
                      </a:br>
                      <a:r>
                        <a:rPr lang="el-GR" sz="1400" b="0" u="none" strike="noStrike" dirty="0">
                          <a:effectLst/>
                          <a:latin typeface="Roboto" panose="02000000000000000000" pitchFamily="2" charset="0"/>
                          <a:ea typeface="Roboto" panose="02000000000000000000" pitchFamily="2" charset="0"/>
                        </a:rPr>
                        <a:t>γ) το επίπεδο ωριμότητας της πράξης σχετικά με την  έκδοση κανονιστικών αποφάσεων που απαιτούνται για την υλοποίηση της πράξης όπως κήρυξη απαλλοτριώσεων κλπ.      </a:t>
                      </a:r>
                      <a:br>
                        <a:rPr lang="el-GR" sz="1400" b="0" u="none" strike="noStrike" dirty="0">
                          <a:effectLst/>
                          <a:latin typeface="Roboto" panose="02000000000000000000" pitchFamily="2" charset="0"/>
                          <a:ea typeface="Roboto" panose="02000000000000000000" pitchFamily="2" charset="0"/>
                        </a:rPr>
                      </a:br>
                      <a:r>
                        <a:rPr lang="el-GR" sz="1400" b="0" u="none" strike="noStrike" dirty="0">
                          <a:effectLst/>
                          <a:latin typeface="Roboto" panose="02000000000000000000" pitchFamily="2" charset="0"/>
                          <a:ea typeface="Roboto" panose="02000000000000000000" pitchFamily="2" charset="0"/>
                        </a:rPr>
                        <a:t>δ) τους ενδεχόμενους κινδύνους που συνδέονται με την υλοποίηση της πράξης π.χ. αρχαιολογικά ευρήματα, διοικητικές ή δικαστικές εμπλοκές, πιθανές καθυστερήσεις σχετικά με την έκδοση κανονιστικών αποφάσεων που απαιτούνται για την υλοποίηση της πράξης κ.λπ.</a:t>
                      </a:r>
                      <a:endParaRPr lang="el-GR" sz="1400" b="0" i="0" u="none" strike="noStrike" dirty="0">
                        <a:effectLst/>
                        <a:latin typeface="Roboto" panose="02000000000000000000" pitchFamily="2" charset="0"/>
                        <a:ea typeface="Roboto" panose="02000000000000000000" pitchFamily="2" charset="0"/>
                      </a:endParaRPr>
                    </a:p>
                  </a:txBody>
                  <a:tcPr marL="9525" marR="9525" marT="9525" marB="0" anchor="ctr"/>
                </a:tc>
                <a:extLst>
                  <a:ext uri="{0D108BD9-81ED-4DB2-BD59-A6C34878D82A}">
                    <a16:rowId xmlns:a16="http://schemas.microsoft.com/office/drawing/2014/main" val="2223936599"/>
                  </a:ext>
                </a:extLst>
              </a:tr>
            </a:tbl>
          </a:graphicData>
        </a:graphic>
      </p:graphicFrame>
      <p:pic>
        <p:nvPicPr>
          <p:cNvPr id="4" name="Picture 3" descr="A black background with blue triangles&#10;&#10;Description automatically generated">
            <a:extLst>
              <a:ext uri="{FF2B5EF4-FFF2-40B4-BE49-F238E27FC236}">
                <a16:creationId xmlns:a16="http://schemas.microsoft.com/office/drawing/2014/main" id="{E827DC9A-786C-3691-3D0B-1C713E06FE0F}"/>
              </a:ext>
            </a:extLst>
          </p:cNvPr>
          <p:cNvPicPr>
            <a:picLocks noChangeAspect="1"/>
          </p:cNvPicPr>
          <p:nvPr/>
        </p:nvPicPr>
        <p:blipFill rotWithShape="1">
          <a:blip r:embed="rId3">
            <a:alphaModFix amt="20000"/>
          </a:blip>
          <a:srcRect t="1119" r="5625" b="5054"/>
          <a:stretch/>
        </p:blipFill>
        <p:spPr>
          <a:xfrm>
            <a:off x="4121728" y="0"/>
            <a:ext cx="8070272" cy="6858000"/>
          </a:xfrm>
          <a:prstGeom prst="rect">
            <a:avLst/>
          </a:prstGeom>
        </p:spPr>
      </p:pic>
      <p:pic>
        <p:nvPicPr>
          <p:cNvPr id="6" name="Picture 5">
            <a:extLst>
              <a:ext uri="{FF2B5EF4-FFF2-40B4-BE49-F238E27FC236}">
                <a16:creationId xmlns:a16="http://schemas.microsoft.com/office/drawing/2014/main" id="{B0DDD020-A9F6-BD1A-8E87-0E35B4E9428D}"/>
              </a:ext>
            </a:extLst>
          </p:cNvPr>
          <p:cNvPicPr>
            <a:picLocks noChangeAspect="1"/>
          </p:cNvPicPr>
          <p:nvPr/>
        </p:nvPicPr>
        <p:blipFill>
          <a:blip r:embed="rId4"/>
          <a:stretch>
            <a:fillRect/>
          </a:stretch>
        </p:blipFill>
        <p:spPr>
          <a:xfrm>
            <a:off x="533400" y="6255783"/>
            <a:ext cx="4741986" cy="333943"/>
          </a:xfrm>
          <a:prstGeom prst="rect">
            <a:avLst/>
          </a:prstGeom>
        </p:spPr>
      </p:pic>
      <p:sp>
        <p:nvSpPr>
          <p:cNvPr id="7" name="Title 1">
            <a:extLst>
              <a:ext uri="{FF2B5EF4-FFF2-40B4-BE49-F238E27FC236}">
                <a16:creationId xmlns:a16="http://schemas.microsoft.com/office/drawing/2014/main" id="{3AB31ABB-B0AB-BB40-2816-E255800FD430}"/>
              </a:ext>
            </a:extLst>
          </p:cNvPr>
          <p:cNvSpPr txBox="1">
            <a:spLocks/>
          </p:cNvSpPr>
          <p:nvPr/>
        </p:nvSpPr>
        <p:spPr>
          <a:xfrm>
            <a:off x="533399" y="167658"/>
            <a:ext cx="10298724" cy="861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ea typeface="Roboto" panose="02000000000000000000" pitchFamily="2" charset="0"/>
              </a:rPr>
              <a:t>Χρόνος υλοποίησης</a:t>
            </a:r>
            <a:endParaRPr lang="en-US" sz="4000" b="1" dirty="0">
              <a:solidFill>
                <a:schemeClr val="tx2"/>
              </a:solidFill>
              <a:latin typeface="Neutraface 2 Text Greek Demi" panose="020B0303020202020102" pitchFamily="34" charset="0"/>
              <a:ea typeface="Roboto" panose="02000000000000000000" pitchFamily="2" charset="0"/>
            </a:endParaRPr>
          </a:p>
        </p:txBody>
      </p:sp>
    </p:spTree>
    <p:extLst>
      <p:ext uri="{BB962C8B-B14F-4D97-AF65-F5344CB8AC3E}">
        <p14:creationId xmlns:p14="http://schemas.microsoft.com/office/powerpoint/2010/main" val="22405351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Εικόνα 2">
            <a:extLst>
              <a:ext uri="{FF2B5EF4-FFF2-40B4-BE49-F238E27FC236}">
                <a16:creationId xmlns:a16="http://schemas.microsoft.com/office/drawing/2014/main" id="{3D25F9F4-B99B-DD65-3B99-4EF0ED458D5D}"/>
              </a:ext>
            </a:extLst>
          </p:cNvPr>
          <p:cNvPicPr>
            <a:picLocks noChangeAspect="1"/>
          </p:cNvPicPr>
          <p:nvPr/>
        </p:nvPicPr>
        <p:blipFill>
          <a:blip r:embed="rId2"/>
          <a:stretch>
            <a:fillRect/>
          </a:stretch>
        </p:blipFill>
        <p:spPr>
          <a:xfrm>
            <a:off x="911225" y="1119312"/>
            <a:ext cx="7724565" cy="2309688"/>
          </a:xfrm>
          <a:prstGeom prst="rect">
            <a:avLst/>
          </a:prstGeom>
        </p:spPr>
      </p:pic>
      <p:pic>
        <p:nvPicPr>
          <p:cNvPr id="6" name="Picture 5" descr="A black background with blue triangles&#10;&#10;Description automatically generated">
            <a:extLst>
              <a:ext uri="{FF2B5EF4-FFF2-40B4-BE49-F238E27FC236}">
                <a16:creationId xmlns:a16="http://schemas.microsoft.com/office/drawing/2014/main" id="{2CBC584A-A247-596E-49FF-7B296E25B5DD}"/>
              </a:ext>
            </a:extLst>
          </p:cNvPr>
          <p:cNvPicPr>
            <a:picLocks noChangeAspect="1"/>
          </p:cNvPicPr>
          <p:nvPr/>
        </p:nvPicPr>
        <p:blipFill rotWithShape="1">
          <a:blip r:embed="rId3">
            <a:alphaModFix amt="20000"/>
          </a:blip>
          <a:srcRect t="1119" r="5625" b="5054"/>
          <a:stretch/>
        </p:blipFill>
        <p:spPr>
          <a:xfrm>
            <a:off x="4121728" y="0"/>
            <a:ext cx="8070272" cy="6858000"/>
          </a:xfrm>
          <a:prstGeom prst="rect">
            <a:avLst/>
          </a:prstGeom>
        </p:spPr>
      </p:pic>
      <p:pic>
        <p:nvPicPr>
          <p:cNvPr id="7" name="Picture 6">
            <a:extLst>
              <a:ext uri="{FF2B5EF4-FFF2-40B4-BE49-F238E27FC236}">
                <a16:creationId xmlns:a16="http://schemas.microsoft.com/office/drawing/2014/main" id="{79221651-60C5-965C-AAE1-3F0185BECAC1}"/>
              </a:ext>
            </a:extLst>
          </p:cNvPr>
          <p:cNvPicPr>
            <a:picLocks noChangeAspect="1"/>
          </p:cNvPicPr>
          <p:nvPr/>
        </p:nvPicPr>
        <p:blipFill>
          <a:blip r:embed="rId4"/>
          <a:stretch>
            <a:fillRect/>
          </a:stretch>
        </p:blipFill>
        <p:spPr>
          <a:xfrm>
            <a:off x="533400" y="6255783"/>
            <a:ext cx="4741986" cy="333943"/>
          </a:xfrm>
          <a:prstGeom prst="rect">
            <a:avLst/>
          </a:prstGeom>
        </p:spPr>
      </p:pic>
      <p:sp>
        <p:nvSpPr>
          <p:cNvPr id="8" name="Title 1">
            <a:extLst>
              <a:ext uri="{FF2B5EF4-FFF2-40B4-BE49-F238E27FC236}">
                <a16:creationId xmlns:a16="http://schemas.microsoft.com/office/drawing/2014/main" id="{692DC747-8723-C816-43BE-0D3B012D531A}"/>
              </a:ext>
            </a:extLst>
          </p:cNvPr>
          <p:cNvSpPr txBox="1">
            <a:spLocks/>
          </p:cNvSpPr>
          <p:nvPr/>
        </p:nvSpPr>
        <p:spPr>
          <a:xfrm>
            <a:off x="533399" y="167658"/>
            <a:ext cx="10298724" cy="861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ea typeface="Roboto" panose="02000000000000000000" pitchFamily="2" charset="0"/>
              </a:rPr>
              <a:t>Χρόνος ωρίμανσης μελετών &amp; τευχών</a:t>
            </a:r>
            <a:endParaRPr lang="en-US" sz="4000" b="1" dirty="0">
              <a:solidFill>
                <a:schemeClr val="tx2"/>
              </a:solidFill>
              <a:latin typeface="Neutraface 2 Text Greek Demi" panose="020B0303020202020102" pitchFamily="34" charset="0"/>
              <a:ea typeface="Roboto" panose="02000000000000000000" pitchFamily="2" charset="0"/>
            </a:endParaRPr>
          </a:p>
        </p:txBody>
      </p:sp>
      <p:sp>
        <p:nvSpPr>
          <p:cNvPr id="2" name="Title 1">
            <a:extLst>
              <a:ext uri="{FF2B5EF4-FFF2-40B4-BE49-F238E27FC236}">
                <a16:creationId xmlns:a16="http://schemas.microsoft.com/office/drawing/2014/main" id="{1F956545-5B23-4624-9A97-EF38808BD0D2}"/>
              </a:ext>
            </a:extLst>
          </p:cNvPr>
          <p:cNvSpPr txBox="1">
            <a:spLocks/>
          </p:cNvSpPr>
          <p:nvPr/>
        </p:nvSpPr>
        <p:spPr>
          <a:xfrm>
            <a:off x="1277680" y="4457960"/>
            <a:ext cx="10515600" cy="119278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3600" dirty="0">
              <a:latin typeface="Roboto" panose="02000000000000000000" pitchFamily="2" charset="0"/>
              <a:ea typeface="Roboto" panose="02000000000000000000" pitchFamily="2" charset="0"/>
            </a:endParaRPr>
          </a:p>
        </p:txBody>
      </p:sp>
      <p:sp>
        <p:nvSpPr>
          <p:cNvPr id="3" name="TextBox 2">
            <a:extLst>
              <a:ext uri="{FF2B5EF4-FFF2-40B4-BE49-F238E27FC236}">
                <a16:creationId xmlns:a16="http://schemas.microsoft.com/office/drawing/2014/main" id="{50A6A2AB-4603-4A61-B1A7-A7818747EC10}"/>
              </a:ext>
            </a:extLst>
          </p:cNvPr>
          <p:cNvSpPr txBox="1"/>
          <p:nvPr/>
        </p:nvSpPr>
        <p:spPr>
          <a:xfrm>
            <a:off x="533399" y="3543560"/>
            <a:ext cx="5184775" cy="2641749"/>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Τήρηση Τεύχους Ωρίμανσης</a:t>
            </a:r>
          </a:p>
          <a:p>
            <a:pPr marL="285750" indent="-285750">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Σύνταξη μελετών &amp; Προϋπολογισμού</a:t>
            </a:r>
            <a:endParaRPr lang="en-US" sz="1400" dirty="0">
              <a:latin typeface="Roboto" panose="02000000000000000000" pitchFamily="2" charset="0"/>
              <a:ea typeface="Roboto" panose="02000000000000000000" pitchFamily="2" charset="0"/>
            </a:endParaRPr>
          </a:p>
          <a:p>
            <a:pPr marL="285750" indent="-285750">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Εγκριτικές αποφάσεις αρμοδίων οργάνων – Αρχαιολογία, Διεύθυνση Περιβάλλοντος, Συμβούλιο Αρχιτεκτονικής</a:t>
            </a:r>
          </a:p>
          <a:p>
            <a:pPr marL="285750" indent="-285750">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Επαναξιολόγηση μελετών &amp; θεώρηση τους</a:t>
            </a:r>
          </a:p>
          <a:p>
            <a:pPr marL="285750" indent="-285750">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Σύνταξη Τευχών Δημοπράτησης</a:t>
            </a:r>
          </a:p>
          <a:p>
            <a:pPr marL="285750" indent="-285750">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Υποβολή Πράξης προς χρηματοδότηση</a:t>
            </a:r>
          </a:p>
          <a:p>
            <a:pPr marL="285750" indent="-285750">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Έγκριση ένταξης Πράξης σε χρηματοδοτικό πρόγραμμα</a:t>
            </a:r>
          </a:p>
        </p:txBody>
      </p:sp>
      <p:sp>
        <p:nvSpPr>
          <p:cNvPr id="9" name="TextBox 8">
            <a:extLst>
              <a:ext uri="{FF2B5EF4-FFF2-40B4-BE49-F238E27FC236}">
                <a16:creationId xmlns:a16="http://schemas.microsoft.com/office/drawing/2014/main" id="{1DEAD4E7-DF77-2289-9D92-D84FBD3096BB}"/>
              </a:ext>
            </a:extLst>
          </p:cNvPr>
          <p:cNvSpPr txBox="1"/>
          <p:nvPr/>
        </p:nvSpPr>
        <p:spPr>
          <a:xfrm>
            <a:off x="5893501" y="3614034"/>
            <a:ext cx="5184775" cy="2641749"/>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Σύνταξη Μελετών Εφαρμογής και τελικών Τευχών Δημοπράτησης</a:t>
            </a:r>
          </a:p>
          <a:p>
            <a:pPr marL="285750" indent="-285750">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Υποβολή Συμβατικών Τευχών προς το ελεγκτικό όργανο για έγκριση τους</a:t>
            </a:r>
          </a:p>
          <a:p>
            <a:pPr marL="285750" indent="-285750">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Προετοιμασία Διαγωνισμού</a:t>
            </a:r>
            <a:r>
              <a:rPr lang="en-US" sz="1400" dirty="0">
                <a:latin typeface="Roboto" panose="02000000000000000000" pitchFamily="2" charset="0"/>
                <a:ea typeface="Roboto" panose="02000000000000000000" pitchFamily="2" charset="0"/>
              </a:rPr>
              <a:t>- </a:t>
            </a:r>
            <a:r>
              <a:rPr lang="el-GR" sz="1400" dirty="0">
                <a:latin typeface="Roboto" panose="02000000000000000000" pitchFamily="2" charset="0"/>
                <a:ea typeface="Roboto" panose="02000000000000000000" pitchFamily="2" charset="0"/>
              </a:rPr>
              <a:t>Ανάληψη υποχρέωσης</a:t>
            </a:r>
            <a:r>
              <a:rPr lang="en-US" sz="1400" dirty="0">
                <a:latin typeface="Roboto" panose="02000000000000000000" pitchFamily="2" charset="0"/>
                <a:ea typeface="Roboto" panose="02000000000000000000" pitchFamily="2" charset="0"/>
              </a:rPr>
              <a:t> –</a:t>
            </a:r>
            <a:r>
              <a:rPr lang="el-GR" sz="1400" dirty="0">
                <a:latin typeface="Roboto" panose="02000000000000000000" pitchFamily="2" charset="0"/>
                <a:ea typeface="Roboto" panose="02000000000000000000" pitchFamily="2" charset="0"/>
              </a:rPr>
              <a:t> Δημοσίευση</a:t>
            </a:r>
          </a:p>
          <a:p>
            <a:pPr marL="285750" indent="-285750">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Σύμβαση – Έγκριση και αποδοχή</a:t>
            </a:r>
            <a:r>
              <a:rPr lang="en-US" sz="1400" dirty="0">
                <a:latin typeface="Roboto" panose="02000000000000000000" pitchFamily="2" charset="0"/>
                <a:ea typeface="Roboto" panose="02000000000000000000" pitchFamily="2" charset="0"/>
              </a:rPr>
              <a:t> </a:t>
            </a:r>
            <a:endParaRPr lang="el-GR" sz="1400" dirty="0">
              <a:latin typeface="Roboto" panose="02000000000000000000" pitchFamily="2" charset="0"/>
              <a:ea typeface="Roboto" panose="02000000000000000000" pitchFamily="2" charset="0"/>
            </a:endParaRPr>
          </a:p>
          <a:p>
            <a:pPr marL="285750" indent="-285750">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Ανάθεση</a:t>
            </a:r>
          </a:p>
        </p:txBody>
      </p:sp>
    </p:spTree>
    <p:extLst>
      <p:ext uri="{BB962C8B-B14F-4D97-AF65-F5344CB8AC3E}">
        <p14:creationId xmlns:p14="http://schemas.microsoft.com/office/powerpoint/2010/main" val="7615953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lack background with blue triangles&#10;&#10;Description automatically generated">
            <a:extLst>
              <a:ext uri="{FF2B5EF4-FFF2-40B4-BE49-F238E27FC236}">
                <a16:creationId xmlns:a16="http://schemas.microsoft.com/office/drawing/2014/main" id="{AFF9C0FF-EF7A-1129-5E91-927FF5EFE63D}"/>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pic>
        <p:nvPicPr>
          <p:cNvPr id="7" name="Picture 6">
            <a:extLst>
              <a:ext uri="{FF2B5EF4-FFF2-40B4-BE49-F238E27FC236}">
                <a16:creationId xmlns:a16="http://schemas.microsoft.com/office/drawing/2014/main" id="{3FCB5124-20A3-8597-C90C-DA029326C1DC}"/>
              </a:ext>
            </a:extLst>
          </p:cNvPr>
          <p:cNvPicPr>
            <a:picLocks noChangeAspect="1"/>
          </p:cNvPicPr>
          <p:nvPr/>
        </p:nvPicPr>
        <p:blipFill>
          <a:blip r:embed="rId3"/>
          <a:stretch>
            <a:fillRect/>
          </a:stretch>
        </p:blipFill>
        <p:spPr>
          <a:xfrm>
            <a:off x="533400" y="6255783"/>
            <a:ext cx="4741986" cy="333943"/>
          </a:xfrm>
          <a:prstGeom prst="rect">
            <a:avLst/>
          </a:prstGeom>
        </p:spPr>
      </p:pic>
      <p:sp>
        <p:nvSpPr>
          <p:cNvPr id="8" name="Title 1">
            <a:extLst>
              <a:ext uri="{FF2B5EF4-FFF2-40B4-BE49-F238E27FC236}">
                <a16:creationId xmlns:a16="http://schemas.microsoft.com/office/drawing/2014/main" id="{26378E62-96DE-692C-B90F-315619BE79D7}"/>
              </a:ext>
            </a:extLst>
          </p:cNvPr>
          <p:cNvSpPr txBox="1">
            <a:spLocks/>
          </p:cNvSpPr>
          <p:nvPr/>
        </p:nvSpPr>
        <p:spPr>
          <a:xfrm>
            <a:off x="533398" y="167658"/>
            <a:ext cx="10515599" cy="861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ea typeface="Roboto" panose="02000000000000000000" pitchFamily="2" charset="0"/>
              </a:rPr>
              <a:t>Καθεστώς λειτουργίας &amp; συντήρησης έργου</a:t>
            </a:r>
            <a:endParaRPr lang="en-US" sz="4000" b="1" dirty="0">
              <a:solidFill>
                <a:schemeClr val="tx2"/>
              </a:solidFill>
              <a:latin typeface="Neutraface 2 Text Greek Demi" panose="020B0303020202020102" pitchFamily="34" charset="0"/>
              <a:ea typeface="Roboto" panose="02000000000000000000" pitchFamily="2" charset="0"/>
            </a:endParaRPr>
          </a:p>
        </p:txBody>
      </p:sp>
      <p:sp>
        <p:nvSpPr>
          <p:cNvPr id="2" name="Title 1">
            <a:extLst>
              <a:ext uri="{FF2B5EF4-FFF2-40B4-BE49-F238E27FC236}">
                <a16:creationId xmlns:a16="http://schemas.microsoft.com/office/drawing/2014/main" id="{F22D97F3-1F28-4740-AEF9-DC33360135B1}"/>
              </a:ext>
            </a:extLst>
          </p:cNvPr>
          <p:cNvSpPr txBox="1">
            <a:spLocks/>
          </p:cNvSpPr>
          <p:nvPr/>
        </p:nvSpPr>
        <p:spPr>
          <a:xfrm>
            <a:off x="853343" y="1358423"/>
            <a:ext cx="10515600" cy="119278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3600" dirty="0">
              <a:latin typeface="Roboto" panose="02000000000000000000" pitchFamily="2" charset="0"/>
              <a:ea typeface="Roboto" panose="02000000000000000000" pitchFamily="2" charset="0"/>
            </a:endParaRPr>
          </a:p>
        </p:txBody>
      </p:sp>
      <p:sp>
        <p:nvSpPr>
          <p:cNvPr id="3" name="TextBox 2">
            <a:extLst>
              <a:ext uri="{FF2B5EF4-FFF2-40B4-BE49-F238E27FC236}">
                <a16:creationId xmlns:a16="http://schemas.microsoft.com/office/drawing/2014/main" id="{BA5B0A0D-FD7C-47D5-BD2E-C93E24D3B6FC}"/>
              </a:ext>
            </a:extLst>
          </p:cNvPr>
          <p:cNvSpPr txBox="1"/>
          <p:nvPr/>
        </p:nvSpPr>
        <p:spPr>
          <a:xfrm>
            <a:off x="533398" y="982975"/>
            <a:ext cx="10003095" cy="189795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Κανονιστικό πλαίσιο Δήμου</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Βεβαίωση λειτουργίας και συντήρησης</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Τεκμηρίωση Βιωσιμότητας έργου</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Ορισμός ενεργειακού υπεύθυνου κτιρίου</a:t>
            </a:r>
          </a:p>
          <a:p>
            <a:pPr marL="285750" indent="-285750">
              <a:lnSpc>
                <a:spcPct val="150000"/>
              </a:lnSpc>
              <a:buFont typeface="Arial" panose="020B0604020202020204" pitchFamily="34" charset="0"/>
              <a:buChar char="•"/>
            </a:pPr>
            <a:r>
              <a:rPr lang="el-GR" sz="1600" dirty="0">
                <a:latin typeface="Roboto" panose="02000000000000000000" pitchFamily="2" charset="0"/>
                <a:ea typeface="Roboto" panose="02000000000000000000" pitchFamily="2" charset="0"/>
              </a:rPr>
              <a:t>Ορισμού συστήματος ενεργειακής διαχείρισης κτιρίου – πρωτόκολλο παρακολούθησης </a:t>
            </a:r>
          </a:p>
        </p:txBody>
      </p:sp>
      <p:pic>
        <p:nvPicPr>
          <p:cNvPr id="5" name="Εικόνα 4">
            <a:extLst>
              <a:ext uri="{FF2B5EF4-FFF2-40B4-BE49-F238E27FC236}">
                <a16:creationId xmlns:a16="http://schemas.microsoft.com/office/drawing/2014/main" id="{612D3971-6D05-4B83-8959-5BB5039702E2}"/>
              </a:ext>
            </a:extLst>
          </p:cNvPr>
          <p:cNvPicPr>
            <a:picLocks noChangeAspect="1"/>
          </p:cNvPicPr>
          <p:nvPr/>
        </p:nvPicPr>
        <p:blipFill>
          <a:blip r:embed="rId4"/>
          <a:stretch>
            <a:fillRect/>
          </a:stretch>
        </p:blipFill>
        <p:spPr>
          <a:xfrm>
            <a:off x="533398" y="3232579"/>
            <a:ext cx="6328507" cy="2493419"/>
          </a:xfrm>
          <a:prstGeom prst="rect">
            <a:avLst/>
          </a:prstGeom>
        </p:spPr>
      </p:pic>
    </p:spTree>
    <p:extLst>
      <p:ext uri="{BB962C8B-B14F-4D97-AF65-F5344CB8AC3E}">
        <p14:creationId xmlns:p14="http://schemas.microsoft.com/office/powerpoint/2010/main" val="33047282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black background with blue triangles&#10;&#10;Description automatically generated">
            <a:extLst>
              <a:ext uri="{FF2B5EF4-FFF2-40B4-BE49-F238E27FC236}">
                <a16:creationId xmlns:a16="http://schemas.microsoft.com/office/drawing/2014/main" id="{F0F83C2C-B071-E1AF-C00E-76411AE9DB53}"/>
              </a:ext>
            </a:extLst>
          </p:cNvPr>
          <p:cNvPicPr>
            <a:picLocks noChangeAspect="1"/>
          </p:cNvPicPr>
          <p:nvPr/>
        </p:nvPicPr>
        <p:blipFill rotWithShape="1">
          <a:blip r:embed="rId2">
            <a:alphaModFix amt="20000"/>
          </a:blip>
          <a:srcRect t="1119" r="5625" b="5054"/>
          <a:stretch/>
        </p:blipFill>
        <p:spPr>
          <a:xfrm rot="10800000">
            <a:off x="0" y="0"/>
            <a:ext cx="8077200" cy="6863888"/>
          </a:xfrm>
          <a:prstGeom prst="rect">
            <a:avLst/>
          </a:prstGeom>
        </p:spPr>
      </p:pic>
      <p:grpSp>
        <p:nvGrpSpPr>
          <p:cNvPr id="3" name="Group 2">
            <a:extLst>
              <a:ext uri="{FF2B5EF4-FFF2-40B4-BE49-F238E27FC236}">
                <a16:creationId xmlns:a16="http://schemas.microsoft.com/office/drawing/2014/main" id="{1CB0EA56-F0D0-54D1-DB7C-FE9506F24E9A}"/>
              </a:ext>
            </a:extLst>
          </p:cNvPr>
          <p:cNvGrpSpPr/>
          <p:nvPr/>
        </p:nvGrpSpPr>
        <p:grpSpPr>
          <a:xfrm>
            <a:off x="2380733" y="5748045"/>
            <a:ext cx="2457962" cy="583994"/>
            <a:chOff x="8551045" y="7061528"/>
            <a:chExt cx="3046809" cy="723900"/>
          </a:xfrm>
        </p:grpSpPr>
        <p:pic>
          <p:nvPicPr>
            <p:cNvPr id="4" name="Picture 3">
              <a:extLst>
                <a:ext uri="{FF2B5EF4-FFF2-40B4-BE49-F238E27FC236}">
                  <a16:creationId xmlns:a16="http://schemas.microsoft.com/office/drawing/2014/main" id="{3E08BC7A-F272-F482-4B45-D437D5DCB767}"/>
                </a:ext>
              </a:extLst>
            </p:cNvPr>
            <p:cNvPicPr>
              <a:extLst>
                <a:ext uri="smNativeData">
                  <pr:smNativeData xmlns="" xmlns:p14="http://schemas.microsoft.com/office/powerpoint/2010/main" xmlns:pr="smNativeData" xmlns:lc="http://schemas.openxmlformats.org/drawingml/2006/lockedCanvas" val="SMDATA_15_cyNvYBMAAAAlAAAAEQAAAA0AAAAAkAAAAEgAAACQAAAASAAAAAAAAAAAAAAAAAAAAAEAAABQAAAAAAAAAAAA4D8AAAAAAADgPwAAAAAAAOA/AAAAAAAA4D8AAAAAAADgPwAAAAAAAOA/AAAAAAAA4D8AAAAAAADgPwAAAAAAAOA/AAAAAAAA4D8CAAAAjAAAAAAAAAAAAAAAAFOL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Y4OMKAAAAACgAAAAoAAAAZAAAAGQAAAAAAAAAzMzMAAAAAABQAAAAUAAAAGQAAABkAAAAAAAAAAcAAAA4AAAAAAAAAAAAAAAAAAAA////AAAAAAAAAAAAAAAAAAAAAAAAAAAAAAAAAAAAAABkAAAAZAAAAAAAAAAjAAAABAAAAGQAAAAXAAAAFAAAAAAAAAAAAAAA/38AAP9/AAAAAAAACQAAAAQAAAAAAAAADAAAABAAAAAAAAAAAAAAAAAAAAAAAAAAHgAAAGgAAAAAAAAAAAAAAAAAAAAAAAAAAAAAABAnAAAQJwAAAAAAAAAAAAAAAAAAAAAAAAAAAAAAAAAAAAAAAAAAAAAUAAAAAAAAAMDA/wAAAAAAZAAAADIAAAAAAAAAZAAAAAAAAAB/f38ACgAAAB8AAABUAAAAAFOLBf///wEAAAAAAAAAAAAAAAAAAAAAAAAAAAAAAAAAAAAAAAAAAAAAAAJ/f38A2ODjA8zMzADAwP8Af39/AAAAAAAAAAAAAAAAAP///wAAAAAAIQAAABgAAAAUAAAAODEAABcBAACuNwAAHgUAABAAAAAmAAAACAAAAP//////////"/>
                </a:ext>
              </a:extLst>
            </p:cNvPicPr>
            <p:nvPr/>
          </p:nvPicPr>
          <p:blipFill>
            <a:blip r:embed="rId3"/>
            <a:stretch>
              <a:fillRect/>
            </a:stretch>
          </p:blipFill>
          <p:spPr>
            <a:xfrm>
              <a:off x="8551045" y="7110895"/>
              <a:ext cx="1050290" cy="654685"/>
            </a:xfrm>
            <a:prstGeom prst="rect">
              <a:avLst/>
            </a:prstGeom>
            <a:noFill/>
            <a:ln>
              <a:noFill/>
            </a:ln>
            <a:effectLst/>
          </p:spPr>
        </p:pic>
        <p:sp>
          <p:nvSpPr>
            <p:cNvPr id="5" name="Text Box 6">
              <a:extLst>
                <a:ext uri="{FF2B5EF4-FFF2-40B4-BE49-F238E27FC236}">
                  <a16:creationId xmlns:a16="http://schemas.microsoft.com/office/drawing/2014/main" id="{ED129634-DDDD-DBD5-58A0-B6477CB2E8D6}"/>
                </a:ext>
              </a:extLst>
            </p:cNvPr>
            <p:cNvSpPr>
              <a:extLst>
                <a:ext uri="smNativeData">
                  <pr:smNativeData xmlns="" xmlns:p14="http://schemas.microsoft.com/office/powerpoint/2010/main" xmlns:pr="smNativeData" xmlns:lc="http://schemas.openxmlformats.org/drawingml/2006/lockedCanvas" val="SMDATA_13_cyNvYBMAAAAlAAAAZAAAAA0AAAAAkAAAAEgAAACQAAAASAAAAAAAAAAAAAAAAAAAAAEAAABQAAAAAAAAAAAA4D8AAAAAAADgPwAAAAAAAOA/AAAAAAAA4D8AAAAAAADgPwAAAAAAAOA/AAAAAAAA4D8AAAAAAADgPwAAAAAAAOA/AAAAAAAA4D8CAAAAjAAAAAEAAAAAAAAA////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Y4OMKAAAAACgAAAAoAAAAZAAAAGQAAAAAAAAAzMzMAAAAAABQAAAAUAAAAGQAAABkAAAAAAAAABcAAAAUAAAAAAAAAAAAAAD/fwAA/38AAAAAAAAJAAAABAAAAAAAAAAMAAAAEAAAAAAAAAAAAAAAAAAAAAAAAAAeAAAAaAAAAAAAAAAAAAAAAAAAAAAAAAAAAAAAECcAABAnAAAAAAAAAAAAAAAAAAAAAAAAAAAAAAAAAAAAAAAAAAAAABQAAAAAAAAAwMD/AAAAAABkAAAAMgAAAAAAAABkAAAAAAAAAH9/fwAKAAAAHwAAAFQAAAD///8A////AQAAAAAAAAAAAAAAAAAAAAAAAAAAAAAAAAAAAAAAAAAAAAAAAn9/fwDY4OMDzMzMAMDA/wB/f38AAAAAAAAAAAAAAAAAAAAAAAAAAAAhAAAAGAAAABQAAABAOAAAFwEAAFBGAACLBQAAEAAAACYAAAAIAAAA//////////8="/>
                </a:ext>
              </a:extLst>
            </p:cNvSpPr>
            <p:nvPr/>
          </p:nvSpPr>
          <p:spPr>
            <a:xfrm>
              <a:off x="9688239" y="7061528"/>
              <a:ext cx="1909615" cy="723900"/>
            </a:xfrm>
            <a:prstGeom prst="rect">
              <a:avLst/>
            </a:prstGeom>
            <a:solidFill>
              <a:srgbClr val="FFFFFF"/>
            </a:solidFill>
            <a:ln>
              <a:noFill/>
            </a:ln>
            <a:effectLst/>
          </p:spPr>
          <p:txBody>
            <a:bodyPr vert="horz" wrap="square" lIns="91440" tIns="45720" rIns="91440" bIns="45720" numCol="1" spcCol="215900" anchor="t"/>
            <a:lstStyle>
              <a:lvl1pPr marL="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1pPr>
              <a:lvl2pPr marL="4572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2pPr>
              <a:lvl3pPr marL="9144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3pPr>
              <a:lvl4pPr marL="13716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4pPr>
              <a:lvl5pPr marL="18288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5pPr>
              <a:lvl6pPr marL="22860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6pPr>
              <a:lvl7pPr marL="27432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7pPr>
              <a:lvl8pPr marL="32004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8pPr>
              <a:lvl9pPr marL="36576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9pPr>
            </a:lstStyle>
            <a:p>
              <a:pPr algn="just">
                <a:spcAft>
                  <a:spcPts val="0"/>
                </a:spcAft>
                <a:defRPr lang="en-us"/>
              </a:pPr>
              <a:r>
                <a:rPr lang="el-GR" sz="900" kern="400000" dirty="0">
                  <a:solidFill>
                    <a:srgbClr val="000000"/>
                  </a:solidFill>
                  <a:latin typeface="Manrope" pitchFamily="2" charset="0"/>
                </a:rPr>
                <a:t>Χρηματοδοτείται από την Ευρωπαϊκή Ένωση και υλοποιείται σε συνεργασία με την Ευρωπαϊκή Επιτροπή</a:t>
              </a:r>
            </a:p>
          </p:txBody>
        </p:sp>
      </p:grpSp>
      <p:grpSp>
        <p:nvGrpSpPr>
          <p:cNvPr id="6" name="Ομάδα 4">
            <a:extLst>
              <a:ext uri="{FF2B5EF4-FFF2-40B4-BE49-F238E27FC236}">
                <a16:creationId xmlns:a16="http://schemas.microsoft.com/office/drawing/2014/main" id="{F718F9FA-46A2-59D4-6501-E4AF7C4FA1FA}"/>
              </a:ext>
            </a:extLst>
          </p:cNvPr>
          <p:cNvGrpSpPr/>
          <p:nvPr/>
        </p:nvGrpSpPr>
        <p:grpSpPr>
          <a:xfrm>
            <a:off x="485201" y="5328139"/>
            <a:ext cx="1537028" cy="1113953"/>
            <a:chOff x="12571856" y="5155430"/>
            <a:chExt cx="1905252" cy="1380821"/>
          </a:xfrm>
        </p:grpSpPr>
        <p:pic>
          <p:nvPicPr>
            <p:cNvPr id="7" name="Picture 6">
              <a:extLst>
                <a:ext uri="{FF2B5EF4-FFF2-40B4-BE49-F238E27FC236}">
                  <a16:creationId xmlns:a16="http://schemas.microsoft.com/office/drawing/2014/main" id="{DE050FD5-6AE6-2E62-47B6-FFABB22F0950}"/>
                </a:ext>
              </a:extLst>
            </p:cNvPr>
            <p:cNvPicPr>
              <a:picLocks noChangeAspect="1"/>
            </p:cNvPicPr>
            <p:nvPr/>
          </p:nvPicPr>
          <p:blipFill rotWithShape="1">
            <a:blip r:embed="rId4">
              <a:extLst>
                <a:ext uri="{BEBA8EAE-BF5A-486C-A8C5-ECC9F3942E4B}">
                  <a14:imgProps xmlns:a14="http://schemas.microsoft.com/office/drawing/2010/main">
                    <a14:imgLayer r:embed="rId5">
                      <a14:imgEffect>
                        <a14:saturation sat="66000"/>
                      </a14:imgEffect>
                      <a14:imgEffect>
                        <a14:brightnessContrast contrast="40000"/>
                      </a14:imgEffect>
                    </a14:imgLayer>
                  </a14:imgProps>
                </a:ext>
              </a:extLst>
            </a:blip>
            <a:srcRect l="19418" t="45509" r="22278" b="-1"/>
            <a:stretch/>
          </p:blipFill>
          <p:spPr>
            <a:xfrm>
              <a:off x="12750927" y="5539740"/>
              <a:ext cx="1353693" cy="996511"/>
            </a:xfrm>
            <a:prstGeom prst="rect">
              <a:avLst/>
            </a:prstGeom>
          </p:spPr>
        </p:pic>
        <p:sp>
          <p:nvSpPr>
            <p:cNvPr id="8" name="TextBox 7">
              <a:extLst>
                <a:ext uri="{FF2B5EF4-FFF2-40B4-BE49-F238E27FC236}">
                  <a16:creationId xmlns:a16="http://schemas.microsoft.com/office/drawing/2014/main" id="{793FA1E4-E834-9C31-7287-CC20B9DC8303}"/>
                </a:ext>
              </a:extLst>
            </p:cNvPr>
            <p:cNvSpPr txBox="1"/>
            <p:nvPr/>
          </p:nvSpPr>
          <p:spPr>
            <a:xfrm>
              <a:off x="12571856" y="5155430"/>
              <a:ext cx="1905252" cy="384311"/>
            </a:xfrm>
            <a:prstGeom prst="rect">
              <a:avLst/>
            </a:prstGeom>
            <a:noFill/>
          </p:spPr>
          <p:txBody>
            <a:bodyPr wrap="square" rtlCol="0">
              <a:noAutofit/>
            </a:bodyPr>
            <a:lstStyle/>
            <a:p>
              <a:pPr algn="ctr"/>
              <a:r>
                <a:rPr lang="el-GR" sz="800" b="1" i="0" dirty="0">
                  <a:solidFill>
                    <a:srgbClr val="202124"/>
                  </a:solidFill>
                  <a:effectLst/>
                  <a:latin typeface="Manrope" pitchFamily="2" charset="0"/>
                </a:rPr>
                <a:t>Υπουργείο Εθνικής Οικονομίας και Οικονομικών της Ελλάδας</a:t>
              </a:r>
            </a:p>
            <a:p>
              <a:endParaRPr lang="en-US" sz="800" b="1" dirty="0">
                <a:latin typeface="Manrope" pitchFamily="2" charset="0"/>
              </a:endParaRPr>
            </a:p>
          </p:txBody>
        </p:sp>
      </p:grpSp>
      <p:pic>
        <p:nvPicPr>
          <p:cNvPr id="9" name="Εικόνα 6" descr="Εικόνα που περιέχει γραμματοσειρά, γραφικά, γραφιστική, στιγμιότυπο οθόνης&#10;&#10;Περιγραφή που δημιουργήθηκε αυτόματα">
            <a:extLst>
              <a:ext uri="{FF2B5EF4-FFF2-40B4-BE49-F238E27FC236}">
                <a16:creationId xmlns:a16="http://schemas.microsoft.com/office/drawing/2014/main" id="{B5F75502-20FB-21D0-DFDF-39DA0FC1E4AC}"/>
              </a:ext>
            </a:extLst>
          </p:cNvPr>
          <p:cNvPicPr>
            <a:picLocks noChangeAspect="1"/>
          </p:cNvPicPr>
          <p:nvPr/>
        </p:nvPicPr>
        <p:blipFill>
          <a:blip r:embed="rId6"/>
          <a:stretch>
            <a:fillRect/>
          </a:stretch>
        </p:blipFill>
        <p:spPr>
          <a:xfrm>
            <a:off x="7299531" y="5853486"/>
            <a:ext cx="2214338" cy="469009"/>
          </a:xfrm>
          <a:prstGeom prst="rect">
            <a:avLst/>
          </a:prstGeom>
        </p:spPr>
      </p:pic>
      <p:pic>
        <p:nvPicPr>
          <p:cNvPr id="10" name="Picture 9" descr="A blue and black logo&#10;&#10;Description automatically generated">
            <a:extLst>
              <a:ext uri="{FF2B5EF4-FFF2-40B4-BE49-F238E27FC236}">
                <a16:creationId xmlns:a16="http://schemas.microsoft.com/office/drawing/2014/main" id="{CB0B1EAB-461B-911C-79F0-05A9443E5B36}"/>
              </a:ext>
            </a:extLst>
          </p:cNvPr>
          <p:cNvPicPr>
            <a:picLocks noChangeAspect="1"/>
          </p:cNvPicPr>
          <p:nvPr/>
        </p:nvPicPr>
        <p:blipFill>
          <a:blip r:embed="rId7"/>
          <a:stretch>
            <a:fillRect/>
          </a:stretch>
        </p:blipFill>
        <p:spPr>
          <a:xfrm>
            <a:off x="10292467" y="5624020"/>
            <a:ext cx="1364792" cy="803918"/>
          </a:xfrm>
          <a:prstGeom prst="rect">
            <a:avLst/>
          </a:prstGeom>
        </p:spPr>
      </p:pic>
      <p:pic>
        <p:nvPicPr>
          <p:cNvPr id="11" name="Picture 2" descr="ICF logo">
            <a:extLst>
              <a:ext uri="{FF2B5EF4-FFF2-40B4-BE49-F238E27FC236}">
                <a16:creationId xmlns:a16="http://schemas.microsoft.com/office/drawing/2014/main" id="{17C52ED3-0584-591D-96BC-6CF6FB72F4E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71067" y="5748045"/>
            <a:ext cx="849866" cy="679893"/>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A3CE3827-24B6-CD1C-0115-075570D24312}"/>
              </a:ext>
            </a:extLst>
          </p:cNvPr>
          <p:cNvSpPr txBox="1"/>
          <p:nvPr/>
        </p:nvSpPr>
        <p:spPr>
          <a:xfrm>
            <a:off x="7299531" y="1248508"/>
            <a:ext cx="4552793" cy="1661993"/>
          </a:xfrm>
          <a:prstGeom prst="rect">
            <a:avLst/>
          </a:prstGeom>
          <a:noFill/>
        </p:spPr>
        <p:txBody>
          <a:bodyPr wrap="square">
            <a:spAutoFit/>
          </a:bodyPr>
          <a:lstStyle/>
          <a:p>
            <a:pPr algn="r">
              <a:lnSpc>
                <a:spcPct val="100000"/>
              </a:lnSpc>
              <a:spcBef>
                <a:spcPts val="0"/>
              </a:spcBef>
              <a:spcAft>
                <a:spcPts val="1200"/>
              </a:spcAft>
            </a:pPr>
            <a:r>
              <a:rPr lang="el-GR" sz="1800" b="1" dirty="0">
                <a:solidFill>
                  <a:srgbClr val="13778E"/>
                </a:solidFill>
                <a:latin typeface="Roboto" panose="02000000000000000000" pitchFamily="2" charset="0"/>
                <a:ea typeface="Roboto" panose="02000000000000000000" pitchFamily="2" charset="0"/>
                <a:cs typeface="Calibri" panose="020F0502020204030204" pitchFamily="34" charset="0"/>
              </a:rPr>
              <a:t>Επικοινωνία</a:t>
            </a:r>
          </a:p>
          <a:p>
            <a:pPr algn="r">
              <a:lnSpc>
                <a:spcPct val="100000"/>
              </a:lnSpc>
              <a:spcBef>
                <a:spcPts val="0"/>
              </a:spcBef>
              <a:spcAft>
                <a:spcPts val="1200"/>
              </a:spcAft>
            </a:pPr>
            <a:r>
              <a:rPr lang="nl-BE" sz="1800" dirty="0">
                <a:latin typeface="Roboto" panose="02000000000000000000" pitchFamily="2" charset="0"/>
                <a:ea typeface="Roboto" panose="02000000000000000000" pitchFamily="2" charset="0"/>
                <a:cs typeface="Calibri" panose="020F0502020204030204" pitchFamily="34" charset="0"/>
              </a:rPr>
              <a:t>Name</a:t>
            </a:r>
          </a:p>
          <a:p>
            <a:pPr algn="r">
              <a:lnSpc>
                <a:spcPct val="100000"/>
              </a:lnSpc>
              <a:spcBef>
                <a:spcPts val="0"/>
              </a:spcBef>
              <a:spcAft>
                <a:spcPts val="1200"/>
              </a:spcAft>
            </a:pPr>
            <a:r>
              <a:rPr lang="nl-BE" dirty="0">
                <a:latin typeface="Roboto" panose="02000000000000000000" pitchFamily="2" charset="0"/>
                <a:ea typeface="Roboto" panose="02000000000000000000" pitchFamily="2" charset="0"/>
                <a:cs typeface="Calibri" panose="020F0502020204030204" pitchFamily="34" charset="0"/>
              </a:rPr>
              <a:t>Title</a:t>
            </a:r>
          </a:p>
          <a:p>
            <a:pPr algn="r">
              <a:lnSpc>
                <a:spcPct val="100000"/>
              </a:lnSpc>
              <a:spcBef>
                <a:spcPts val="0"/>
              </a:spcBef>
              <a:spcAft>
                <a:spcPts val="1200"/>
              </a:spcAft>
            </a:pPr>
            <a:r>
              <a:rPr lang="nl-BE" sz="1800" dirty="0">
                <a:latin typeface="Roboto" panose="02000000000000000000" pitchFamily="2" charset="0"/>
                <a:ea typeface="Roboto" panose="02000000000000000000" pitchFamily="2" charset="0"/>
                <a:cs typeface="Calibri" panose="020F0502020204030204" pitchFamily="34" charset="0"/>
              </a:rPr>
              <a:t>Tel ⎮email</a:t>
            </a:r>
          </a:p>
        </p:txBody>
      </p:sp>
      <p:sp>
        <p:nvSpPr>
          <p:cNvPr id="13" name="Ορθογώνιο 1">
            <a:extLst>
              <a:ext uri="{FF2B5EF4-FFF2-40B4-BE49-F238E27FC236}">
                <a16:creationId xmlns:a16="http://schemas.microsoft.com/office/drawing/2014/main" id="{7CBD7C6F-F47E-FFD2-0DAB-599EF5DBD43F}"/>
              </a:ext>
            </a:extLst>
          </p:cNvPr>
          <p:cNvSpPr/>
          <p:nvPr/>
        </p:nvSpPr>
        <p:spPr>
          <a:xfrm rot="5400000">
            <a:off x="2186105" y="607220"/>
            <a:ext cx="1460553" cy="6898498"/>
          </a:xfrm>
          <a:prstGeom prst="rect">
            <a:avLst/>
          </a:prstGeom>
          <a:solidFill>
            <a:srgbClr val="64AD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1400">
              <a:solidFill>
                <a:srgbClr val="13778E"/>
              </a:solidFill>
            </a:endParaRPr>
          </a:p>
        </p:txBody>
      </p:sp>
      <p:sp>
        <p:nvSpPr>
          <p:cNvPr id="14" name="Title 2">
            <a:extLst>
              <a:ext uri="{FF2B5EF4-FFF2-40B4-BE49-F238E27FC236}">
                <a16:creationId xmlns:a16="http://schemas.microsoft.com/office/drawing/2014/main" id="{92595A64-AC41-F92C-8736-69DBBF39157B}"/>
              </a:ext>
            </a:extLst>
          </p:cNvPr>
          <p:cNvSpPr txBox="1">
            <a:spLocks/>
          </p:cNvSpPr>
          <p:nvPr/>
        </p:nvSpPr>
        <p:spPr>
          <a:xfrm>
            <a:off x="538396" y="3635080"/>
            <a:ext cx="13515386" cy="84277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772">
              <a:spcBef>
                <a:spcPts val="375"/>
              </a:spcBef>
            </a:pPr>
            <a:r>
              <a:rPr lang="el-GR" dirty="0">
                <a:solidFill>
                  <a:schemeClr val="bg1"/>
                </a:solidFill>
                <a:latin typeface="Neutraface 2 Text Greek Demi" panose="020B0303020202020102" pitchFamily="34" charset="0"/>
                <a:cs typeface="Calibri" panose="020F0502020204030204" pitchFamily="34" charset="0"/>
              </a:rPr>
              <a:t>Ερωτήσεις - Συζήτηση</a:t>
            </a:r>
          </a:p>
        </p:txBody>
      </p:sp>
    </p:spTree>
    <p:extLst>
      <p:ext uri="{BB962C8B-B14F-4D97-AF65-F5344CB8AC3E}">
        <p14:creationId xmlns:p14="http://schemas.microsoft.com/office/powerpoint/2010/main" val="3371982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ack background with blue triangles&#10;&#10;Description automatically generated">
            <a:extLst>
              <a:ext uri="{FF2B5EF4-FFF2-40B4-BE49-F238E27FC236}">
                <a16:creationId xmlns:a16="http://schemas.microsoft.com/office/drawing/2014/main" id="{65A95DCA-36D4-AB95-2A4F-AEB4A4829445}"/>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sp>
        <p:nvSpPr>
          <p:cNvPr id="4" name="Title 1">
            <a:extLst>
              <a:ext uri="{FF2B5EF4-FFF2-40B4-BE49-F238E27FC236}">
                <a16:creationId xmlns:a16="http://schemas.microsoft.com/office/drawing/2014/main" id="{C9334913-AF58-0154-EA92-7B5622A803E7}"/>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ea typeface="Roboto" panose="02000000000000000000" pitchFamily="2" charset="0"/>
              </a:rPr>
              <a:t>Υφιστάμενο νομοθετικό πλαίσιο</a:t>
            </a:r>
            <a:endParaRPr lang="en-US" sz="4000" b="1" dirty="0">
              <a:solidFill>
                <a:schemeClr val="tx2"/>
              </a:solidFill>
              <a:latin typeface="Neutraface 2 Text Greek Demi" panose="020B0303020202020102" pitchFamily="34" charset="0"/>
              <a:cs typeface="Calibri" panose="020F0502020204030204" pitchFamily="34" charset="0"/>
            </a:endParaRPr>
          </a:p>
        </p:txBody>
      </p:sp>
      <p:pic>
        <p:nvPicPr>
          <p:cNvPr id="5" name="Picture 4">
            <a:extLst>
              <a:ext uri="{FF2B5EF4-FFF2-40B4-BE49-F238E27FC236}">
                <a16:creationId xmlns:a16="http://schemas.microsoft.com/office/drawing/2014/main" id="{D853FE94-4885-E213-F471-B926AA2606BA}"/>
              </a:ext>
            </a:extLst>
          </p:cNvPr>
          <p:cNvPicPr>
            <a:picLocks noChangeAspect="1"/>
          </p:cNvPicPr>
          <p:nvPr/>
        </p:nvPicPr>
        <p:blipFill>
          <a:blip r:embed="rId3"/>
          <a:stretch>
            <a:fillRect/>
          </a:stretch>
        </p:blipFill>
        <p:spPr>
          <a:xfrm>
            <a:off x="533400" y="6255783"/>
            <a:ext cx="4741986" cy="333943"/>
          </a:xfrm>
          <a:prstGeom prst="rect">
            <a:avLst/>
          </a:prstGeom>
        </p:spPr>
      </p:pic>
      <p:sp>
        <p:nvSpPr>
          <p:cNvPr id="14" name="Content Placeholder 2"/>
          <p:cNvSpPr>
            <a:spLocks noGrp="1"/>
          </p:cNvSpPr>
          <p:nvPr>
            <p:ph idx="1"/>
          </p:nvPr>
        </p:nvSpPr>
        <p:spPr>
          <a:xfrm>
            <a:off x="533399" y="1196357"/>
            <a:ext cx="5257800" cy="4114197"/>
          </a:xfrm>
        </p:spPr>
        <p:txBody>
          <a:bodyPr>
            <a:noAutofit/>
          </a:bodyPr>
          <a:lstStyle/>
          <a:p>
            <a:pPr marL="0" indent="0">
              <a:lnSpc>
                <a:spcPct val="170000"/>
              </a:lnSpc>
              <a:buNone/>
            </a:pPr>
            <a:r>
              <a:rPr lang="el-GR" sz="1600" b="1" dirty="0">
                <a:solidFill>
                  <a:schemeClr val="tx2"/>
                </a:solidFill>
                <a:latin typeface="Roboto" panose="02000000000000000000" pitchFamily="2" charset="0"/>
                <a:ea typeface="Roboto" panose="02000000000000000000" pitchFamily="2" charset="0"/>
              </a:rPr>
              <a:t>ΦΕΚ 5447/Β’/05.12.2018 - </a:t>
            </a:r>
            <a:r>
              <a:rPr lang="el-GR" sz="1600" b="1" i="1" dirty="0">
                <a:solidFill>
                  <a:schemeClr val="tx2"/>
                </a:solidFill>
                <a:latin typeface="Roboto" panose="02000000000000000000" pitchFamily="2" charset="0"/>
                <a:ea typeface="Roboto" panose="02000000000000000000" pitchFamily="2" charset="0"/>
              </a:rPr>
              <a:t>(«Εθνικό Σχέδιο αύξησης του αριθμού των κτιρίων με σχεδόν μηδενική κατανάλωση ενέργειας»)</a:t>
            </a:r>
            <a:endParaRPr lang="el-GR" sz="1600" b="1" dirty="0">
              <a:solidFill>
                <a:schemeClr val="tx2"/>
              </a:solidFill>
              <a:latin typeface="Roboto" panose="02000000000000000000" pitchFamily="2" charset="0"/>
              <a:ea typeface="Roboto" panose="02000000000000000000" pitchFamily="2" charset="0"/>
            </a:endParaRPr>
          </a:p>
          <a:p>
            <a:pPr marL="0" indent="0">
              <a:lnSpc>
                <a:spcPct val="170000"/>
              </a:lnSpc>
              <a:buNone/>
            </a:pPr>
            <a:r>
              <a:rPr lang="en-US" sz="1600" dirty="0">
                <a:latin typeface="Roboto" panose="02000000000000000000" pitchFamily="2" charset="0"/>
                <a:ea typeface="Roboto" panose="02000000000000000000" pitchFamily="2" charset="0"/>
              </a:rPr>
              <a:t>N. 4122/2013:</a:t>
            </a:r>
          </a:p>
          <a:p>
            <a:pPr>
              <a:lnSpc>
                <a:spcPct val="170000"/>
              </a:lnSpc>
            </a:pPr>
            <a:r>
              <a:rPr lang="el-GR" sz="1600" b="1" dirty="0">
                <a:latin typeface="Roboto" panose="02000000000000000000" pitchFamily="2" charset="0"/>
                <a:ea typeface="Roboto" panose="02000000000000000000" pitchFamily="2" charset="0"/>
              </a:rPr>
              <a:t>01/01/2019</a:t>
            </a:r>
            <a:r>
              <a:rPr lang="el-GR" sz="1600" dirty="0">
                <a:latin typeface="Roboto" panose="02000000000000000000" pitchFamily="2" charset="0"/>
                <a:ea typeface="Roboto" panose="02000000000000000000" pitchFamily="2" charset="0"/>
              </a:rPr>
              <a:t>  όλα τα </a:t>
            </a:r>
            <a:r>
              <a:rPr lang="el-GR" sz="1600" b="1" dirty="0">
                <a:latin typeface="Roboto" panose="02000000000000000000" pitchFamily="2" charset="0"/>
                <a:ea typeface="Roboto" panose="02000000000000000000" pitchFamily="2" charset="0"/>
              </a:rPr>
              <a:t>νέα κτίρια και όσα ανακαινίζονται ριζικά</a:t>
            </a:r>
            <a:r>
              <a:rPr lang="el-GR" sz="1600" dirty="0">
                <a:latin typeface="Roboto" panose="02000000000000000000" pitchFamily="2" charset="0"/>
                <a:ea typeface="Roboto" panose="02000000000000000000" pitchFamily="2" charset="0"/>
              </a:rPr>
              <a:t> που στεγάζουν υπηρεσίες του δημόσιου και ευρύτερου δημόσιου τομέα</a:t>
            </a:r>
          </a:p>
          <a:p>
            <a:pPr>
              <a:lnSpc>
                <a:spcPct val="170000"/>
              </a:lnSpc>
            </a:pPr>
            <a:r>
              <a:rPr lang="el-GR" sz="1600" b="1" dirty="0">
                <a:latin typeface="Roboto" panose="02000000000000000000" pitchFamily="2" charset="0"/>
                <a:ea typeface="Roboto" panose="02000000000000000000" pitchFamily="2" charset="0"/>
              </a:rPr>
              <a:t>01/01/2021</a:t>
            </a:r>
            <a:r>
              <a:rPr lang="el-GR" sz="1600" dirty="0">
                <a:latin typeface="Roboto" panose="02000000000000000000" pitchFamily="2" charset="0"/>
                <a:ea typeface="Roboto" panose="02000000000000000000" pitchFamily="2" charset="0"/>
              </a:rPr>
              <a:t>, </a:t>
            </a:r>
            <a:r>
              <a:rPr lang="el-GR" sz="1600" b="1" dirty="0">
                <a:latin typeface="Roboto" panose="02000000000000000000" pitchFamily="2" charset="0"/>
                <a:ea typeface="Roboto" panose="02000000000000000000" pitchFamily="2" charset="0"/>
              </a:rPr>
              <a:t>όλα τα νέα κτίρια και όσα ανακαινίζονται ριζικά</a:t>
            </a:r>
            <a:endParaRPr lang="el-GR" sz="1600" dirty="0">
              <a:latin typeface="Roboto" panose="02000000000000000000" pitchFamily="2" charset="0"/>
              <a:ea typeface="Roboto" panose="02000000000000000000" pitchFamily="2" charset="0"/>
            </a:endParaRPr>
          </a:p>
        </p:txBody>
      </p:sp>
      <p:sp>
        <p:nvSpPr>
          <p:cNvPr id="16" name="Content Placeholder 2"/>
          <p:cNvSpPr txBox="1">
            <a:spLocks/>
          </p:cNvSpPr>
          <p:nvPr/>
        </p:nvSpPr>
        <p:spPr>
          <a:xfrm>
            <a:off x="6096000" y="1723411"/>
            <a:ext cx="5257800" cy="3060088"/>
          </a:xfrm>
          <a:prstGeom prst="rect">
            <a:avLst/>
          </a:prstGeom>
          <a:ln>
            <a:solidFill>
              <a:schemeClr val="accent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l-GR" sz="1600" b="1" dirty="0">
                <a:solidFill>
                  <a:schemeClr val="tx2"/>
                </a:solidFill>
                <a:latin typeface="Roboto" panose="02000000000000000000" pitchFamily="2" charset="0"/>
                <a:ea typeface="Roboto" panose="02000000000000000000" pitchFamily="2" charset="0"/>
              </a:rPr>
              <a:t>Τι είναι τα Κτίρια Σχεδόν Μηδενικής Κατανάλωσης Ενέργειας </a:t>
            </a:r>
            <a:r>
              <a:rPr lang="el-GR" sz="1600" dirty="0">
                <a:latin typeface="Roboto" panose="02000000000000000000" pitchFamily="2" charset="0"/>
                <a:ea typeface="Roboto" panose="02000000000000000000" pitchFamily="2" charset="0"/>
              </a:rPr>
              <a:t>(ΚΣΜΚΕ)</a:t>
            </a:r>
          </a:p>
          <a:p>
            <a:pPr marL="0" indent="0">
              <a:lnSpc>
                <a:spcPct val="150000"/>
              </a:lnSpc>
              <a:buFont typeface="Arial" panose="020B0604020202020204" pitchFamily="34" charset="0"/>
              <a:buNone/>
            </a:pPr>
            <a:r>
              <a:rPr lang="el-GR" sz="1600" dirty="0">
                <a:latin typeface="Roboto" panose="02000000000000000000" pitchFamily="2" charset="0"/>
                <a:ea typeface="Roboto" panose="02000000000000000000" pitchFamily="2" charset="0"/>
              </a:rPr>
              <a:t>«κτίριο με </a:t>
            </a:r>
            <a:r>
              <a:rPr lang="el-GR" sz="1600" b="1" dirty="0">
                <a:latin typeface="Roboto" panose="02000000000000000000" pitchFamily="2" charset="0"/>
                <a:ea typeface="Roboto" panose="02000000000000000000" pitchFamily="2" charset="0"/>
              </a:rPr>
              <a:t>πολύ υψηλή ενεργειακή απόδοση</a:t>
            </a:r>
            <a:r>
              <a:rPr lang="el-GR" sz="1600" dirty="0">
                <a:latin typeface="Roboto" panose="02000000000000000000" pitchFamily="2" charset="0"/>
                <a:ea typeface="Roboto" panose="02000000000000000000" pitchFamily="2" charset="0"/>
              </a:rPr>
              <a:t>. Η σχεδόν μηδενική ή πολύ χαμηλή ποσότητα ενέργειας που απαιτείται πρέπει να καλύπτεται σε πολύ μεγάλο βαθμό σε </a:t>
            </a:r>
            <a:r>
              <a:rPr lang="el-GR" sz="1600" b="1" dirty="0">
                <a:latin typeface="Roboto" panose="02000000000000000000" pitchFamily="2" charset="0"/>
                <a:ea typeface="Roboto" panose="02000000000000000000" pitchFamily="2" charset="0"/>
              </a:rPr>
              <a:t>ενέργεια από ανανεώσιμες πηγές</a:t>
            </a:r>
            <a:r>
              <a:rPr lang="el-GR" sz="1600" dirty="0">
                <a:latin typeface="Roboto" panose="02000000000000000000" pitchFamily="2" charset="0"/>
                <a:ea typeface="Roboto" panose="02000000000000000000" pitchFamily="2" charset="0"/>
              </a:rPr>
              <a:t>, περιλαμβανομένης της ενέργειας που παράγεται </a:t>
            </a:r>
            <a:r>
              <a:rPr lang="el-GR" sz="1600" b="1" dirty="0">
                <a:latin typeface="Roboto" panose="02000000000000000000" pitchFamily="2" charset="0"/>
                <a:ea typeface="Roboto" panose="02000000000000000000" pitchFamily="2" charset="0"/>
              </a:rPr>
              <a:t>επιτόπου</a:t>
            </a:r>
            <a:r>
              <a:rPr lang="el-GR" sz="1600" dirty="0">
                <a:latin typeface="Roboto" panose="02000000000000000000" pitchFamily="2" charset="0"/>
                <a:ea typeface="Roboto" panose="02000000000000000000" pitchFamily="2" charset="0"/>
              </a:rPr>
              <a:t> ή </a:t>
            </a:r>
            <a:r>
              <a:rPr lang="el-GR" sz="1600" b="1" dirty="0">
                <a:latin typeface="Roboto" panose="02000000000000000000" pitchFamily="2" charset="0"/>
                <a:ea typeface="Roboto" panose="02000000000000000000" pitchFamily="2" charset="0"/>
              </a:rPr>
              <a:t>πλησίον</a:t>
            </a:r>
            <a:r>
              <a:rPr lang="el-GR" sz="1600" dirty="0">
                <a:latin typeface="Roboto" panose="02000000000000000000" pitchFamily="2" charset="0"/>
                <a:ea typeface="Roboto" panose="02000000000000000000" pitchFamily="2" charset="0"/>
              </a:rPr>
              <a:t> του κτιρίου.»</a:t>
            </a:r>
          </a:p>
          <a:p>
            <a:pPr marL="0" indent="0">
              <a:lnSpc>
                <a:spcPct val="150000"/>
              </a:lnSpc>
              <a:buFont typeface="Arial" panose="020B0604020202020204" pitchFamily="34" charset="0"/>
              <a:buNone/>
            </a:pPr>
            <a:endParaRPr lang="el-GR" sz="1600"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2185122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background with blue triangles&#10;&#10;Description automatically generated">
            <a:extLst>
              <a:ext uri="{FF2B5EF4-FFF2-40B4-BE49-F238E27FC236}">
                <a16:creationId xmlns:a16="http://schemas.microsoft.com/office/drawing/2014/main" id="{39F39522-105B-4EB7-FCAE-83EDB6DD8109}"/>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sp>
        <p:nvSpPr>
          <p:cNvPr id="6" name="Title 1">
            <a:extLst>
              <a:ext uri="{FF2B5EF4-FFF2-40B4-BE49-F238E27FC236}">
                <a16:creationId xmlns:a16="http://schemas.microsoft.com/office/drawing/2014/main" id="{1E3D7418-95A8-995E-E183-747A6F6E5DB9}"/>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ea typeface="Roboto" panose="02000000000000000000" pitchFamily="2" charset="0"/>
              </a:rPr>
              <a:t>Υφιστάμενο νομοθετικό πλαίσιο</a:t>
            </a:r>
            <a:endParaRPr lang="en-US" sz="4000" b="1" dirty="0">
              <a:solidFill>
                <a:schemeClr val="tx2"/>
              </a:solidFill>
              <a:latin typeface="Neutraface 2 Text Greek Demi" panose="020B0303020202020102" pitchFamily="34" charset="0"/>
              <a:cs typeface="Calibri" panose="020F0502020204030204" pitchFamily="34" charset="0"/>
            </a:endParaRPr>
          </a:p>
        </p:txBody>
      </p:sp>
      <p:pic>
        <p:nvPicPr>
          <p:cNvPr id="7" name="Picture 6">
            <a:extLst>
              <a:ext uri="{FF2B5EF4-FFF2-40B4-BE49-F238E27FC236}">
                <a16:creationId xmlns:a16="http://schemas.microsoft.com/office/drawing/2014/main" id="{F295ACAB-CAA9-25DD-EB1D-30ACA6FA67D3}"/>
              </a:ext>
            </a:extLst>
          </p:cNvPr>
          <p:cNvPicPr>
            <a:picLocks noChangeAspect="1"/>
          </p:cNvPicPr>
          <p:nvPr/>
        </p:nvPicPr>
        <p:blipFill>
          <a:blip r:embed="rId3"/>
          <a:stretch>
            <a:fillRect/>
          </a:stretch>
        </p:blipFill>
        <p:spPr>
          <a:xfrm>
            <a:off x="533400" y="6255783"/>
            <a:ext cx="4741986" cy="333943"/>
          </a:xfrm>
          <a:prstGeom prst="rect">
            <a:avLst/>
          </a:prstGeom>
        </p:spPr>
      </p:pic>
      <p:graphicFrame>
        <p:nvGraphicFramePr>
          <p:cNvPr id="12" name="Table 11"/>
          <p:cNvGraphicFramePr>
            <a:graphicFrameLocks noGrp="1"/>
          </p:cNvGraphicFramePr>
          <p:nvPr>
            <p:extLst>
              <p:ext uri="{D42A27DB-BD31-4B8C-83A1-F6EECF244321}">
                <p14:modId xmlns:p14="http://schemas.microsoft.com/office/powerpoint/2010/main" val="2202653465"/>
              </p:ext>
            </p:extLst>
          </p:nvPr>
        </p:nvGraphicFramePr>
        <p:xfrm>
          <a:off x="735379" y="1562977"/>
          <a:ext cx="6053826" cy="3732046"/>
        </p:xfrm>
        <a:graphic>
          <a:graphicData uri="http://schemas.openxmlformats.org/drawingml/2006/table">
            <a:tbl>
              <a:tblPr firstRow="1" bandRow="1">
                <a:tableStyleId>{2D5ABB26-0587-4C30-8999-92F81FD0307C}</a:tableStyleId>
              </a:tblPr>
              <a:tblGrid>
                <a:gridCol w="2017942">
                  <a:extLst>
                    <a:ext uri="{9D8B030D-6E8A-4147-A177-3AD203B41FA5}">
                      <a16:colId xmlns:a16="http://schemas.microsoft.com/office/drawing/2014/main" val="20000"/>
                    </a:ext>
                  </a:extLst>
                </a:gridCol>
                <a:gridCol w="2017942">
                  <a:extLst>
                    <a:ext uri="{9D8B030D-6E8A-4147-A177-3AD203B41FA5}">
                      <a16:colId xmlns:a16="http://schemas.microsoft.com/office/drawing/2014/main" val="20001"/>
                    </a:ext>
                  </a:extLst>
                </a:gridCol>
                <a:gridCol w="2017942">
                  <a:extLst>
                    <a:ext uri="{9D8B030D-6E8A-4147-A177-3AD203B41FA5}">
                      <a16:colId xmlns:a16="http://schemas.microsoft.com/office/drawing/2014/main" val="20002"/>
                    </a:ext>
                  </a:extLst>
                </a:gridCol>
              </a:tblGrid>
              <a:tr h="491147">
                <a:tc>
                  <a:txBody>
                    <a:bodyPr/>
                    <a:lstStyle/>
                    <a:p>
                      <a:pPr algn="ctr"/>
                      <a:r>
                        <a:rPr lang="en-US" sz="1400" b="1" dirty="0">
                          <a:solidFill>
                            <a:schemeClr val="tx1"/>
                          </a:solidFill>
                          <a:latin typeface="Roboto" panose="02000000000000000000" pitchFamily="2" charset="0"/>
                          <a:ea typeface="Roboto" panose="02000000000000000000" pitchFamily="2" charset="0"/>
                        </a:rPr>
                        <a:t>2020</a:t>
                      </a:r>
                      <a:endParaRPr lang="el-GR" sz="1400" b="1" dirty="0">
                        <a:solidFill>
                          <a:schemeClr val="tx1"/>
                        </a:solidFill>
                        <a:latin typeface="Roboto" panose="02000000000000000000" pitchFamily="2" charset="0"/>
                        <a:ea typeface="Roboto" panose="02000000000000000000" pitchFamily="2" charset="0"/>
                      </a:endParaRPr>
                    </a:p>
                  </a:txBody>
                  <a:tcPr>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tcPr>
                </a:tc>
                <a:tc>
                  <a:txBody>
                    <a:bodyPr/>
                    <a:lstStyle/>
                    <a:p>
                      <a:pPr algn="ctr"/>
                      <a:r>
                        <a:rPr lang="en-US" sz="1400" b="1" dirty="0">
                          <a:solidFill>
                            <a:schemeClr val="tx1"/>
                          </a:solidFill>
                          <a:latin typeface="Roboto" panose="02000000000000000000" pitchFamily="2" charset="0"/>
                          <a:ea typeface="Roboto" panose="02000000000000000000" pitchFamily="2" charset="0"/>
                        </a:rPr>
                        <a:t>2030</a:t>
                      </a:r>
                      <a:endParaRPr lang="el-GR" sz="1400" b="1" dirty="0">
                        <a:solidFill>
                          <a:schemeClr val="tx1"/>
                        </a:solidFill>
                        <a:latin typeface="Roboto" panose="02000000000000000000" pitchFamily="2" charset="0"/>
                        <a:ea typeface="Roboto" panose="02000000000000000000" pitchFamily="2" charset="0"/>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tcPr>
                </a:tc>
                <a:tc>
                  <a:txBody>
                    <a:bodyPr/>
                    <a:lstStyle/>
                    <a:p>
                      <a:pPr algn="ctr"/>
                      <a:r>
                        <a:rPr lang="en-US" sz="1400" b="1" dirty="0">
                          <a:solidFill>
                            <a:schemeClr val="tx1"/>
                          </a:solidFill>
                          <a:latin typeface="Roboto" panose="02000000000000000000" pitchFamily="2" charset="0"/>
                          <a:ea typeface="Roboto" panose="02000000000000000000" pitchFamily="2" charset="0"/>
                        </a:rPr>
                        <a:t>2050</a:t>
                      </a:r>
                      <a:endParaRPr lang="el-GR" sz="1400" b="1" dirty="0">
                        <a:solidFill>
                          <a:schemeClr val="tx1"/>
                        </a:solidFill>
                        <a:latin typeface="Roboto" panose="02000000000000000000" pitchFamily="2" charset="0"/>
                        <a:ea typeface="Roboto" panose="02000000000000000000" pitchFamily="2" charset="0"/>
                      </a:endParaRPr>
                    </a:p>
                  </a:txBody>
                  <a:tcPr>
                    <a:lnL w="12700" cap="flat" cmpd="sng" algn="ctr">
                      <a:solidFill>
                        <a:schemeClr val="accent1"/>
                      </a:solidFill>
                      <a:prstDash val="solid"/>
                      <a:round/>
                      <a:headEnd type="none" w="med" len="med"/>
                      <a:tailEnd type="none" w="med" len="med"/>
                    </a:lnL>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0000"/>
                  </a:ext>
                </a:extLst>
              </a:tr>
              <a:tr h="1227198">
                <a:tc>
                  <a:txBody>
                    <a:bodyPr/>
                    <a:lstStyle/>
                    <a:p>
                      <a:r>
                        <a:rPr lang="en-US" sz="1400" b="1" dirty="0">
                          <a:solidFill>
                            <a:schemeClr val="tx1"/>
                          </a:solidFill>
                          <a:latin typeface="Roboto" panose="02000000000000000000" pitchFamily="2" charset="0"/>
                          <a:ea typeface="Roboto" panose="02000000000000000000" pitchFamily="2" charset="0"/>
                        </a:rPr>
                        <a:t>20%</a:t>
                      </a:r>
                      <a:r>
                        <a:rPr lang="en-US" sz="1400" dirty="0">
                          <a:solidFill>
                            <a:schemeClr val="tx1"/>
                          </a:solidFill>
                          <a:latin typeface="Roboto" panose="02000000000000000000" pitchFamily="2" charset="0"/>
                          <a:ea typeface="Roboto" panose="02000000000000000000" pitchFamily="2" charset="0"/>
                        </a:rPr>
                        <a:t> </a:t>
                      </a:r>
                      <a:r>
                        <a:rPr lang="el-GR" sz="1400" dirty="0">
                          <a:solidFill>
                            <a:schemeClr val="tx1"/>
                          </a:solidFill>
                          <a:latin typeface="Roboto" panose="02000000000000000000" pitchFamily="2" charset="0"/>
                          <a:ea typeface="Roboto" panose="02000000000000000000" pitchFamily="2" charset="0"/>
                        </a:rPr>
                        <a:t>Μείωση</a:t>
                      </a:r>
                      <a:r>
                        <a:rPr lang="el-GR" sz="1400" baseline="0" dirty="0">
                          <a:solidFill>
                            <a:schemeClr val="tx1"/>
                          </a:solidFill>
                          <a:latin typeface="Roboto" panose="02000000000000000000" pitchFamily="2" charset="0"/>
                          <a:ea typeface="Roboto" panose="02000000000000000000" pitchFamily="2" charset="0"/>
                        </a:rPr>
                        <a:t> Εκπομπών Αερίων Ρύπων Θερμοκηπίου</a:t>
                      </a:r>
                      <a:endParaRPr lang="el-GR" sz="1400" dirty="0">
                        <a:solidFill>
                          <a:schemeClr val="tx1"/>
                        </a:solidFill>
                        <a:latin typeface="Roboto" panose="02000000000000000000" pitchFamily="2" charset="0"/>
                        <a:ea typeface="Roboto" panose="02000000000000000000" pitchFamily="2" charset="0"/>
                      </a:endParaRPr>
                    </a:p>
                  </a:txBody>
                  <a:tcPr>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l-GR" sz="1400" b="1" kern="1200" dirty="0">
                          <a:solidFill>
                            <a:schemeClr val="tx1"/>
                          </a:solidFill>
                          <a:latin typeface="Roboto" panose="02000000000000000000" pitchFamily="2" charset="0"/>
                          <a:ea typeface="Roboto" panose="02000000000000000000" pitchFamily="2" charset="0"/>
                        </a:rPr>
                        <a:t>40%</a:t>
                      </a:r>
                      <a:r>
                        <a:rPr lang="el-GR" sz="1400" dirty="0">
                          <a:solidFill>
                            <a:schemeClr val="tx1"/>
                          </a:solidFill>
                          <a:latin typeface="Roboto" panose="02000000000000000000" pitchFamily="2" charset="0"/>
                          <a:ea typeface="Roboto" panose="02000000000000000000" pitchFamily="2" charset="0"/>
                        </a:rPr>
                        <a:t> Μείωση</a:t>
                      </a:r>
                      <a:r>
                        <a:rPr lang="el-GR" sz="1400" baseline="0" dirty="0">
                          <a:solidFill>
                            <a:schemeClr val="tx1"/>
                          </a:solidFill>
                          <a:latin typeface="Roboto" panose="02000000000000000000" pitchFamily="2" charset="0"/>
                          <a:ea typeface="Roboto" panose="02000000000000000000" pitchFamily="2" charset="0"/>
                        </a:rPr>
                        <a:t> Εκπομπών Αερίων Ρύπων Θερμοκηπίου</a:t>
                      </a:r>
                      <a:endParaRPr lang="el-GR" sz="1400" dirty="0">
                        <a:solidFill>
                          <a:schemeClr val="tx1"/>
                        </a:solidFill>
                        <a:latin typeface="Roboto" panose="02000000000000000000" pitchFamily="2" charset="0"/>
                        <a:ea typeface="Roboto" panose="02000000000000000000" pitchFamily="2" charset="0"/>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tcPr>
                </a:tc>
                <a:tc>
                  <a:txBody>
                    <a:bodyPr/>
                    <a:lstStyle/>
                    <a:p>
                      <a:r>
                        <a:rPr lang="el-GR" sz="1400" b="1" kern="1200" dirty="0">
                          <a:solidFill>
                            <a:schemeClr val="tx1"/>
                          </a:solidFill>
                          <a:latin typeface="Roboto" panose="02000000000000000000" pitchFamily="2" charset="0"/>
                          <a:ea typeface="Roboto" panose="02000000000000000000" pitchFamily="2" charset="0"/>
                        </a:rPr>
                        <a:t>60%-70% </a:t>
                      </a:r>
                      <a:r>
                        <a:rPr lang="el-GR" sz="1400" dirty="0">
                          <a:solidFill>
                            <a:schemeClr val="tx1"/>
                          </a:solidFill>
                          <a:latin typeface="Roboto" panose="02000000000000000000" pitchFamily="2" charset="0"/>
                          <a:ea typeface="Roboto" panose="02000000000000000000" pitchFamily="2" charset="0"/>
                        </a:rPr>
                        <a:t>Μείωση</a:t>
                      </a:r>
                      <a:r>
                        <a:rPr lang="el-GR" sz="1400" baseline="0" dirty="0">
                          <a:solidFill>
                            <a:schemeClr val="tx1"/>
                          </a:solidFill>
                          <a:latin typeface="Roboto" panose="02000000000000000000" pitchFamily="2" charset="0"/>
                          <a:ea typeface="Roboto" panose="02000000000000000000" pitchFamily="2" charset="0"/>
                        </a:rPr>
                        <a:t> Εκπομπών Αερίων Ρύπων Θερμοκηπίου</a:t>
                      </a:r>
                      <a:endParaRPr lang="el-GR" sz="1400" dirty="0">
                        <a:solidFill>
                          <a:schemeClr val="tx1"/>
                        </a:solidFill>
                        <a:latin typeface="Roboto" panose="02000000000000000000" pitchFamily="2" charset="0"/>
                        <a:ea typeface="Roboto" panose="02000000000000000000" pitchFamily="2" charset="0"/>
                      </a:endParaRPr>
                    </a:p>
                  </a:txBody>
                  <a:tcPr>
                    <a:lnL w="12700" cap="flat" cmpd="sng" algn="ctr">
                      <a:solidFill>
                        <a:schemeClr val="accent1"/>
                      </a:solidFill>
                      <a:prstDash val="solid"/>
                      <a:round/>
                      <a:headEnd type="none" w="med" len="med"/>
                      <a:tailEnd type="none" w="med" len="med"/>
                    </a:lnL>
                    <a:lnT w="12700" cap="flat" cmpd="sng" algn="ctr">
                      <a:solidFill>
                        <a:schemeClr val="accent1"/>
                      </a:solidFill>
                      <a:prstDash val="solid"/>
                      <a:round/>
                      <a:headEnd type="none" w="med" len="med"/>
                      <a:tailEnd type="none" w="med" len="med"/>
                    </a:lnT>
                  </a:tcPr>
                </a:tc>
                <a:extLst>
                  <a:ext uri="{0D108BD9-81ED-4DB2-BD59-A6C34878D82A}">
                    <a16:rowId xmlns:a16="http://schemas.microsoft.com/office/drawing/2014/main" val="10001"/>
                  </a:ext>
                </a:extLst>
              </a:tr>
              <a:tr h="1178752">
                <a:tc>
                  <a:txBody>
                    <a:bodyPr/>
                    <a:lstStyle/>
                    <a:p>
                      <a:r>
                        <a:rPr lang="el-GR" sz="1400" b="1" kern="1200" dirty="0">
                          <a:solidFill>
                            <a:schemeClr val="tx1"/>
                          </a:solidFill>
                          <a:latin typeface="Roboto" panose="02000000000000000000" pitchFamily="2" charset="0"/>
                          <a:ea typeface="Roboto" panose="02000000000000000000" pitchFamily="2" charset="0"/>
                        </a:rPr>
                        <a:t>20%</a:t>
                      </a:r>
                      <a:r>
                        <a:rPr lang="el-GR" sz="1400" dirty="0">
                          <a:solidFill>
                            <a:schemeClr val="tx1"/>
                          </a:solidFill>
                          <a:latin typeface="Roboto" panose="02000000000000000000" pitchFamily="2" charset="0"/>
                          <a:ea typeface="Roboto" panose="02000000000000000000" pitchFamily="2" charset="0"/>
                        </a:rPr>
                        <a:t> Διείσδυση</a:t>
                      </a:r>
                      <a:r>
                        <a:rPr lang="el-GR" sz="1400" baseline="0" dirty="0">
                          <a:solidFill>
                            <a:schemeClr val="tx1"/>
                          </a:solidFill>
                          <a:latin typeface="Roboto" panose="02000000000000000000" pitchFamily="2" charset="0"/>
                          <a:ea typeface="Roboto" panose="02000000000000000000" pitchFamily="2" charset="0"/>
                        </a:rPr>
                        <a:t> ΑΠΕ στην ηλεκτροπαραγωγή</a:t>
                      </a:r>
                      <a:endParaRPr lang="el-GR" sz="1400" dirty="0">
                        <a:solidFill>
                          <a:schemeClr val="tx1"/>
                        </a:solidFill>
                        <a:latin typeface="Roboto" panose="02000000000000000000" pitchFamily="2" charset="0"/>
                        <a:ea typeface="Roboto" panose="02000000000000000000" pitchFamily="2" charset="0"/>
                      </a:endParaRPr>
                    </a:p>
                  </a:txBody>
                  <a:tcPr>
                    <a:lnR w="12700" cap="flat" cmpd="sng" algn="ctr">
                      <a:solidFill>
                        <a:schemeClr val="accent1"/>
                      </a:solidFill>
                      <a:prstDash val="solid"/>
                      <a:round/>
                      <a:headEnd type="none" w="med" len="med"/>
                      <a:tailEnd type="none" w="med" len="med"/>
                    </a:lnR>
                  </a:tcPr>
                </a:tc>
                <a:tc>
                  <a:txBody>
                    <a:bodyPr/>
                    <a:lstStyle/>
                    <a:p>
                      <a:r>
                        <a:rPr lang="el-GR" sz="1400" b="1" kern="1200" dirty="0">
                          <a:solidFill>
                            <a:schemeClr val="tx1"/>
                          </a:solidFill>
                          <a:latin typeface="Roboto" panose="02000000000000000000" pitchFamily="2" charset="0"/>
                          <a:ea typeface="Roboto" panose="02000000000000000000" pitchFamily="2" charset="0"/>
                        </a:rPr>
                        <a:t>≥27% </a:t>
                      </a:r>
                      <a:r>
                        <a:rPr lang="el-GR" sz="1400" b="0" kern="1200" dirty="0">
                          <a:solidFill>
                            <a:schemeClr val="tx1"/>
                          </a:solidFill>
                          <a:latin typeface="Roboto" panose="02000000000000000000" pitchFamily="2" charset="0"/>
                          <a:ea typeface="Roboto" panose="02000000000000000000" pitchFamily="2" charset="0"/>
                        </a:rPr>
                        <a:t>Διείσδυση ΑΠΕ στην ηλεκτροπαραγωγή</a:t>
                      </a:r>
                      <a:endParaRPr lang="el-GR" sz="1400" b="0" kern="1200" dirty="0">
                        <a:solidFill>
                          <a:schemeClr val="tx1"/>
                        </a:solidFill>
                        <a:latin typeface="Roboto" panose="02000000000000000000" pitchFamily="2" charset="0"/>
                        <a:ea typeface="Roboto" panose="02000000000000000000" pitchFamily="2" charset="0"/>
                        <a:cs typeface="+mn-cs"/>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r>
                        <a:rPr lang="el-GR" sz="1400" b="1" kern="1200" dirty="0">
                          <a:solidFill>
                            <a:schemeClr val="tx1"/>
                          </a:solidFill>
                          <a:latin typeface="Roboto" panose="02000000000000000000" pitchFamily="2" charset="0"/>
                          <a:ea typeface="Roboto" panose="02000000000000000000" pitchFamily="2" charset="0"/>
                        </a:rPr>
                        <a:t>~100% </a:t>
                      </a:r>
                      <a:r>
                        <a:rPr lang="el-GR" sz="1400" dirty="0">
                          <a:solidFill>
                            <a:schemeClr val="tx1"/>
                          </a:solidFill>
                          <a:latin typeface="Roboto" panose="02000000000000000000" pitchFamily="2" charset="0"/>
                          <a:ea typeface="Roboto" panose="02000000000000000000" pitchFamily="2" charset="0"/>
                        </a:rPr>
                        <a:t>Ηλεκτροπαραγωγή</a:t>
                      </a:r>
                      <a:r>
                        <a:rPr lang="el-GR" sz="1400" baseline="0" dirty="0">
                          <a:solidFill>
                            <a:schemeClr val="tx1"/>
                          </a:solidFill>
                          <a:latin typeface="Roboto" panose="02000000000000000000" pitchFamily="2" charset="0"/>
                          <a:ea typeface="Roboto" panose="02000000000000000000" pitchFamily="2" charset="0"/>
                        </a:rPr>
                        <a:t> από ΑΠΕ</a:t>
                      </a:r>
                      <a:endParaRPr lang="el-GR" sz="1400" dirty="0">
                        <a:solidFill>
                          <a:schemeClr val="tx1"/>
                        </a:solidFill>
                        <a:latin typeface="Roboto" panose="02000000000000000000" pitchFamily="2" charset="0"/>
                        <a:ea typeface="Roboto" panose="02000000000000000000" pitchFamily="2" charset="0"/>
                      </a:endParaRP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10002"/>
                  </a:ext>
                </a:extLst>
              </a:tr>
              <a:tr h="834949">
                <a:tc>
                  <a:txBody>
                    <a:bodyPr/>
                    <a:lstStyle/>
                    <a:p>
                      <a:r>
                        <a:rPr lang="el-GR" sz="1400" b="1" kern="1200" dirty="0">
                          <a:solidFill>
                            <a:schemeClr val="tx1"/>
                          </a:solidFill>
                          <a:latin typeface="Roboto" panose="02000000000000000000" pitchFamily="2" charset="0"/>
                          <a:ea typeface="Roboto" panose="02000000000000000000" pitchFamily="2" charset="0"/>
                        </a:rPr>
                        <a:t>20%</a:t>
                      </a:r>
                      <a:r>
                        <a:rPr lang="el-GR" sz="1400" dirty="0">
                          <a:solidFill>
                            <a:schemeClr val="tx1"/>
                          </a:solidFill>
                          <a:latin typeface="Roboto" panose="02000000000000000000" pitchFamily="2" charset="0"/>
                          <a:ea typeface="Roboto" panose="02000000000000000000" pitchFamily="2" charset="0"/>
                        </a:rPr>
                        <a:t> Μείωση Πρωτογενούς Ενέργειας</a:t>
                      </a:r>
                    </a:p>
                  </a:txBody>
                  <a:tcPr>
                    <a:lnR w="12700" cap="flat" cmpd="sng" algn="ctr">
                      <a:solidFill>
                        <a:schemeClr val="accent1"/>
                      </a:solidFill>
                      <a:prstDash val="solid"/>
                      <a:round/>
                      <a:headEnd type="none" w="med" len="med"/>
                      <a:tailEnd type="none" w="med" len="med"/>
                    </a:lnR>
                  </a:tcPr>
                </a:tc>
                <a:tc>
                  <a:txBody>
                    <a:bodyPr/>
                    <a:lstStyle/>
                    <a:p>
                      <a:r>
                        <a:rPr lang="el-GR" sz="1400" b="1" kern="1200" dirty="0">
                          <a:solidFill>
                            <a:schemeClr val="tx1"/>
                          </a:solidFill>
                          <a:latin typeface="Roboto" panose="02000000000000000000" pitchFamily="2" charset="0"/>
                          <a:ea typeface="Roboto" panose="02000000000000000000" pitchFamily="2" charset="0"/>
                        </a:rPr>
                        <a:t>≥30% </a:t>
                      </a:r>
                      <a:r>
                        <a:rPr lang="el-GR" sz="1400" dirty="0">
                          <a:solidFill>
                            <a:schemeClr val="tx1"/>
                          </a:solidFill>
                          <a:latin typeface="Roboto" panose="02000000000000000000" pitchFamily="2" charset="0"/>
                          <a:ea typeface="Roboto" panose="02000000000000000000" pitchFamily="2" charset="0"/>
                        </a:rPr>
                        <a:t>Μείωση Πρωτογενούς Ενέργειας</a:t>
                      </a: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r>
                        <a:rPr lang="el-GR" sz="1400" b="1" dirty="0">
                          <a:solidFill>
                            <a:schemeClr val="tx1"/>
                          </a:solidFill>
                          <a:latin typeface="Roboto" panose="02000000000000000000" pitchFamily="2" charset="0"/>
                          <a:ea typeface="Roboto" panose="02000000000000000000" pitchFamily="2" charset="0"/>
                        </a:rPr>
                        <a:t>ΝΖΕΒ</a:t>
                      </a:r>
                      <a:r>
                        <a:rPr lang="el-GR" sz="1400" b="1" baseline="0" dirty="0">
                          <a:solidFill>
                            <a:schemeClr val="tx1"/>
                          </a:solidFill>
                          <a:latin typeface="Roboto" panose="02000000000000000000" pitchFamily="2" charset="0"/>
                          <a:ea typeface="Roboto" panose="02000000000000000000" pitchFamily="2" charset="0"/>
                        </a:rPr>
                        <a:t> &lt; 50 </a:t>
                      </a:r>
                      <a:r>
                        <a:rPr lang="en-US" sz="1400" b="1" baseline="0" dirty="0" err="1">
                          <a:solidFill>
                            <a:schemeClr val="tx1"/>
                          </a:solidFill>
                          <a:latin typeface="Roboto" panose="02000000000000000000" pitchFamily="2" charset="0"/>
                          <a:ea typeface="Roboto" panose="02000000000000000000" pitchFamily="2" charset="0"/>
                        </a:rPr>
                        <a:t>kWhr</a:t>
                      </a:r>
                      <a:r>
                        <a:rPr lang="en-US" sz="1400" b="1" baseline="0" dirty="0">
                          <a:solidFill>
                            <a:schemeClr val="tx1"/>
                          </a:solidFill>
                          <a:latin typeface="Roboto" panose="02000000000000000000" pitchFamily="2" charset="0"/>
                          <a:ea typeface="Roboto" panose="02000000000000000000" pitchFamily="2" charset="0"/>
                        </a:rPr>
                        <a:t>/m</a:t>
                      </a:r>
                      <a:r>
                        <a:rPr lang="en-US" sz="1400" b="1" baseline="30000" dirty="0">
                          <a:solidFill>
                            <a:schemeClr val="tx1"/>
                          </a:solidFill>
                          <a:latin typeface="Roboto" panose="02000000000000000000" pitchFamily="2" charset="0"/>
                          <a:ea typeface="Roboto" panose="02000000000000000000" pitchFamily="2" charset="0"/>
                        </a:rPr>
                        <a:t>2 </a:t>
                      </a:r>
                      <a:r>
                        <a:rPr lang="en-US" sz="1400" b="1" baseline="0" dirty="0">
                          <a:solidFill>
                            <a:schemeClr val="tx1"/>
                          </a:solidFill>
                          <a:latin typeface="Roboto" panose="02000000000000000000" pitchFamily="2" charset="0"/>
                          <a:ea typeface="Roboto" panose="02000000000000000000" pitchFamily="2" charset="0"/>
                        </a:rPr>
                        <a:t>a</a:t>
                      </a:r>
                      <a:endParaRPr lang="el-GR" sz="1400" b="1" baseline="0" dirty="0">
                        <a:solidFill>
                          <a:schemeClr val="tx1"/>
                        </a:solidFill>
                        <a:latin typeface="Roboto" panose="02000000000000000000" pitchFamily="2" charset="0"/>
                        <a:ea typeface="Roboto" panose="02000000000000000000" pitchFamily="2" charset="0"/>
                      </a:endParaRPr>
                    </a:p>
                    <a:p>
                      <a:endParaRPr lang="el-GR" sz="1400" b="1" baseline="30000" dirty="0">
                        <a:solidFill>
                          <a:schemeClr val="tx1"/>
                        </a:solidFill>
                        <a:latin typeface="Roboto" panose="02000000000000000000" pitchFamily="2" charset="0"/>
                        <a:ea typeface="Roboto" panose="02000000000000000000" pitchFamily="2" charset="0"/>
                      </a:endParaRP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10003"/>
                  </a:ext>
                </a:extLst>
              </a:tr>
            </a:tbl>
          </a:graphicData>
        </a:graphic>
      </p:graphicFrame>
      <p:sp>
        <p:nvSpPr>
          <p:cNvPr id="19" name="Content Placeholder 2"/>
          <p:cNvSpPr>
            <a:spLocks noGrp="1"/>
          </p:cNvSpPr>
          <p:nvPr>
            <p:ph idx="1"/>
          </p:nvPr>
        </p:nvSpPr>
        <p:spPr>
          <a:xfrm>
            <a:off x="7431067" y="2118945"/>
            <a:ext cx="3673862" cy="2061507"/>
          </a:xfrm>
          <a:ln>
            <a:solidFill>
              <a:schemeClr val="accent1"/>
            </a:solidFill>
          </a:ln>
        </p:spPr>
        <p:txBody>
          <a:bodyPr>
            <a:noAutofit/>
          </a:bodyPr>
          <a:lstStyle/>
          <a:p>
            <a:pPr marL="0" indent="0">
              <a:lnSpc>
                <a:spcPct val="150000"/>
              </a:lnSpc>
              <a:buNone/>
            </a:pPr>
            <a:r>
              <a:rPr lang="el-GR" sz="1600" b="1" dirty="0">
                <a:solidFill>
                  <a:schemeClr val="tx2"/>
                </a:solidFill>
                <a:latin typeface="Roboto" panose="02000000000000000000" pitchFamily="2" charset="0"/>
                <a:ea typeface="Roboto" panose="02000000000000000000" pitchFamily="2" charset="0"/>
                <a:sym typeface="Wingdings" panose="05000000000000000000" pitchFamily="2" charset="2"/>
              </a:rPr>
              <a:t>Τι ισχύει για τα υφιστάμενα κτίρια?</a:t>
            </a:r>
          </a:p>
          <a:p>
            <a:pPr marL="0" indent="0">
              <a:lnSpc>
                <a:spcPct val="150000"/>
              </a:lnSpc>
              <a:buNone/>
            </a:pPr>
            <a:r>
              <a:rPr lang="el-GR" sz="1600" i="1" dirty="0">
                <a:latin typeface="Roboto" panose="02000000000000000000" pitchFamily="2" charset="0"/>
                <a:ea typeface="Roboto" panose="02000000000000000000" pitchFamily="2" charset="0"/>
                <a:sym typeface="Wingdings" panose="05000000000000000000" pitchFamily="2" charset="2"/>
              </a:rPr>
              <a:t>Άρθρο 7, Ν.4122/2013: «..η ενεργειακή τους απόδοση αναβαθμίζεται στο βαθμό που αυτό είναι τεχνικά, λειτουργικά και οικονομικά εφικτό..»</a:t>
            </a:r>
          </a:p>
        </p:txBody>
      </p:sp>
    </p:spTree>
    <p:extLst>
      <p:ext uri="{BB962C8B-B14F-4D97-AF65-F5344CB8AC3E}">
        <p14:creationId xmlns:p14="http://schemas.microsoft.com/office/powerpoint/2010/main" val="474480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background with blue triangles&#10;&#10;Description automatically generated">
            <a:extLst>
              <a:ext uri="{FF2B5EF4-FFF2-40B4-BE49-F238E27FC236}">
                <a16:creationId xmlns:a16="http://schemas.microsoft.com/office/drawing/2014/main" id="{F89D46BC-AF94-145C-C8C1-EF73454470AE}"/>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sp>
        <p:nvSpPr>
          <p:cNvPr id="6" name="Title 1">
            <a:extLst>
              <a:ext uri="{FF2B5EF4-FFF2-40B4-BE49-F238E27FC236}">
                <a16:creationId xmlns:a16="http://schemas.microsoft.com/office/drawing/2014/main" id="{7612BF05-C17E-2C63-92B0-F5AF0BABF120}"/>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ea typeface="Roboto" panose="02000000000000000000" pitchFamily="2" charset="0"/>
              </a:rPr>
              <a:t>Υφιστάμενο νομοθετικό πλαίσιο</a:t>
            </a:r>
            <a:endParaRPr lang="en-US" sz="4000" b="1" dirty="0">
              <a:solidFill>
                <a:schemeClr val="tx2"/>
              </a:solidFill>
              <a:latin typeface="Neutraface 2 Text Greek Demi" panose="020B0303020202020102" pitchFamily="34" charset="0"/>
              <a:cs typeface="Calibri" panose="020F0502020204030204" pitchFamily="34" charset="0"/>
            </a:endParaRPr>
          </a:p>
        </p:txBody>
      </p:sp>
      <p:pic>
        <p:nvPicPr>
          <p:cNvPr id="7" name="Picture 6">
            <a:extLst>
              <a:ext uri="{FF2B5EF4-FFF2-40B4-BE49-F238E27FC236}">
                <a16:creationId xmlns:a16="http://schemas.microsoft.com/office/drawing/2014/main" id="{17CDFBCD-3233-D569-E9D4-1C313FC5ABEE}"/>
              </a:ext>
            </a:extLst>
          </p:cNvPr>
          <p:cNvPicPr>
            <a:picLocks noChangeAspect="1"/>
          </p:cNvPicPr>
          <p:nvPr/>
        </p:nvPicPr>
        <p:blipFill>
          <a:blip r:embed="rId3"/>
          <a:stretch>
            <a:fillRect/>
          </a:stretch>
        </p:blipFill>
        <p:spPr>
          <a:xfrm>
            <a:off x="533400" y="6255783"/>
            <a:ext cx="4741986" cy="333943"/>
          </a:xfrm>
          <a:prstGeom prst="rect">
            <a:avLst/>
          </a:prstGeom>
        </p:spPr>
      </p:pic>
      <p:graphicFrame>
        <p:nvGraphicFramePr>
          <p:cNvPr id="12" name="Diagram 11"/>
          <p:cNvGraphicFramePr/>
          <p:nvPr>
            <p:extLst>
              <p:ext uri="{D42A27DB-BD31-4B8C-83A1-F6EECF244321}">
                <p14:modId xmlns:p14="http://schemas.microsoft.com/office/powerpoint/2010/main" val="2782477949"/>
              </p:ext>
            </p:extLst>
          </p:nvPr>
        </p:nvGraphicFramePr>
        <p:xfrm>
          <a:off x="685799" y="4142424"/>
          <a:ext cx="10820401" cy="18662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3" name="Content Placeholder 2"/>
          <p:cNvSpPr txBox="1">
            <a:spLocks/>
          </p:cNvSpPr>
          <p:nvPr/>
        </p:nvSpPr>
        <p:spPr>
          <a:xfrm>
            <a:off x="533399" y="1196357"/>
            <a:ext cx="10342221" cy="29248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l-GR" sz="1600" dirty="0">
                <a:latin typeface="Roboto" panose="02000000000000000000" pitchFamily="2" charset="0"/>
                <a:ea typeface="Roboto" panose="02000000000000000000" pitchFamily="2" charset="0"/>
                <a:cs typeface="Raanana" pitchFamily="2" charset="-79"/>
              </a:rPr>
              <a:t>Οικοδομικός Κανονισμός (Ν. 4067/2012)</a:t>
            </a:r>
          </a:p>
          <a:p>
            <a:pPr>
              <a:lnSpc>
                <a:spcPct val="150000"/>
              </a:lnSpc>
            </a:pPr>
            <a:r>
              <a:rPr lang="el-GR" sz="1600" dirty="0">
                <a:latin typeface="Roboto" panose="02000000000000000000" pitchFamily="2" charset="0"/>
                <a:ea typeface="Roboto" panose="02000000000000000000" pitchFamily="2" charset="0"/>
                <a:cs typeface="Raanana" pitchFamily="2" charset="-79"/>
              </a:rPr>
              <a:t>Προστασία Αρχαιοτήτων και Πολιτιστικής Κληρονομιάς (Ν. 3028/2002)</a:t>
            </a:r>
          </a:p>
          <a:p>
            <a:pPr>
              <a:lnSpc>
                <a:spcPct val="150000"/>
              </a:lnSpc>
            </a:pPr>
            <a:r>
              <a:rPr lang="el-GR" sz="1600" dirty="0">
                <a:latin typeface="Roboto" panose="02000000000000000000" pitchFamily="2" charset="0"/>
                <a:ea typeface="Roboto" panose="02000000000000000000" pitchFamily="2" charset="0"/>
                <a:cs typeface="Raanana" pitchFamily="2" charset="-79"/>
              </a:rPr>
              <a:t>Ενεργειακή Απόδοση Κτιρίων (Ν. 4122/2013)</a:t>
            </a:r>
          </a:p>
          <a:p>
            <a:pPr>
              <a:lnSpc>
                <a:spcPct val="150000"/>
              </a:lnSpc>
            </a:pPr>
            <a:r>
              <a:rPr lang="el-GR" sz="1600" dirty="0">
                <a:latin typeface="Roboto" panose="02000000000000000000" pitchFamily="2" charset="0"/>
                <a:ea typeface="Roboto" panose="02000000000000000000" pitchFamily="2" charset="0"/>
                <a:cs typeface="Raanana" pitchFamily="2" charset="-79"/>
              </a:rPr>
              <a:t>ΦΕΚ Β’ 4003/ 17.11.2017 «Έγκριση και εφαρμογή Τ.Ο. ΤΕΕ για την Ενεργειακή Απόδοση Κτιρίων»</a:t>
            </a:r>
          </a:p>
          <a:p>
            <a:pPr>
              <a:lnSpc>
                <a:spcPct val="150000"/>
              </a:lnSpc>
            </a:pPr>
            <a:r>
              <a:rPr lang="el-GR" sz="1600" dirty="0">
                <a:latin typeface="Roboto" panose="02000000000000000000" pitchFamily="2" charset="0"/>
                <a:ea typeface="Roboto" panose="02000000000000000000" pitchFamily="2" charset="0"/>
                <a:cs typeface="Raanana" pitchFamily="2" charset="-79"/>
              </a:rPr>
              <a:t>ΦΕΚ Β’ 2367/ 12.07.2017 «Έγκριση Κανονισμού Ενεργειακής Απόδοσης Κτιρίων»</a:t>
            </a:r>
          </a:p>
          <a:p>
            <a:pPr>
              <a:lnSpc>
                <a:spcPct val="150000"/>
              </a:lnSpc>
            </a:pPr>
            <a:r>
              <a:rPr lang="el-GR" sz="1600" dirty="0">
                <a:latin typeface="Roboto" panose="02000000000000000000" pitchFamily="2" charset="0"/>
                <a:ea typeface="Roboto" panose="02000000000000000000" pitchFamily="2" charset="0"/>
                <a:cs typeface="Raanana" pitchFamily="2" charset="-79"/>
              </a:rPr>
              <a:t>ΦΕΚ</a:t>
            </a:r>
            <a:r>
              <a:rPr lang="el-GR" sz="1600" dirty="0">
                <a:effectLst/>
                <a:latin typeface="Roboto" panose="02000000000000000000" pitchFamily="2" charset="0"/>
                <a:ea typeface="Roboto" panose="02000000000000000000" pitchFamily="2" charset="0"/>
                <a:cs typeface="Raanana" pitchFamily="2" charset="-79"/>
              </a:rPr>
              <a:t> 4843/2021 για την Ενεργειακή απόδοση κτιρίων</a:t>
            </a:r>
            <a:endParaRPr lang="el-GR" sz="1600" dirty="0">
              <a:latin typeface="Roboto" panose="02000000000000000000" pitchFamily="2" charset="0"/>
              <a:ea typeface="Roboto" panose="02000000000000000000" pitchFamily="2" charset="0"/>
              <a:cs typeface="Raanana" pitchFamily="2" charset="-79"/>
            </a:endParaRPr>
          </a:p>
        </p:txBody>
      </p:sp>
    </p:spTree>
    <p:extLst>
      <p:ext uri="{BB962C8B-B14F-4D97-AF65-F5344CB8AC3E}">
        <p14:creationId xmlns:p14="http://schemas.microsoft.com/office/powerpoint/2010/main" val="20056576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lack background with blue triangles&#10;&#10;Description automatically generated">
            <a:extLst>
              <a:ext uri="{FF2B5EF4-FFF2-40B4-BE49-F238E27FC236}">
                <a16:creationId xmlns:a16="http://schemas.microsoft.com/office/drawing/2014/main" id="{B4859DDA-D41F-7DCC-5479-819FB0D75C64}"/>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sp>
        <p:nvSpPr>
          <p:cNvPr id="8" name="Title 1">
            <a:extLst>
              <a:ext uri="{FF2B5EF4-FFF2-40B4-BE49-F238E27FC236}">
                <a16:creationId xmlns:a16="http://schemas.microsoft.com/office/drawing/2014/main" id="{7B4B1FC1-7823-0BF9-25BD-B2D414B2B9D7}"/>
              </a:ext>
            </a:extLst>
          </p:cNvPr>
          <p:cNvSpPr txBox="1">
            <a:spLocks/>
          </p:cNvSpPr>
          <p:nvPr/>
        </p:nvSpPr>
        <p:spPr>
          <a:xfrm>
            <a:off x="533399" y="167658"/>
            <a:ext cx="8540263" cy="861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ea typeface="Roboto" panose="02000000000000000000" pitchFamily="2" charset="0"/>
              </a:rPr>
              <a:t>Αρχικός σχεδιασμός - προετοιμασία</a:t>
            </a:r>
            <a:endParaRPr lang="en-US" sz="4000" b="1" dirty="0">
              <a:solidFill>
                <a:schemeClr val="tx2"/>
              </a:solidFill>
              <a:latin typeface="Neutraface 2 Text Greek Demi" panose="020B0303020202020102" pitchFamily="34" charset="0"/>
              <a:ea typeface="Roboto" panose="02000000000000000000" pitchFamily="2" charset="0"/>
            </a:endParaRPr>
          </a:p>
        </p:txBody>
      </p:sp>
      <p:pic>
        <p:nvPicPr>
          <p:cNvPr id="9" name="Picture 8">
            <a:extLst>
              <a:ext uri="{FF2B5EF4-FFF2-40B4-BE49-F238E27FC236}">
                <a16:creationId xmlns:a16="http://schemas.microsoft.com/office/drawing/2014/main" id="{E070BB03-4235-B76F-5E4E-CB20B6650E45}"/>
              </a:ext>
            </a:extLst>
          </p:cNvPr>
          <p:cNvPicPr>
            <a:picLocks noChangeAspect="1"/>
          </p:cNvPicPr>
          <p:nvPr/>
        </p:nvPicPr>
        <p:blipFill>
          <a:blip r:embed="rId3"/>
          <a:stretch>
            <a:fillRect/>
          </a:stretch>
        </p:blipFill>
        <p:spPr>
          <a:xfrm>
            <a:off x="533400" y="6255783"/>
            <a:ext cx="4741986" cy="333943"/>
          </a:xfrm>
          <a:prstGeom prst="rect">
            <a:avLst/>
          </a:prstGeom>
        </p:spPr>
      </p:pic>
      <p:sp>
        <p:nvSpPr>
          <p:cNvPr id="3" name="TextBox 2">
            <a:extLst>
              <a:ext uri="{FF2B5EF4-FFF2-40B4-BE49-F238E27FC236}">
                <a16:creationId xmlns:a16="http://schemas.microsoft.com/office/drawing/2014/main" id="{00D9E8FA-53CC-11BE-A610-515FCA0AD0C2}"/>
              </a:ext>
            </a:extLst>
          </p:cNvPr>
          <p:cNvSpPr txBox="1"/>
          <p:nvPr/>
        </p:nvSpPr>
        <p:spPr>
          <a:xfrm>
            <a:off x="998376" y="3261049"/>
            <a:ext cx="6736702" cy="923330"/>
          </a:xfrm>
          <a:prstGeom prst="rect">
            <a:avLst/>
          </a:prstGeom>
          <a:noFill/>
        </p:spPr>
        <p:txBody>
          <a:bodyPr wrap="square" rtlCol="0">
            <a:spAutoFit/>
          </a:bodyPr>
          <a:lstStyle/>
          <a:p>
            <a:endParaRPr lang="el-GR" dirty="0"/>
          </a:p>
          <a:p>
            <a:endParaRPr lang="el-GR" dirty="0"/>
          </a:p>
          <a:p>
            <a:endParaRPr lang="el-GR" dirty="0"/>
          </a:p>
        </p:txBody>
      </p:sp>
      <p:sp>
        <p:nvSpPr>
          <p:cNvPr id="5" name="TextBox 4">
            <a:extLst>
              <a:ext uri="{FF2B5EF4-FFF2-40B4-BE49-F238E27FC236}">
                <a16:creationId xmlns:a16="http://schemas.microsoft.com/office/drawing/2014/main" id="{36DC97C7-7EA5-4752-B238-607C9AEF1061}"/>
              </a:ext>
            </a:extLst>
          </p:cNvPr>
          <p:cNvSpPr txBox="1"/>
          <p:nvPr/>
        </p:nvSpPr>
        <p:spPr>
          <a:xfrm>
            <a:off x="533399" y="4554038"/>
            <a:ext cx="5274086" cy="144655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Γενικά – Αξιολόγηση </a:t>
            </a:r>
            <a:r>
              <a:rPr lang="el-GR" sz="1200" dirty="0" err="1">
                <a:latin typeface="Roboto" panose="02000000000000000000" pitchFamily="2" charset="0"/>
                <a:ea typeface="Roboto" panose="02000000000000000000" pitchFamily="2" charset="0"/>
              </a:rPr>
              <a:t>επιλεξιμότητας</a:t>
            </a:r>
            <a:r>
              <a:rPr lang="el-GR" sz="1200" dirty="0">
                <a:latin typeface="Roboto" panose="02000000000000000000" pitchFamily="2" charset="0"/>
                <a:ea typeface="Roboto" panose="02000000000000000000" pitchFamily="2" charset="0"/>
              </a:rPr>
              <a:t> πράξης</a:t>
            </a:r>
          </a:p>
          <a:p>
            <a:pPr marL="285750" indent="-285750">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Τεχνική Επάρκεια ΟΤΑ - Οργανισμού</a:t>
            </a:r>
          </a:p>
          <a:p>
            <a:pPr marL="285750" indent="-285750">
              <a:lnSpc>
                <a:spcPct val="150000"/>
              </a:lnSpc>
              <a:buFont typeface="Arial" panose="020B0604020202020204" pitchFamily="34" charset="0"/>
              <a:buChar char="•"/>
            </a:pPr>
            <a:r>
              <a:rPr lang="el-GR" sz="1200" dirty="0" err="1">
                <a:latin typeface="Roboto" panose="02000000000000000000" pitchFamily="2" charset="0"/>
                <a:ea typeface="Roboto" panose="02000000000000000000" pitchFamily="2" charset="0"/>
              </a:rPr>
              <a:t>Επιλεξιμότητα</a:t>
            </a:r>
            <a:r>
              <a:rPr lang="el-GR" sz="1200" dirty="0">
                <a:latin typeface="Roboto" panose="02000000000000000000" pitchFamily="2" charset="0"/>
                <a:ea typeface="Roboto" panose="02000000000000000000" pitchFamily="2" charset="0"/>
              </a:rPr>
              <a:t> ΝΠ για χρηματοδότηση</a:t>
            </a:r>
          </a:p>
          <a:p>
            <a:pPr marL="285750" indent="-285750">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Εξασφάλιση βιωσιμότητας έργου – εξασφάλιση λειτουργικότητας</a:t>
            </a:r>
          </a:p>
          <a:p>
            <a:pPr marL="285750" indent="-285750">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Συμφωνία με τοπικά Επιχειρησιακά, Πολεοδομικά </a:t>
            </a:r>
            <a:r>
              <a:rPr lang="el-GR" sz="1200" dirty="0" err="1">
                <a:latin typeface="Roboto" panose="02000000000000000000" pitchFamily="2" charset="0"/>
                <a:ea typeface="Roboto" panose="02000000000000000000" pitchFamily="2" charset="0"/>
              </a:rPr>
              <a:t>κλπ</a:t>
            </a:r>
            <a:r>
              <a:rPr lang="el-GR" sz="1200" dirty="0">
                <a:latin typeface="Roboto" panose="02000000000000000000" pitchFamily="2" charset="0"/>
                <a:ea typeface="Roboto" panose="02000000000000000000" pitchFamily="2" charset="0"/>
              </a:rPr>
              <a:t> </a:t>
            </a:r>
          </a:p>
        </p:txBody>
      </p:sp>
      <p:pic>
        <p:nvPicPr>
          <p:cNvPr id="6" name="Εικόνα 5">
            <a:extLst>
              <a:ext uri="{FF2B5EF4-FFF2-40B4-BE49-F238E27FC236}">
                <a16:creationId xmlns:a16="http://schemas.microsoft.com/office/drawing/2014/main" id="{D66E9AC2-F2A7-4AB6-7088-81C0C573C184}"/>
              </a:ext>
            </a:extLst>
          </p:cNvPr>
          <p:cNvPicPr>
            <a:picLocks noChangeAspect="1"/>
          </p:cNvPicPr>
          <p:nvPr/>
        </p:nvPicPr>
        <p:blipFill>
          <a:blip r:embed="rId4"/>
          <a:stretch>
            <a:fillRect/>
          </a:stretch>
        </p:blipFill>
        <p:spPr>
          <a:xfrm>
            <a:off x="6451635" y="4497317"/>
            <a:ext cx="4741987" cy="1874740"/>
          </a:xfrm>
          <a:prstGeom prst="rect">
            <a:avLst/>
          </a:prstGeom>
        </p:spPr>
      </p:pic>
      <p:graphicFrame>
        <p:nvGraphicFramePr>
          <p:cNvPr id="7" name="Πίνακας 6">
            <a:extLst>
              <a:ext uri="{FF2B5EF4-FFF2-40B4-BE49-F238E27FC236}">
                <a16:creationId xmlns:a16="http://schemas.microsoft.com/office/drawing/2014/main" id="{244A696F-DD65-4A29-DAF4-66CAE8BC0946}"/>
              </a:ext>
            </a:extLst>
          </p:cNvPr>
          <p:cNvGraphicFramePr>
            <a:graphicFrameLocks noGrp="1"/>
          </p:cNvGraphicFramePr>
          <p:nvPr>
            <p:extLst>
              <p:ext uri="{D42A27DB-BD31-4B8C-83A1-F6EECF244321}">
                <p14:modId xmlns:p14="http://schemas.microsoft.com/office/powerpoint/2010/main" val="2876923373"/>
              </p:ext>
            </p:extLst>
          </p:nvPr>
        </p:nvGraphicFramePr>
        <p:xfrm>
          <a:off x="533399" y="1160145"/>
          <a:ext cx="10660225" cy="3148965"/>
        </p:xfrm>
        <a:graphic>
          <a:graphicData uri="http://schemas.openxmlformats.org/drawingml/2006/table">
            <a:tbl>
              <a:tblPr>
                <a:tableStyleId>{2D5ABB26-0587-4C30-8999-92F81FD0307C}</a:tableStyleId>
              </a:tblPr>
              <a:tblGrid>
                <a:gridCol w="1928447">
                  <a:extLst>
                    <a:ext uri="{9D8B030D-6E8A-4147-A177-3AD203B41FA5}">
                      <a16:colId xmlns:a16="http://schemas.microsoft.com/office/drawing/2014/main" val="3434891635"/>
                    </a:ext>
                  </a:extLst>
                </a:gridCol>
                <a:gridCol w="44450">
                  <a:extLst>
                    <a:ext uri="{9D8B030D-6E8A-4147-A177-3AD203B41FA5}">
                      <a16:colId xmlns:a16="http://schemas.microsoft.com/office/drawing/2014/main" val="1046643886"/>
                    </a:ext>
                  </a:extLst>
                </a:gridCol>
                <a:gridCol w="8687328">
                  <a:extLst>
                    <a:ext uri="{9D8B030D-6E8A-4147-A177-3AD203B41FA5}">
                      <a16:colId xmlns:a16="http://schemas.microsoft.com/office/drawing/2014/main" val="3235237492"/>
                    </a:ext>
                  </a:extLst>
                </a:gridCol>
              </a:tblGrid>
              <a:tr h="0">
                <a:tc>
                  <a:txBody>
                    <a:bodyPr/>
                    <a:lstStyle/>
                    <a:p>
                      <a:pPr algn="l" fontAlgn="ctr">
                        <a:lnSpc>
                          <a:spcPct val="150000"/>
                        </a:lnSpc>
                      </a:pPr>
                      <a:r>
                        <a:rPr lang="el-GR" sz="1050" b="1" u="none" strike="noStrike" dirty="0">
                          <a:effectLst/>
                          <a:latin typeface="Roboto" panose="02000000000000000000" pitchFamily="2" charset="0"/>
                          <a:ea typeface="Roboto" panose="02000000000000000000" pitchFamily="2" charset="0"/>
                        </a:rPr>
                        <a:t>Αρμοδιότητα του δικαιούχου να υλοποιήσει την πράξη</a:t>
                      </a:r>
                      <a:endParaRPr lang="el-GR" sz="1050" b="1" i="0" u="none" strike="noStrike" dirty="0">
                        <a:effectLst/>
                        <a:latin typeface="Roboto" panose="02000000000000000000" pitchFamily="2" charset="0"/>
                        <a:ea typeface="Roboto" panose="02000000000000000000" pitchFamily="2" charset="0"/>
                      </a:endParaRPr>
                    </a:p>
                  </a:txBody>
                  <a:tcPr marL="9525" marR="9525" marT="9525" marB="0" anchor="ctr">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tcPr>
                </a:tc>
                <a:tc>
                  <a:txBody>
                    <a:bodyPr/>
                    <a:lstStyle/>
                    <a:p>
                      <a:pPr algn="ctr" fontAlgn="ctr">
                        <a:lnSpc>
                          <a:spcPct val="150000"/>
                        </a:lnSpc>
                      </a:pPr>
                      <a:r>
                        <a:rPr lang="el-GR" sz="1050" b="0" u="none" strike="noStrike" dirty="0">
                          <a:effectLst/>
                          <a:latin typeface="Roboto" panose="02000000000000000000" pitchFamily="2" charset="0"/>
                          <a:ea typeface="Roboto" panose="02000000000000000000" pitchFamily="2" charset="0"/>
                        </a:rPr>
                        <a:t> </a:t>
                      </a:r>
                      <a:endParaRPr lang="el-GR" sz="1050" b="0" i="0" u="none" strike="noStrike" dirty="0">
                        <a:effectLst/>
                        <a:latin typeface="Roboto" panose="02000000000000000000" pitchFamily="2" charset="0"/>
                        <a:ea typeface="Roboto" panose="02000000000000000000" pitchFamily="2" charset="0"/>
                      </a:endParaRPr>
                    </a:p>
                  </a:txBody>
                  <a:tcPr marL="9525" marR="9525" marT="9525" marB="0" anchor="ctr">
                    <a:lnL w="12700" cap="flat" cmpd="sng" algn="ctr">
                      <a:solidFill>
                        <a:schemeClr val="accent1"/>
                      </a:solidFill>
                      <a:prstDash val="solid"/>
                      <a:round/>
                      <a:headEnd type="none" w="med" len="med"/>
                      <a:tailEnd type="none" w="med" len="med"/>
                    </a:lnL>
                    <a:lnB w="12700" cap="flat" cmpd="sng" algn="ctr">
                      <a:solidFill>
                        <a:schemeClr val="accent1"/>
                      </a:solidFill>
                      <a:prstDash val="solid"/>
                      <a:round/>
                      <a:headEnd type="none" w="med" len="med"/>
                      <a:tailEnd type="none" w="med" len="med"/>
                    </a:lnB>
                  </a:tcPr>
                </a:tc>
                <a:tc>
                  <a:txBody>
                    <a:bodyPr/>
                    <a:lstStyle/>
                    <a:p>
                      <a:pPr algn="l" rtl="0" fontAlgn="ctr">
                        <a:lnSpc>
                          <a:spcPct val="150000"/>
                        </a:lnSpc>
                      </a:pPr>
                      <a:r>
                        <a:rPr lang="el-GR" sz="1050" b="0" u="none" strike="noStrike" dirty="0">
                          <a:effectLst/>
                          <a:latin typeface="Roboto" panose="02000000000000000000" pitchFamily="2" charset="0"/>
                          <a:ea typeface="Roboto" panose="02000000000000000000" pitchFamily="2" charset="0"/>
                        </a:rPr>
                        <a:t>Εξετάζεται εάν ο φορέας που υποβάλει την πρόταση έχει την αρμοδιότητα εκτέλεσης της πράξης. Ο έλεγχος γίνεται με βάση στοιχεία τεκμηρίωσης, όπως κανονιστικές αποφάσεις, καταστατικά φορέων </a:t>
                      </a:r>
                      <a:r>
                        <a:rPr lang="el-GR" sz="1050" b="0" u="none" strike="noStrike" dirty="0" err="1">
                          <a:effectLst/>
                          <a:latin typeface="Roboto" panose="02000000000000000000" pitchFamily="2" charset="0"/>
                          <a:ea typeface="Roboto" panose="02000000000000000000" pitchFamily="2" charset="0"/>
                        </a:rPr>
                        <a:t>κλπ</a:t>
                      </a:r>
                      <a:r>
                        <a:rPr lang="el-GR" sz="1050" b="0" u="none" strike="noStrike" dirty="0">
                          <a:effectLst/>
                          <a:latin typeface="Roboto" panose="02000000000000000000" pitchFamily="2" charset="0"/>
                          <a:ea typeface="Roboto" panose="02000000000000000000" pitchFamily="2" charset="0"/>
                        </a:rPr>
                        <a:t> που η ΔΑ αναζητάει από την καρτέλα του δικαιούχου στο ΟΠΣ και τα οποία προσδιορίζονται στην πρόσκληση</a:t>
                      </a:r>
                      <a:endParaRPr lang="el-GR" sz="1050" b="0" i="0" u="none" strike="noStrike" dirty="0">
                        <a:effectLst/>
                        <a:latin typeface="Roboto" panose="02000000000000000000" pitchFamily="2" charset="0"/>
                        <a:ea typeface="Roboto" panose="02000000000000000000" pitchFamily="2" charset="0"/>
                      </a:endParaRPr>
                    </a:p>
                  </a:txBody>
                  <a:tcPr marL="9525" marR="9525" marT="9525" marB="0" anchor="ctr">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478667249"/>
                  </a:ext>
                </a:extLst>
              </a:tr>
              <a:tr h="0">
                <a:tc>
                  <a:txBody>
                    <a:bodyPr/>
                    <a:lstStyle/>
                    <a:p>
                      <a:pPr algn="l" fontAlgn="ctr">
                        <a:lnSpc>
                          <a:spcPct val="150000"/>
                        </a:lnSpc>
                      </a:pPr>
                      <a:r>
                        <a:rPr lang="el-GR" sz="1050" b="1" u="none" strike="noStrike" dirty="0">
                          <a:effectLst/>
                          <a:latin typeface="Roboto" panose="02000000000000000000" pitchFamily="2" charset="0"/>
                          <a:ea typeface="Roboto" panose="02000000000000000000" pitchFamily="2" charset="0"/>
                        </a:rPr>
                        <a:t>Αρμοδιότητα του φορέα λειτουργίας και συντήρησης</a:t>
                      </a:r>
                      <a:endParaRPr lang="el-GR" sz="1050" b="1" i="0" u="none" strike="noStrike" dirty="0">
                        <a:effectLst/>
                        <a:latin typeface="Roboto" panose="02000000000000000000" pitchFamily="2" charset="0"/>
                        <a:ea typeface="Roboto" panose="02000000000000000000" pitchFamily="2" charset="0"/>
                      </a:endParaRPr>
                    </a:p>
                  </a:txBody>
                  <a:tcPr marL="9525" marR="9525" marT="9525" marB="0" anchor="ctr">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ctr">
                        <a:lnSpc>
                          <a:spcPct val="150000"/>
                        </a:lnSpc>
                      </a:pPr>
                      <a:r>
                        <a:rPr lang="el-GR" sz="1050" b="0" u="none" strike="noStrike">
                          <a:effectLst/>
                          <a:latin typeface="Roboto" panose="02000000000000000000" pitchFamily="2" charset="0"/>
                          <a:ea typeface="Roboto" panose="02000000000000000000" pitchFamily="2" charset="0"/>
                        </a:rPr>
                        <a:t> </a:t>
                      </a:r>
                      <a:endParaRPr lang="el-GR" sz="1050" b="0" i="0" u="none" strike="noStrike">
                        <a:effectLst/>
                        <a:latin typeface="Roboto" panose="02000000000000000000" pitchFamily="2" charset="0"/>
                        <a:ea typeface="Roboto" panose="02000000000000000000" pitchFamily="2" charset="0"/>
                      </a:endParaRPr>
                    </a:p>
                  </a:txBody>
                  <a:tcPr marL="9525" marR="9525" marT="9525" marB="0" anchor="ctr">
                    <a:lnL w="12700" cap="flat" cmpd="sng" algn="ctr">
                      <a:solidFill>
                        <a:schemeClr val="accent1"/>
                      </a:solid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l" rtl="0" fontAlgn="ctr">
                        <a:lnSpc>
                          <a:spcPct val="150000"/>
                        </a:lnSpc>
                      </a:pPr>
                      <a:r>
                        <a:rPr lang="el-GR" sz="1050" b="0" u="none" strike="noStrike" dirty="0">
                          <a:solidFill>
                            <a:srgbClr val="000000"/>
                          </a:solidFill>
                          <a:effectLst/>
                          <a:latin typeface="Roboto" panose="02000000000000000000" pitchFamily="2" charset="0"/>
                          <a:ea typeface="Roboto" panose="02000000000000000000" pitchFamily="2" charset="0"/>
                        </a:rPr>
                        <a:t>Εξετάζεται εάν ο φορέας λειτουργίας και συντήρησης έχει τη σχετική αρμοδιότητα. Ο έλεγχος γίνεται με βάση στοιχεία τεκμηρίωσης, όπως κανονιστικές αποφάσεις, καταστατικά φορέων κ.λπ. που η ΔΑ αναζητάει από το ΟΠΣ. Εάν ο φορέας λειτουργίας και συντήρησης δεν ταυτίζεται με το δικαιούχο της πράξης και τα στοιχεία αυτά δεν υπάρχουν στο ΟΠΣ, τότε υποβάλλονται συνημμένα κατά την υποβολή της πρότασης. </a:t>
                      </a:r>
                      <a:endParaRPr lang="el-GR" sz="1050" b="0" i="0" u="none" strike="noStrike" dirty="0">
                        <a:solidFill>
                          <a:srgbClr val="000000"/>
                        </a:solidFill>
                        <a:effectLst/>
                        <a:latin typeface="Roboto" panose="02000000000000000000" pitchFamily="2" charset="0"/>
                        <a:ea typeface="Roboto" panose="02000000000000000000" pitchFamily="2" charset="0"/>
                      </a:endParaRPr>
                    </a:p>
                  </a:txBody>
                  <a:tcPr marL="9525" marR="9525" marT="9525" marB="0"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353288738"/>
                  </a:ext>
                </a:extLst>
              </a:tr>
              <a:tr h="0">
                <a:tc>
                  <a:txBody>
                    <a:bodyPr/>
                    <a:lstStyle/>
                    <a:p>
                      <a:pPr algn="l" fontAlgn="ctr">
                        <a:lnSpc>
                          <a:spcPct val="150000"/>
                        </a:lnSpc>
                      </a:pPr>
                      <a:r>
                        <a:rPr lang="el-GR" sz="1050" b="1" u="none" strike="noStrike" dirty="0">
                          <a:effectLst/>
                          <a:latin typeface="Roboto" panose="02000000000000000000" pitchFamily="2" charset="0"/>
                          <a:ea typeface="Roboto" panose="02000000000000000000" pitchFamily="2" charset="0"/>
                        </a:rPr>
                        <a:t>Πληρότητα και σαφήνεια του φυσικού αντικειμένου της πρότασης</a:t>
                      </a:r>
                      <a:endParaRPr lang="el-GR" sz="1050" b="1" i="0" u="none" strike="noStrike" dirty="0">
                        <a:effectLst/>
                        <a:latin typeface="Roboto" panose="02000000000000000000" pitchFamily="2" charset="0"/>
                        <a:ea typeface="Roboto" panose="02000000000000000000" pitchFamily="2" charset="0"/>
                      </a:endParaRPr>
                    </a:p>
                  </a:txBody>
                  <a:tcPr marL="9525" marR="9525" marT="9525" marB="0" anchor="ctr">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tcPr>
                </a:tc>
                <a:tc>
                  <a:txBody>
                    <a:bodyPr/>
                    <a:lstStyle/>
                    <a:p>
                      <a:pPr algn="ctr" fontAlgn="ctr">
                        <a:lnSpc>
                          <a:spcPct val="150000"/>
                        </a:lnSpc>
                      </a:pPr>
                      <a:r>
                        <a:rPr lang="el-GR" sz="1050" b="0" u="none" strike="noStrike" dirty="0">
                          <a:effectLst/>
                          <a:latin typeface="Roboto" panose="02000000000000000000" pitchFamily="2" charset="0"/>
                          <a:ea typeface="Roboto" panose="02000000000000000000" pitchFamily="2" charset="0"/>
                        </a:rPr>
                        <a:t> </a:t>
                      </a:r>
                      <a:endParaRPr lang="el-GR" sz="1050" b="0" i="0" u="none" strike="noStrike" dirty="0">
                        <a:effectLst/>
                        <a:latin typeface="Roboto" panose="02000000000000000000" pitchFamily="2" charset="0"/>
                        <a:ea typeface="Roboto" panose="02000000000000000000" pitchFamily="2" charset="0"/>
                      </a:endParaRPr>
                    </a:p>
                  </a:txBody>
                  <a:tcPr marL="9525" marR="9525" marT="9525" marB="0" anchor="ctr">
                    <a:lnL w="12700" cap="flat" cmpd="sng" algn="ctr">
                      <a:solidFill>
                        <a:schemeClr val="accent1"/>
                      </a:solidFill>
                      <a:prstDash val="solid"/>
                      <a:round/>
                      <a:headEnd type="none" w="med" len="med"/>
                      <a:tailEnd type="none" w="med" len="med"/>
                    </a:lnL>
                    <a:lnT w="12700" cap="flat" cmpd="sng" algn="ctr">
                      <a:solidFill>
                        <a:schemeClr val="accent1"/>
                      </a:solidFill>
                      <a:prstDash val="solid"/>
                      <a:round/>
                      <a:headEnd type="none" w="med" len="med"/>
                      <a:tailEnd type="none" w="med" len="med"/>
                    </a:lnT>
                  </a:tcPr>
                </a:tc>
                <a:tc>
                  <a:txBody>
                    <a:bodyPr/>
                    <a:lstStyle/>
                    <a:p>
                      <a:pPr algn="l" rtl="0" fontAlgn="ctr">
                        <a:lnSpc>
                          <a:spcPct val="150000"/>
                        </a:lnSpc>
                      </a:pPr>
                      <a:r>
                        <a:rPr lang="el-GR" sz="1050" b="0" u="none" strike="noStrike" dirty="0">
                          <a:effectLst/>
                          <a:latin typeface="Roboto" panose="02000000000000000000" pitchFamily="2" charset="0"/>
                          <a:ea typeface="Roboto" panose="02000000000000000000" pitchFamily="2" charset="0"/>
                        </a:rPr>
                        <a:t>Εξετάζεται η πληρότητα και σαφήνεια του φυσικού αντικειμένου της προτεινόμενης πράξης και πιο </a:t>
                      </a:r>
                      <a:r>
                        <a:rPr lang="el-GR" sz="1050" b="0" u="none" strike="noStrike" dirty="0" err="1">
                          <a:effectLst/>
                          <a:latin typeface="Roboto" panose="02000000000000000000" pitchFamily="2" charset="0"/>
                          <a:ea typeface="Roboto" panose="02000000000000000000" pitchFamily="2" charset="0"/>
                        </a:rPr>
                        <a:t>συγεκκριμένα</a:t>
                      </a:r>
                      <a:r>
                        <a:rPr lang="el-GR" sz="1050" b="0" u="none" strike="noStrike" dirty="0">
                          <a:effectLst/>
                          <a:latin typeface="Roboto" panose="02000000000000000000" pitchFamily="2" charset="0"/>
                          <a:ea typeface="Roboto" panose="02000000000000000000" pitchFamily="2" charset="0"/>
                        </a:rPr>
                        <a:t>  εξετάζονται τα εξής:  1. Η μεθοδολογία υλοποίησης και η αιτιολόγηση της διάρθρωσης της πράξης σε ένα ή περισσότερα </a:t>
                      </a:r>
                      <a:r>
                        <a:rPr lang="el-GR" sz="1050" b="0" u="none" strike="noStrike" dirty="0" err="1">
                          <a:effectLst/>
                          <a:latin typeface="Roboto" panose="02000000000000000000" pitchFamily="2" charset="0"/>
                          <a:ea typeface="Roboto" panose="02000000000000000000" pitchFamily="2" charset="0"/>
                        </a:rPr>
                        <a:t>υποέργα</a:t>
                      </a:r>
                      <a:r>
                        <a:rPr lang="el-GR" sz="1050" b="0" u="none" strike="noStrike" dirty="0">
                          <a:effectLst/>
                          <a:latin typeface="Roboto" panose="02000000000000000000" pitchFamily="2" charset="0"/>
                          <a:ea typeface="Roboto" panose="02000000000000000000" pitchFamily="2" charset="0"/>
                        </a:rPr>
                        <a:t>. 2. Η περιγραφή των εργασιών για την υλοποίηση του  φυσικού αντικειμένου.  3. Οι ενέργειες και εργασίες του δικαιούχου  που εξυπηρετούν την υλοποίηση του φυσικού αντικειμένου και η χρονισμός και αλληλουχία πραγματοποίησής τους. 4. Τα μέτρα δημοσιότητας/ επικοινωνίας της προτεινόμενης πράξης (</a:t>
                      </a:r>
                      <a:r>
                        <a:rPr lang="el-GR" sz="1050" b="0" u="none" strike="noStrike" dirty="0" err="1">
                          <a:effectLst/>
                          <a:latin typeface="Roboto" panose="02000000000000000000" pitchFamily="2" charset="0"/>
                          <a:ea typeface="Roboto" panose="02000000000000000000" pitchFamily="2" charset="0"/>
                        </a:rPr>
                        <a:t>καταλληλότητα</a:t>
                      </a:r>
                      <a:r>
                        <a:rPr lang="el-GR" sz="1050" b="0" u="none" strike="noStrike" dirty="0">
                          <a:effectLst/>
                          <a:latin typeface="Roboto" panose="02000000000000000000" pitchFamily="2" charset="0"/>
                          <a:ea typeface="Roboto" panose="02000000000000000000" pitchFamily="2" charset="0"/>
                        </a:rPr>
                        <a:t> δράσεων επικοινωνίας, ανάλογης έκτασης με την προτεινόμενη πράξη). 5. Τα παραδοτέα της πράξης σε σχέση με το περιεχόμενο της πρόσκλησης και το φυσικό αντικείμενο της πράξης.</a:t>
                      </a:r>
                      <a:endParaRPr lang="el-GR" sz="1050" b="0" i="0" u="none" strike="noStrike" dirty="0">
                        <a:effectLst/>
                        <a:latin typeface="Roboto" panose="02000000000000000000" pitchFamily="2" charset="0"/>
                        <a:ea typeface="Roboto" panose="02000000000000000000" pitchFamily="2" charset="0"/>
                      </a:endParaRPr>
                    </a:p>
                  </a:txBody>
                  <a:tcPr marL="9525" marR="9525" marT="9525" marB="0" anchor="ctr">
                    <a:lnT w="12700" cap="flat" cmpd="sng" algn="ctr">
                      <a:solidFill>
                        <a:schemeClr val="accent1"/>
                      </a:solidFill>
                      <a:prstDash val="solid"/>
                      <a:round/>
                      <a:headEnd type="none" w="med" len="med"/>
                      <a:tailEnd type="none" w="med" len="med"/>
                    </a:lnT>
                  </a:tcPr>
                </a:tc>
                <a:extLst>
                  <a:ext uri="{0D108BD9-81ED-4DB2-BD59-A6C34878D82A}">
                    <a16:rowId xmlns:a16="http://schemas.microsoft.com/office/drawing/2014/main" val="3932521077"/>
                  </a:ext>
                </a:extLst>
              </a:tr>
            </a:tbl>
          </a:graphicData>
        </a:graphic>
      </p:graphicFrame>
    </p:spTree>
    <p:extLst>
      <p:ext uri="{BB962C8B-B14F-4D97-AF65-F5344CB8AC3E}">
        <p14:creationId xmlns:p14="http://schemas.microsoft.com/office/powerpoint/2010/main" val="36040008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lack background with blue triangles&#10;&#10;Description automatically generated">
            <a:extLst>
              <a:ext uri="{FF2B5EF4-FFF2-40B4-BE49-F238E27FC236}">
                <a16:creationId xmlns:a16="http://schemas.microsoft.com/office/drawing/2014/main" id="{10AC0FEB-C136-E948-D1B7-9095A47D1E1B}"/>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pic>
        <p:nvPicPr>
          <p:cNvPr id="2" name="Εικόνα 1">
            <a:extLst>
              <a:ext uri="{FF2B5EF4-FFF2-40B4-BE49-F238E27FC236}">
                <a16:creationId xmlns:a16="http://schemas.microsoft.com/office/drawing/2014/main" id="{F6B18672-26E1-40B8-B6C6-3A84687EE0C7}"/>
              </a:ext>
            </a:extLst>
          </p:cNvPr>
          <p:cNvPicPr>
            <a:picLocks noChangeAspect="1"/>
          </p:cNvPicPr>
          <p:nvPr/>
        </p:nvPicPr>
        <p:blipFill>
          <a:blip r:embed="rId3"/>
          <a:stretch>
            <a:fillRect/>
          </a:stretch>
        </p:blipFill>
        <p:spPr>
          <a:xfrm>
            <a:off x="5275386" y="1086319"/>
            <a:ext cx="4169733" cy="2710661"/>
          </a:xfrm>
          <a:prstGeom prst="rect">
            <a:avLst/>
          </a:prstGeom>
        </p:spPr>
      </p:pic>
      <p:pic>
        <p:nvPicPr>
          <p:cNvPr id="3" name="Εικόνα 2">
            <a:extLst>
              <a:ext uri="{FF2B5EF4-FFF2-40B4-BE49-F238E27FC236}">
                <a16:creationId xmlns:a16="http://schemas.microsoft.com/office/drawing/2014/main" id="{ACD04132-C1AB-46D8-89B3-AE1F8C3621D2}"/>
              </a:ext>
            </a:extLst>
          </p:cNvPr>
          <p:cNvPicPr>
            <a:picLocks noChangeAspect="1"/>
          </p:cNvPicPr>
          <p:nvPr/>
        </p:nvPicPr>
        <p:blipFill>
          <a:blip r:embed="rId4"/>
          <a:stretch>
            <a:fillRect/>
          </a:stretch>
        </p:blipFill>
        <p:spPr>
          <a:xfrm>
            <a:off x="5292038" y="4029380"/>
            <a:ext cx="4136427" cy="1991354"/>
          </a:xfrm>
          <a:prstGeom prst="rect">
            <a:avLst/>
          </a:prstGeom>
        </p:spPr>
      </p:pic>
      <p:sp>
        <p:nvSpPr>
          <p:cNvPr id="4" name="Title 1">
            <a:extLst>
              <a:ext uri="{FF2B5EF4-FFF2-40B4-BE49-F238E27FC236}">
                <a16:creationId xmlns:a16="http://schemas.microsoft.com/office/drawing/2014/main" id="{473BE4D3-0336-4D9E-923F-CB7171C93419}"/>
              </a:ext>
            </a:extLst>
          </p:cNvPr>
          <p:cNvSpPr txBox="1">
            <a:spLocks/>
          </p:cNvSpPr>
          <p:nvPr/>
        </p:nvSpPr>
        <p:spPr>
          <a:xfrm>
            <a:off x="853343" y="356099"/>
            <a:ext cx="10515600" cy="119278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dirty="0">
              <a:latin typeface="Roboto" panose="02000000000000000000" pitchFamily="2" charset="0"/>
              <a:ea typeface="Roboto" panose="02000000000000000000" pitchFamily="2" charset="0"/>
            </a:endParaRPr>
          </a:p>
        </p:txBody>
      </p:sp>
      <p:pic>
        <p:nvPicPr>
          <p:cNvPr id="5" name="Εικόνα 4">
            <a:extLst>
              <a:ext uri="{FF2B5EF4-FFF2-40B4-BE49-F238E27FC236}">
                <a16:creationId xmlns:a16="http://schemas.microsoft.com/office/drawing/2014/main" id="{AEB0C5F5-0700-40EE-907A-FA6618691C61}"/>
              </a:ext>
            </a:extLst>
          </p:cNvPr>
          <p:cNvPicPr>
            <a:picLocks noChangeAspect="1"/>
          </p:cNvPicPr>
          <p:nvPr/>
        </p:nvPicPr>
        <p:blipFill>
          <a:blip r:embed="rId5"/>
          <a:stretch>
            <a:fillRect/>
          </a:stretch>
        </p:blipFill>
        <p:spPr>
          <a:xfrm>
            <a:off x="533399" y="1028699"/>
            <a:ext cx="4695168" cy="5016380"/>
          </a:xfrm>
          <a:prstGeom prst="rect">
            <a:avLst/>
          </a:prstGeom>
        </p:spPr>
      </p:pic>
      <p:sp>
        <p:nvSpPr>
          <p:cNvPr id="7" name="Title 1">
            <a:extLst>
              <a:ext uri="{FF2B5EF4-FFF2-40B4-BE49-F238E27FC236}">
                <a16:creationId xmlns:a16="http://schemas.microsoft.com/office/drawing/2014/main" id="{965EF98F-A4C4-AD00-706F-119926585BF1}"/>
              </a:ext>
            </a:extLst>
          </p:cNvPr>
          <p:cNvSpPr txBox="1">
            <a:spLocks/>
          </p:cNvSpPr>
          <p:nvPr/>
        </p:nvSpPr>
        <p:spPr>
          <a:xfrm>
            <a:off x="533399" y="167658"/>
            <a:ext cx="8540263" cy="861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ea typeface="Roboto" panose="02000000000000000000" pitchFamily="2" charset="0"/>
              </a:rPr>
              <a:t>Αρχικός σχεδιασμός – Ν.4412/16</a:t>
            </a:r>
            <a:endParaRPr lang="en-US" sz="4000" b="1" dirty="0">
              <a:solidFill>
                <a:schemeClr val="tx2"/>
              </a:solidFill>
              <a:latin typeface="Neutraface 2 Text Greek Demi" panose="020B0303020202020102" pitchFamily="34" charset="0"/>
              <a:ea typeface="Roboto" panose="02000000000000000000" pitchFamily="2" charset="0"/>
            </a:endParaRPr>
          </a:p>
        </p:txBody>
      </p:sp>
      <p:pic>
        <p:nvPicPr>
          <p:cNvPr id="8" name="Picture 7">
            <a:extLst>
              <a:ext uri="{FF2B5EF4-FFF2-40B4-BE49-F238E27FC236}">
                <a16:creationId xmlns:a16="http://schemas.microsoft.com/office/drawing/2014/main" id="{82F1D6D7-ECD0-5ADE-9712-712A9C77428A}"/>
              </a:ext>
            </a:extLst>
          </p:cNvPr>
          <p:cNvPicPr>
            <a:picLocks noChangeAspect="1"/>
          </p:cNvPicPr>
          <p:nvPr/>
        </p:nvPicPr>
        <p:blipFill>
          <a:blip r:embed="rId6"/>
          <a:stretch>
            <a:fillRect/>
          </a:stretch>
        </p:blipFill>
        <p:spPr>
          <a:xfrm>
            <a:off x="533400" y="6255783"/>
            <a:ext cx="4741986" cy="333943"/>
          </a:xfrm>
          <a:prstGeom prst="rect">
            <a:avLst/>
          </a:prstGeom>
        </p:spPr>
      </p:pic>
    </p:spTree>
    <p:extLst>
      <p:ext uri="{BB962C8B-B14F-4D97-AF65-F5344CB8AC3E}">
        <p14:creationId xmlns:p14="http://schemas.microsoft.com/office/powerpoint/2010/main" val="41726859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7AFD1A3-8B33-40AB-858C-1705858E2872}"/>
              </a:ext>
            </a:extLst>
          </p:cNvPr>
          <p:cNvSpPr txBox="1">
            <a:spLocks/>
          </p:cNvSpPr>
          <p:nvPr/>
        </p:nvSpPr>
        <p:spPr>
          <a:xfrm>
            <a:off x="533399" y="167658"/>
            <a:ext cx="8540263" cy="861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ea typeface="Roboto" panose="02000000000000000000" pitchFamily="2" charset="0"/>
              </a:rPr>
              <a:t>Κτιριακά</a:t>
            </a:r>
            <a:endParaRPr lang="en-US" sz="4000" b="1" dirty="0">
              <a:solidFill>
                <a:schemeClr val="tx2"/>
              </a:solidFill>
              <a:latin typeface="Neutraface 2 Text Greek Demi" panose="020B0303020202020102" pitchFamily="34" charset="0"/>
              <a:ea typeface="Roboto" panose="02000000000000000000" pitchFamily="2" charset="0"/>
            </a:endParaRPr>
          </a:p>
        </p:txBody>
      </p:sp>
      <p:sp>
        <p:nvSpPr>
          <p:cNvPr id="2" name="Title 1">
            <a:extLst>
              <a:ext uri="{FF2B5EF4-FFF2-40B4-BE49-F238E27FC236}">
                <a16:creationId xmlns:a16="http://schemas.microsoft.com/office/drawing/2014/main" id="{D47FBD6B-8DAA-4168-9BF8-FCD113AE4A1B}"/>
              </a:ext>
            </a:extLst>
          </p:cNvPr>
          <p:cNvSpPr txBox="1">
            <a:spLocks/>
          </p:cNvSpPr>
          <p:nvPr/>
        </p:nvSpPr>
        <p:spPr>
          <a:xfrm>
            <a:off x="853343" y="356099"/>
            <a:ext cx="10515600" cy="119278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3600" dirty="0">
              <a:latin typeface="Roboto" panose="02000000000000000000" pitchFamily="2" charset="0"/>
              <a:ea typeface="Roboto" panose="02000000000000000000" pitchFamily="2" charset="0"/>
            </a:endParaRPr>
          </a:p>
        </p:txBody>
      </p:sp>
      <p:pic>
        <p:nvPicPr>
          <p:cNvPr id="3" name="Picture 2" descr="A black background with blue triangles&#10;&#10;Description automatically generated">
            <a:extLst>
              <a:ext uri="{FF2B5EF4-FFF2-40B4-BE49-F238E27FC236}">
                <a16:creationId xmlns:a16="http://schemas.microsoft.com/office/drawing/2014/main" id="{42DA00A2-31E5-E00B-A28F-1ED84B1B61B6}"/>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pic>
        <p:nvPicPr>
          <p:cNvPr id="5" name="Picture 4">
            <a:extLst>
              <a:ext uri="{FF2B5EF4-FFF2-40B4-BE49-F238E27FC236}">
                <a16:creationId xmlns:a16="http://schemas.microsoft.com/office/drawing/2014/main" id="{7A18F291-6B1E-8440-6A77-C48E3835A348}"/>
              </a:ext>
            </a:extLst>
          </p:cNvPr>
          <p:cNvPicPr>
            <a:picLocks noChangeAspect="1"/>
          </p:cNvPicPr>
          <p:nvPr/>
        </p:nvPicPr>
        <p:blipFill>
          <a:blip r:embed="rId3"/>
          <a:stretch>
            <a:fillRect/>
          </a:stretch>
        </p:blipFill>
        <p:spPr>
          <a:xfrm>
            <a:off x="533400" y="6255783"/>
            <a:ext cx="4741986" cy="333943"/>
          </a:xfrm>
          <a:prstGeom prst="rect">
            <a:avLst/>
          </a:prstGeom>
        </p:spPr>
      </p:pic>
      <p:sp>
        <p:nvSpPr>
          <p:cNvPr id="6" name="Content Placeholder 2">
            <a:extLst>
              <a:ext uri="{FF2B5EF4-FFF2-40B4-BE49-F238E27FC236}">
                <a16:creationId xmlns:a16="http://schemas.microsoft.com/office/drawing/2014/main" id="{57F8F492-6D2F-B9F5-08DD-3ADEE3B109F9}"/>
              </a:ext>
            </a:extLst>
          </p:cNvPr>
          <p:cNvSpPr txBox="1">
            <a:spLocks/>
          </p:cNvSpPr>
          <p:nvPr/>
        </p:nvSpPr>
        <p:spPr>
          <a:xfrm>
            <a:off x="533399" y="1196357"/>
            <a:ext cx="10342221" cy="29248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endParaRPr lang="el-GR" sz="1600" dirty="0">
              <a:latin typeface="Roboto" panose="02000000000000000000" pitchFamily="2" charset="0"/>
              <a:ea typeface="Roboto" panose="02000000000000000000" pitchFamily="2" charset="0"/>
              <a:cs typeface="Raanana" pitchFamily="2" charset="-79"/>
            </a:endParaRPr>
          </a:p>
          <a:p>
            <a:pPr>
              <a:lnSpc>
                <a:spcPct val="150000"/>
              </a:lnSpc>
            </a:pPr>
            <a:endParaRPr lang="el-GR" sz="1600" dirty="0">
              <a:latin typeface="Roboto" panose="02000000000000000000" pitchFamily="2" charset="0"/>
              <a:ea typeface="Roboto" panose="02000000000000000000" pitchFamily="2" charset="0"/>
              <a:cs typeface="Raanana" pitchFamily="2" charset="-79"/>
            </a:endParaRPr>
          </a:p>
          <a:p>
            <a:pPr>
              <a:lnSpc>
                <a:spcPct val="150000"/>
              </a:lnSpc>
            </a:pPr>
            <a:endParaRPr lang="el-GR" sz="1600" dirty="0">
              <a:latin typeface="Roboto" panose="02000000000000000000" pitchFamily="2" charset="0"/>
              <a:ea typeface="Roboto" panose="02000000000000000000" pitchFamily="2" charset="0"/>
              <a:cs typeface="Raanana" pitchFamily="2" charset="-79"/>
            </a:endParaRPr>
          </a:p>
        </p:txBody>
      </p:sp>
    </p:spTree>
    <p:extLst>
      <p:ext uri="{BB962C8B-B14F-4D97-AF65-F5344CB8AC3E}">
        <p14:creationId xmlns:p14="http://schemas.microsoft.com/office/powerpoint/2010/main" val="7316488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29485B7-46F8-FBD4-D7DA-039C38DE1668}"/>
              </a:ext>
            </a:extLst>
          </p:cNvPr>
          <p:cNvSpPr txBox="1">
            <a:spLocks/>
          </p:cNvSpPr>
          <p:nvPr/>
        </p:nvSpPr>
        <p:spPr>
          <a:xfrm>
            <a:off x="533399" y="167658"/>
            <a:ext cx="8540263" cy="861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ea typeface="Roboto" panose="02000000000000000000" pitchFamily="2" charset="0"/>
              </a:rPr>
              <a:t>Κτιριακά</a:t>
            </a:r>
            <a:endParaRPr lang="en-US" sz="4000" b="1" dirty="0">
              <a:solidFill>
                <a:schemeClr val="tx2"/>
              </a:solidFill>
              <a:latin typeface="Neutraface 2 Text Greek Demi" panose="020B0303020202020102" pitchFamily="34" charset="0"/>
              <a:ea typeface="Roboto" panose="02000000000000000000" pitchFamily="2" charset="0"/>
            </a:endParaRPr>
          </a:p>
        </p:txBody>
      </p:sp>
      <p:pic>
        <p:nvPicPr>
          <p:cNvPr id="6" name="Picture 5" descr="A black background with blue triangles&#10;&#10;Description automatically generated">
            <a:extLst>
              <a:ext uri="{FF2B5EF4-FFF2-40B4-BE49-F238E27FC236}">
                <a16:creationId xmlns:a16="http://schemas.microsoft.com/office/drawing/2014/main" id="{CAF08773-8501-DC72-EC52-59CF97DB5161}"/>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pic>
        <p:nvPicPr>
          <p:cNvPr id="8" name="Picture 7">
            <a:extLst>
              <a:ext uri="{FF2B5EF4-FFF2-40B4-BE49-F238E27FC236}">
                <a16:creationId xmlns:a16="http://schemas.microsoft.com/office/drawing/2014/main" id="{FBB2BCF7-A79C-8590-5B9A-C5A4AD822AFF}"/>
              </a:ext>
            </a:extLst>
          </p:cNvPr>
          <p:cNvPicPr>
            <a:picLocks noChangeAspect="1"/>
          </p:cNvPicPr>
          <p:nvPr/>
        </p:nvPicPr>
        <p:blipFill>
          <a:blip r:embed="rId3"/>
          <a:stretch>
            <a:fillRect/>
          </a:stretch>
        </p:blipFill>
        <p:spPr>
          <a:xfrm>
            <a:off x="533400" y="6255783"/>
            <a:ext cx="4741986" cy="333943"/>
          </a:xfrm>
          <a:prstGeom prst="rect">
            <a:avLst/>
          </a:prstGeom>
        </p:spPr>
      </p:pic>
      <p:sp>
        <p:nvSpPr>
          <p:cNvPr id="2" name="TextBox 1">
            <a:extLst>
              <a:ext uri="{FF2B5EF4-FFF2-40B4-BE49-F238E27FC236}">
                <a16:creationId xmlns:a16="http://schemas.microsoft.com/office/drawing/2014/main" id="{21966E4C-6436-1321-5771-C7A85C089A2F}"/>
              </a:ext>
            </a:extLst>
          </p:cNvPr>
          <p:cNvSpPr txBox="1"/>
          <p:nvPr/>
        </p:nvSpPr>
        <p:spPr>
          <a:xfrm>
            <a:off x="533399" y="1023738"/>
            <a:ext cx="4221827" cy="2641749"/>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Σχέδιο Ενεργειακής Απόδοσης Κτιρίων -κατάταξη</a:t>
            </a:r>
          </a:p>
          <a:p>
            <a:pPr marL="285750" indent="-285750">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Επιλογή χώρου – ανάγκες- ιδιοκτησία – νομιμότητα</a:t>
            </a:r>
          </a:p>
          <a:p>
            <a:pPr marL="285750" indent="-285750">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Εξασφάλιση Στατικής Επάρκειας</a:t>
            </a:r>
          </a:p>
          <a:p>
            <a:pPr marL="285750" indent="-285750">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Αρχιτεκτονικοί ή άλλοι περιορισμοί</a:t>
            </a:r>
          </a:p>
          <a:p>
            <a:pPr marL="285750" indent="-285750">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Μελέτες – εσωτερικά ή ανάθεση</a:t>
            </a:r>
          </a:p>
          <a:p>
            <a:pPr marL="285750" indent="-285750">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Τεύχη Δημοπράτησης – εσωτερικά ή ανάθεση</a:t>
            </a:r>
          </a:p>
        </p:txBody>
      </p:sp>
      <p:pic>
        <p:nvPicPr>
          <p:cNvPr id="5" name="Εικόνα 4">
            <a:extLst>
              <a:ext uri="{FF2B5EF4-FFF2-40B4-BE49-F238E27FC236}">
                <a16:creationId xmlns:a16="http://schemas.microsoft.com/office/drawing/2014/main" id="{A44F230B-79EB-85D7-F7C0-85013276BF8C}"/>
              </a:ext>
            </a:extLst>
          </p:cNvPr>
          <p:cNvPicPr>
            <a:picLocks noChangeAspect="1"/>
          </p:cNvPicPr>
          <p:nvPr/>
        </p:nvPicPr>
        <p:blipFill>
          <a:blip r:embed="rId4"/>
          <a:stretch>
            <a:fillRect/>
          </a:stretch>
        </p:blipFill>
        <p:spPr>
          <a:xfrm>
            <a:off x="694688" y="4015748"/>
            <a:ext cx="4060538" cy="1528279"/>
          </a:xfrm>
          <a:prstGeom prst="rect">
            <a:avLst/>
          </a:prstGeom>
        </p:spPr>
      </p:pic>
      <p:graphicFrame>
        <p:nvGraphicFramePr>
          <p:cNvPr id="16" name="Πίνακας 3">
            <a:extLst>
              <a:ext uri="{FF2B5EF4-FFF2-40B4-BE49-F238E27FC236}">
                <a16:creationId xmlns:a16="http://schemas.microsoft.com/office/drawing/2014/main" id="{9D0AD4BB-8DB0-D746-A2DD-94474A6A7A49}"/>
              </a:ext>
            </a:extLst>
          </p:cNvPr>
          <p:cNvGraphicFramePr>
            <a:graphicFrameLocks noGrp="1"/>
          </p:cNvGraphicFramePr>
          <p:nvPr>
            <p:extLst>
              <p:ext uri="{D42A27DB-BD31-4B8C-83A1-F6EECF244321}">
                <p14:modId xmlns:p14="http://schemas.microsoft.com/office/powerpoint/2010/main" val="543715898"/>
              </p:ext>
            </p:extLst>
          </p:nvPr>
        </p:nvGraphicFramePr>
        <p:xfrm>
          <a:off x="5383530" y="755955"/>
          <a:ext cx="5907845" cy="5499819"/>
        </p:xfrm>
        <a:graphic>
          <a:graphicData uri="http://schemas.openxmlformats.org/drawingml/2006/table">
            <a:tbl>
              <a:tblPr firstRow="1" firstCol="1" bandRow="1">
                <a:tableStyleId>{2D5ABB26-0587-4C30-8999-92F81FD0307C}</a:tableStyleId>
              </a:tblPr>
              <a:tblGrid>
                <a:gridCol w="484764">
                  <a:extLst>
                    <a:ext uri="{9D8B030D-6E8A-4147-A177-3AD203B41FA5}">
                      <a16:colId xmlns:a16="http://schemas.microsoft.com/office/drawing/2014/main" val="952803073"/>
                    </a:ext>
                  </a:extLst>
                </a:gridCol>
                <a:gridCol w="2493572">
                  <a:extLst>
                    <a:ext uri="{9D8B030D-6E8A-4147-A177-3AD203B41FA5}">
                      <a16:colId xmlns:a16="http://schemas.microsoft.com/office/drawing/2014/main" val="2974486171"/>
                    </a:ext>
                  </a:extLst>
                </a:gridCol>
                <a:gridCol w="1987882">
                  <a:extLst>
                    <a:ext uri="{9D8B030D-6E8A-4147-A177-3AD203B41FA5}">
                      <a16:colId xmlns:a16="http://schemas.microsoft.com/office/drawing/2014/main" val="3578583124"/>
                    </a:ext>
                  </a:extLst>
                </a:gridCol>
                <a:gridCol w="941627">
                  <a:extLst>
                    <a:ext uri="{9D8B030D-6E8A-4147-A177-3AD203B41FA5}">
                      <a16:colId xmlns:a16="http://schemas.microsoft.com/office/drawing/2014/main" val="3213746760"/>
                    </a:ext>
                  </a:extLst>
                </a:gridCol>
              </a:tblGrid>
              <a:tr h="351663">
                <a:tc>
                  <a:txBody>
                    <a:bodyPr/>
                    <a:lstStyle/>
                    <a:p>
                      <a:pPr>
                        <a:lnSpc>
                          <a:spcPct val="107000"/>
                        </a:lnSpc>
                        <a:spcAft>
                          <a:spcPts val="0"/>
                        </a:spcAft>
                      </a:pPr>
                      <a:r>
                        <a:rPr lang="el-GR" sz="900" b="1" dirty="0">
                          <a:solidFill>
                            <a:schemeClr val="tx2"/>
                          </a:solidFill>
                          <a:effectLst/>
                          <a:latin typeface="Roboto" panose="02000000000000000000" pitchFamily="2" charset="0"/>
                          <a:ea typeface="Roboto" panose="02000000000000000000" pitchFamily="2" charset="0"/>
                        </a:rPr>
                        <a:t>Α/Α</a:t>
                      </a:r>
                      <a:endParaRPr lang="el-GR" sz="900" b="1" dirty="0">
                        <a:solidFill>
                          <a:schemeClr val="tx2"/>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B w="12700" cap="flat" cmpd="sng" algn="ctr">
                      <a:solidFill>
                        <a:schemeClr val="accent1"/>
                      </a:solidFill>
                      <a:prstDash val="solid"/>
                      <a:round/>
                      <a:headEnd type="none" w="med" len="med"/>
                      <a:tailEnd type="none" w="med" len="med"/>
                    </a:lnB>
                  </a:tcPr>
                </a:tc>
                <a:tc>
                  <a:txBody>
                    <a:bodyPr/>
                    <a:lstStyle/>
                    <a:p>
                      <a:pPr>
                        <a:lnSpc>
                          <a:spcPct val="107000"/>
                        </a:lnSpc>
                        <a:spcAft>
                          <a:spcPts val="0"/>
                        </a:spcAft>
                      </a:pPr>
                      <a:r>
                        <a:rPr lang="el-GR" sz="900" b="1" dirty="0">
                          <a:solidFill>
                            <a:schemeClr val="tx2"/>
                          </a:solidFill>
                          <a:effectLst/>
                          <a:latin typeface="Roboto" panose="02000000000000000000" pitchFamily="2" charset="0"/>
                          <a:ea typeface="Roboto" panose="02000000000000000000" pitchFamily="2" charset="0"/>
                        </a:rPr>
                        <a:t>Κτίριο</a:t>
                      </a:r>
                      <a:endParaRPr lang="el-GR" sz="900" b="1" dirty="0">
                        <a:solidFill>
                          <a:schemeClr val="tx2"/>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tcPr>
                </a:tc>
                <a:tc>
                  <a:txBody>
                    <a:bodyPr/>
                    <a:lstStyle/>
                    <a:p>
                      <a:pPr>
                        <a:lnSpc>
                          <a:spcPct val="107000"/>
                        </a:lnSpc>
                        <a:spcAft>
                          <a:spcPts val="0"/>
                        </a:spcAft>
                      </a:pPr>
                      <a:r>
                        <a:rPr lang="el-GR" sz="900" b="1" dirty="0">
                          <a:solidFill>
                            <a:schemeClr val="tx2"/>
                          </a:solidFill>
                          <a:effectLst/>
                          <a:latin typeface="Roboto" panose="02000000000000000000" pitchFamily="2" charset="0"/>
                          <a:ea typeface="Roboto" panose="02000000000000000000" pitchFamily="2" charset="0"/>
                        </a:rPr>
                        <a:t>Σύνολο βαθμολογίας</a:t>
                      </a:r>
                      <a:endParaRPr lang="el-GR" sz="900" b="1" dirty="0">
                        <a:solidFill>
                          <a:schemeClr val="tx2"/>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tcPr>
                </a:tc>
                <a:tc>
                  <a:txBody>
                    <a:bodyPr/>
                    <a:lstStyle/>
                    <a:p>
                      <a:pPr>
                        <a:lnSpc>
                          <a:spcPct val="107000"/>
                        </a:lnSpc>
                        <a:spcAft>
                          <a:spcPts val="0"/>
                        </a:spcAft>
                      </a:pPr>
                      <a:r>
                        <a:rPr lang="el-GR" sz="900" b="1" dirty="0">
                          <a:solidFill>
                            <a:schemeClr val="tx2"/>
                          </a:solidFill>
                          <a:effectLst/>
                          <a:latin typeface="Roboto" panose="02000000000000000000" pitchFamily="2" charset="0"/>
                          <a:ea typeface="Roboto" panose="02000000000000000000" pitchFamily="2" charset="0"/>
                        </a:rPr>
                        <a:t>Κατάταξη</a:t>
                      </a:r>
                      <a:endParaRPr lang="el-GR" sz="900" b="1" dirty="0">
                        <a:solidFill>
                          <a:schemeClr val="tx2"/>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707947033"/>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T w="12700" cap="flat" cmpd="sng" algn="ctr">
                      <a:solidFill>
                        <a:schemeClr val="accent1"/>
                      </a:solidFill>
                      <a:prstDash val="solid"/>
                      <a:round/>
                      <a:headEnd type="none" w="med" len="med"/>
                      <a:tailEnd type="none" w="med" len="med"/>
                    </a:lnT>
                  </a:tcPr>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3</a:t>
                      </a:r>
                      <a:r>
                        <a:rPr lang="el-GR" sz="900" baseline="30000">
                          <a:solidFill>
                            <a:schemeClr val="tx1"/>
                          </a:solidFill>
                          <a:effectLst/>
                          <a:latin typeface="Roboto" panose="02000000000000000000" pitchFamily="2" charset="0"/>
                          <a:ea typeface="Roboto" panose="02000000000000000000" pitchFamily="2" charset="0"/>
                        </a:rPr>
                        <a:t>ο</a:t>
                      </a:r>
                      <a:r>
                        <a:rPr lang="el-GR" sz="900">
                          <a:solidFill>
                            <a:schemeClr val="tx1"/>
                          </a:solidFill>
                          <a:effectLst/>
                          <a:latin typeface="Roboto" panose="02000000000000000000" pitchFamily="2" charset="0"/>
                          <a:ea typeface="Roboto" panose="02000000000000000000" pitchFamily="2" charset="0"/>
                        </a:rPr>
                        <a:t>  Δημοτικό Σχολείο Κω</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62,64</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T w="12700" cap="flat" cmpd="sng" algn="ctr">
                      <a:solidFill>
                        <a:schemeClr val="accent1"/>
                      </a:solidFill>
                      <a:prstDash val="solid"/>
                      <a:round/>
                      <a:headEnd type="none" w="med" len="med"/>
                      <a:tailEnd type="none" w="med" len="med"/>
                    </a:lnT>
                  </a:tcPr>
                </a:tc>
                <a:extLst>
                  <a:ext uri="{0D108BD9-81ED-4DB2-BD59-A6C34878D82A}">
                    <a16:rowId xmlns:a16="http://schemas.microsoft.com/office/drawing/2014/main" val="955073785"/>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a:t>
                      </a:r>
                      <a:r>
                        <a:rPr lang="el-GR" sz="900" baseline="30000">
                          <a:solidFill>
                            <a:schemeClr val="tx1"/>
                          </a:solidFill>
                          <a:effectLst/>
                          <a:latin typeface="Roboto" panose="02000000000000000000" pitchFamily="2" charset="0"/>
                          <a:ea typeface="Roboto" panose="02000000000000000000" pitchFamily="2" charset="0"/>
                        </a:rPr>
                        <a:t>ο</a:t>
                      </a:r>
                      <a:r>
                        <a:rPr lang="el-GR" sz="900">
                          <a:solidFill>
                            <a:schemeClr val="tx1"/>
                          </a:solidFill>
                          <a:effectLst/>
                          <a:latin typeface="Roboto" panose="02000000000000000000" pitchFamily="2" charset="0"/>
                          <a:ea typeface="Roboto" panose="02000000000000000000" pitchFamily="2" charset="0"/>
                        </a:rPr>
                        <a:t>  Ιπποκράτειο Λύκειο Κω</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61,31</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1846072334"/>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3</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a:t>
                      </a:r>
                      <a:r>
                        <a:rPr lang="el-GR" sz="900" baseline="30000">
                          <a:solidFill>
                            <a:schemeClr val="tx1"/>
                          </a:solidFill>
                          <a:effectLst/>
                          <a:latin typeface="Roboto" panose="02000000000000000000" pitchFamily="2" charset="0"/>
                          <a:ea typeface="Roboto" panose="02000000000000000000" pitchFamily="2" charset="0"/>
                        </a:rPr>
                        <a:t>ο</a:t>
                      </a:r>
                      <a:r>
                        <a:rPr lang="el-GR" sz="900">
                          <a:solidFill>
                            <a:schemeClr val="tx1"/>
                          </a:solidFill>
                          <a:effectLst/>
                          <a:latin typeface="Roboto" panose="02000000000000000000" pitchFamily="2" charset="0"/>
                          <a:ea typeface="Roboto" panose="02000000000000000000" pitchFamily="2" charset="0"/>
                        </a:rPr>
                        <a:t> + 3</a:t>
                      </a:r>
                      <a:r>
                        <a:rPr lang="el-GR" sz="900" baseline="30000">
                          <a:solidFill>
                            <a:schemeClr val="tx1"/>
                          </a:solidFill>
                          <a:effectLst/>
                          <a:latin typeface="Roboto" panose="02000000000000000000" pitchFamily="2" charset="0"/>
                          <a:ea typeface="Roboto" panose="02000000000000000000" pitchFamily="2" charset="0"/>
                        </a:rPr>
                        <a:t>ο</a:t>
                      </a:r>
                      <a:r>
                        <a:rPr lang="el-GR" sz="900">
                          <a:solidFill>
                            <a:schemeClr val="tx1"/>
                          </a:solidFill>
                          <a:effectLst/>
                          <a:latin typeface="Roboto" panose="02000000000000000000" pitchFamily="2" charset="0"/>
                          <a:ea typeface="Roboto" panose="02000000000000000000" pitchFamily="2" charset="0"/>
                        </a:rPr>
                        <a:t>  Γυμνάσιο Κω</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59,21</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3</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1253227542"/>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4</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7</a:t>
                      </a:r>
                      <a:r>
                        <a:rPr lang="el-GR" sz="900" baseline="30000">
                          <a:solidFill>
                            <a:schemeClr val="tx1"/>
                          </a:solidFill>
                          <a:effectLst/>
                          <a:latin typeface="Roboto" panose="02000000000000000000" pitchFamily="2" charset="0"/>
                          <a:ea typeface="Roboto" panose="02000000000000000000" pitchFamily="2" charset="0"/>
                        </a:rPr>
                        <a:t>ο</a:t>
                      </a:r>
                      <a:r>
                        <a:rPr lang="el-GR" sz="900">
                          <a:solidFill>
                            <a:schemeClr val="tx1"/>
                          </a:solidFill>
                          <a:effectLst/>
                          <a:latin typeface="Roboto" panose="02000000000000000000" pitchFamily="2" charset="0"/>
                          <a:ea typeface="Roboto" panose="02000000000000000000" pitchFamily="2" charset="0"/>
                        </a:rPr>
                        <a:t>  Δημοτικό Σχολείο Κω</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51,06</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4</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3747484618"/>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5</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Επαγγελματικό Λύκειο Κω</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50,41</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5</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2588649452"/>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6</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a:t>
                      </a:r>
                      <a:r>
                        <a:rPr lang="el-GR" sz="900" baseline="30000">
                          <a:solidFill>
                            <a:schemeClr val="tx1"/>
                          </a:solidFill>
                          <a:effectLst/>
                          <a:latin typeface="Roboto" panose="02000000000000000000" pitchFamily="2" charset="0"/>
                          <a:ea typeface="Roboto" panose="02000000000000000000" pitchFamily="2" charset="0"/>
                        </a:rPr>
                        <a:t>ο</a:t>
                      </a:r>
                      <a:r>
                        <a:rPr lang="el-GR" sz="900">
                          <a:solidFill>
                            <a:schemeClr val="tx1"/>
                          </a:solidFill>
                          <a:effectLst/>
                          <a:latin typeface="Roboto" panose="02000000000000000000" pitchFamily="2" charset="0"/>
                          <a:ea typeface="Roboto" panose="02000000000000000000" pitchFamily="2" charset="0"/>
                        </a:rPr>
                        <a:t>  ΓΕΛ Κω "Οδ. Ελύτης"</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47,76</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6</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4114765610"/>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7</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a:t>
                      </a:r>
                      <a:r>
                        <a:rPr lang="el-GR" sz="900" baseline="30000">
                          <a:solidFill>
                            <a:schemeClr val="tx1"/>
                          </a:solidFill>
                          <a:effectLst/>
                          <a:latin typeface="Roboto" panose="02000000000000000000" pitchFamily="2" charset="0"/>
                          <a:ea typeface="Roboto" panose="02000000000000000000" pitchFamily="2" charset="0"/>
                        </a:rPr>
                        <a:t>ο</a:t>
                      </a:r>
                      <a:r>
                        <a:rPr lang="el-GR" sz="900">
                          <a:solidFill>
                            <a:schemeClr val="tx1"/>
                          </a:solidFill>
                          <a:effectLst/>
                          <a:latin typeface="Roboto" panose="02000000000000000000" pitchFamily="2" charset="0"/>
                          <a:ea typeface="Roboto" panose="02000000000000000000" pitchFamily="2" charset="0"/>
                        </a:rPr>
                        <a:t>  Γυμνάσιο Κω</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44,90</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7</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605958111"/>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8</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dirty="0">
                          <a:solidFill>
                            <a:schemeClr val="tx1"/>
                          </a:solidFill>
                          <a:effectLst/>
                          <a:latin typeface="Roboto" panose="02000000000000000000" pitchFamily="2" charset="0"/>
                          <a:ea typeface="Roboto" panose="02000000000000000000" pitchFamily="2" charset="0"/>
                        </a:rPr>
                        <a:t>Δημοτικό Σχολείο </a:t>
                      </a:r>
                      <a:r>
                        <a:rPr lang="el-GR" sz="900" dirty="0" err="1">
                          <a:solidFill>
                            <a:schemeClr val="tx1"/>
                          </a:solidFill>
                          <a:effectLst/>
                          <a:latin typeface="Roboto" panose="02000000000000000000" pitchFamily="2" charset="0"/>
                          <a:ea typeface="Roboto" panose="02000000000000000000" pitchFamily="2" charset="0"/>
                        </a:rPr>
                        <a:t>Ζηπαρίου</a:t>
                      </a:r>
                      <a:endParaRPr lang="el-GR" sz="900" dirty="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44,83</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8</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774298834"/>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9</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a:t>
                      </a:r>
                      <a:r>
                        <a:rPr lang="el-GR" sz="900" baseline="30000">
                          <a:solidFill>
                            <a:schemeClr val="tx1"/>
                          </a:solidFill>
                          <a:effectLst/>
                          <a:latin typeface="Roboto" panose="02000000000000000000" pitchFamily="2" charset="0"/>
                          <a:ea typeface="Roboto" panose="02000000000000000000" pitchFamily="2" charset="0"/>
                        </a:rPr>
                        <a:t>ο</a:t>
                      </a:r>
                      <a:r>
                        <a:rPr lang="el-GR" sz="900">
                          <a:solidFill>
                            <a:schemeClr val="tx1"/>
                          </a:solidFill>
                          <a:effectLst/>
                          <a:latin typeface="Roboto" panose="02000000000000000000" pitchFamily="2" charset="0"/>
                          <a:ea typeface="Roboto" panose="02000000000000000000" pitchFamily="2" charset="0"/>
                        </a:rPr>
                        <a:t>  Δημοτικό Σχολείο Κω</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44,72</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9</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1783268280"/>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10</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Γυμνάσιο Ζηπαρίου</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43,66</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10</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320589838"/>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11</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Δημοτικό Σχολείο Πυλίου</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42,00</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11</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3816894942"/>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12</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Γυμν.-Λύκειο Αντιμάχειας</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41,68</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12</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1019913636"/>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13</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a:t>
                      </a:r>
                      <a:r>
                        <a:rPr lang="el-GR" sz="900" baseline="30000">
                          <a:solidFill>
                            <a:schemeClr val="tx1"/>
                          </a:solidFill>
                          <a:effectLst/>
                          <a:latin typeface="Roboto" panose="02000000000000000000" pitchFamily="2" charset="0"/>
                          <a:ea typeface="Roboto" panose="02000000000000000000" pitchFamily="2" charset="0"/>
                        </a:rPr>
                        <a:t>ο</a:t>
                      </a:r>
                      <a:r>
                        <a:rPr lang="el-GR" sz="900">
                          <a:solidFill>
                            <a:schemeClr val="tx1"/>
                          </a:solidFill>
                          <a:effectLst/>
                          <a:latin typeface="Roboto" panose="02000000000000000000" pitchFamily="2" charset="0"/>
                          <a:ea typeface="Roboto" panose="02000000000000000000" pitchFamily="2" charset="0"/>
                        </a:rPr>
                        <a:t>  Νηπιαγωγείο Κω</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40,32</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13</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2737608921"/>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14</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4</a:t>
                      </a:r>
                      <a:r>
                        <a:rPr lang="el-GR" sz="900" baseline="30000">
                          <a:solidFill>
                            <a:schemeClr val="tx1"/>
                          </a:solidFill>
                          <a:effectLst/>
                          <a:latin typeface="Roboto" panose="02000000000000000000" pitchFamily="2" charset="0"/>
                          <a:ea typeface="Roboto" panose="02000000000000000000" pitchFamily="2" charset="0"/>
                        </a:rPr>
                        <a:t>ο</a:t>
                      </a:r>
                      <a:r>
                        <a:rPr lang="el-GR" sz="900">
                          <a:solidFill>
                            <a:schemeClr val="tx1"/>
                          </a:solidFill>
                          <a:effectLst/>
                          <a:latin typeface="Roboto" panose="02000000000000000000" pitchFamily="2" charset="0"/>
                          <a:ea typeface="Roboto" panose="02000000000000000000" pitchFamily="2" charset="0"/>
                        </a:rPr>
                        <a:t>  Δημοτικό Σχολείο Κω</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40,13</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14</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4196852969"/>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15</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a:t>
                      </a:r>
                      <a:r>
                        <a:rPr lang="el-GR" sz="900" baseline="30000">
                          <a:solidFill>
                            <a:schemeClr val="tx1"/>
                          </a:solidFill>
                          <a:effectLst/>
                          <a:latin typeface="Roboto" panose="02000000000000000000" pitchFamily="2" charset="0"/>
                          <a:ea typeface="Roboto" panose="02000000000000000000" pitchFamily="2" charset="0"/>
                        </a:rPr>
                        <a:t>ο</a:t>
                      </a:r>
                      <a:r>
                        <a:rPr lang="el-GR" sz="900">
                          <a:solidFill>
                            <a:schemeClr val="tx1"/>
                          </a:solidFill>
                          <a:effectLst/>
                          <a:latin typeface="Roboto" panose="02000000000000000000" pitchFamily="2" charset="0"/>
                          <a:ea typeface="Roboto" panose="02000000000000000000" pitchFamily="2" charset="0"/>
                        </a:rPr>
                        <a:t>  Δημοτικό Σχολείο Κω</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39,26</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15</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547109144"/>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16</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Δημ. Σχολείο Αντιμάχειας</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38,29</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16</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3551181457"/>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17</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1o Νηπιαγωγείο Ζηπαρίου</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37,95</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17</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3369038797"/>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18</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1+2o Νηπιαγωγείο Πυλίου</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37,49</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18</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612771526"/>
                  </a:ext>
                </a:extLst>
              </a:tr>
              <a:tr h="192816">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19</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Γυμνάσιο Κεφάλου</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37,46</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19</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2784492290"/>
                  </a:ext>
                </a:extLst>
              </a:tr>
              <a:tr h="192816">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20</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6ο Δημοτικό Σχολείο Κω</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37,23</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20</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4090519060"/>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21</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2ο Νηπιαγωγείο Κω</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36,73</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21</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2934294566"/>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22</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Δημ. Σχολείο Καρδάμαινας</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35,34</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22</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317324107"/>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23</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Δημοτικό Σχολείο Κεφάλου</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35,23</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23</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4229065737"/>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24</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5ο Δημοτικό Σχολείο Κω</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34,25</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24</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1859561394"/>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25</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6ο Νηπιαγωγείο Κω</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31,88</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25</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551932392"/>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26</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ΚΔΑΠ-Σβουρένειο</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31,69</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26</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2055178632"/>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27</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1+2ο Νηπ.Καρδάμαινας</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29,19</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27</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2926085361"/>
                  </a:ext>
                </a:extLst>
              </a:tr>
              <a:tr h="183174">
                <a:tc>
                  <a:txBody>
                    <a:bodyPr/>
                    <a:lstStyle/>
                    <a:p>
                      <a:pP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28</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tc>
                <a:tc>
                  <a:txBody>
                    <a:bodyPr/>
                    <a:lstStyle/>
                    <a:p>
                      <a:pPr>
                        <a:lnSpc>
                          <a:spcPct val="107000"/>
                        </a:lnSpc>
                        <a:spcAft>
                          <a:spcPts val="0"/>
                        </a:spcAft>
                      </a:pPr>
                      <a:r>
                        <a:rPr lang="el-GR" sz="900" dirty="0">
                          <a:solidFill>
                            <a:schemeClr val="tx1"/>
                          </a:solidFill>
                          <a:effectLst/>
                          <a:latin typeface="Roboto" panose="02000000000000000000" pitchFamily="2" charset="0"/>
                          <a:ea typeface="Roboto" panose="02000000000000000000" pitchFamily="2" charset="0"/>
                        </a:rPr>
                        <a:t>1+2ο Νηπιαγωγείο Κεφάλου</a:t>
                      </a:r>
                      <a:endParaRPr lang="el-GR" sz="900" dirty="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a:solidFill>
                            <a:schemeClr val="tx1"/>
                          </a:solidFill>
                          <a:effectLst/>
                          <a:latin typeface="Roboto" panose="02000000000000000000" pitchFamily="2" charset="0"/>
                          <a:ea typeface="Roboto" panose="02000000000000000000" pitchFamily="2" charset="0"/>
                        </a:rPr>
                        <a:t>20,05</a:t>
                      </a:r>
                      <a:endParaRPr lang="el-GR" sz="90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pPr algn="r">
                        <a:lnSpc>
                          <a:spcPct val="107000"/>
                        </a:lnSpc>
                        <a:spcAft>
                          <a:spcPts val="0"/>
                        </a:spcAft>
                      </a:pPr>
                      <a:r>
                        <a:rPr lang="el-GR" sz="900" dirty="0">
                          <a:solidFill>
                            <a:schemeClr val="tx1"/>
                          </a:solidFill>
                          <a:effectLst/>
                          <a:latin typeface="Roboto" panose="02000000000000000000" pitchFamily="2" charset="0"/>
                          <a:ea typeface="Roboto" panose="02000000000000000000" pitchFamily="2" charset="0"/>
                        </a:rPr>
                        <a:t>28</a:t>
                      </a:r>
                      <a:endParaRPr lang="el-GR" sz="900" dirty="0">
                        <a:solidFill>
                          <a:schemeClr val="tx1"/>
                        </a:solidFill>
                        <a:effectLst/>
                        <a:latin typeface="Roboto" panose="02000000000000000000" pitchFamily="2" charset="0"/>
                        <a:ea typeface="Roboto" panose="02000000000000000000" pitchFamily="2" charset="0"/>
                        <a:cs typeface="Arial" panose="020B0604020202020204" pitchFamily="34" charset="0"/>
                      </a:endParaRPr>
                    </a:p>
                  </a:txBody>
                  <a:tcPr marL="56654" marR="56654" marT="0" marB="0" anchor="b">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3970832737"/>
                  </a:ext>
                </a:extLst>
              </a:tr>
            </a:tbl>
          </a:graphicData>
        </a:graphic>
      </p:graphicFrame>
    </p:spTree>
    <p:extLst>
      <p:ext uri="{BB962C8B-B14F-4D97-AF65-F5344CB8AC3E}">
        <p14:creationId xmlns:p14="http://schemas.microsoft.com/office/powerpoint/2010/main" val="478771044"/>
      </p:ext>
    </p:extLst>
  </p:cSld>
  <p:clrMapOvr>
    <a:masterClrMapping/>
  </p:clrMapOvr>
</p:sld>
</file>

<file path=ppt/theme/theme1.xml><?xml version="1.0" encoding="utf-8"?>
<a:theme xmlns:a="http://schemas.openxmlformats.org/drawingml/2006/main" name="Θέμα του Office">
  <a:themeElements>
    <a:clrScheme name="DAFNI">
      <a:dk1>
        <a:srgbClr val="3C3C3C"/>
      </a:dk1>
      <a:lt1>
        <a:srgbClr val="FFFFFF"/>
      </a:lt1>
      <a:dk2>
        <a:srgbClr val="13778E"/>
      </a:dk2>
      <a:lt2>
        <a:srgbClr val="FFFFFF"/>
      </a:lt2>
      <a:accent1>
        <a:srgbClr val="13778E"/>
      </a:accent1>
      <a:accent2>
        <a:srgbClr val="708DA3"/>
      </a:accent2>
      <a:accent3>
        <a:srgbClr val="3279B8"/>
      </a:accent3>
      <a:accent4>
        <a:srgbClr val="1F6091"/>
      </a:accent4>
      <a:accent5>
        <a:srgbClr val="5B9BD5"/>
      </a:accent5>
      <a:accent6>
        <a:srgbClr val="007990"/>
      </a:accent6>
      <a:hlink>
        <a:srgbClr val="708DA3"/>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3117</TotalTime>
  <Words>1823</Words>
  <Application>Microsoft Office PowerPoint</Application>
  <PresentationFormat>Widescreen</PresentationFormat>
  <Paragraphs>364</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Θέμα του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Stavros Apostolou</dc:creator>
  <cp:lastModifiedBy>Maria Tersmette</cp:lastModifiedBy>
  <cp:revision>78</cp:revision>
  <dcterms:created xsi:type="dcterms:W3CDTF">2024-02-12T10:42:18Z</dcterms:created>
  <dcterms:modified xsi:type="dcterms:W3CDTF">2024-04-24T12:45:56Z</dcterms:modified>
</cp:coreProperties>
</file>