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tif" ContentType="image/tif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4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5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drawings/drawing1.xml" ContentType="application/vnd.openxmlformats-officedocument.drawingml.chartshapes+xml"/>
  <Override PartName="/ppt/notesSlides/notesSlide6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 bookmarkIdSeed="7">
  <p:sldMasterIdLst>
    <p:sldMasterId id="2147483660" r:id="rId4"/>
    <p:sldMasterId id="2147483931" r:id="rId5"/>
  </p:sldMasterIdLst>
  <p:notesMasterIdLst>
    <p:notesMasterId r:id="rId54"/>
  </p:notesMasterIdLst>
  <p:handoutMasterIdLst>
    <p:handoutMasterId r:id="rId55"/>
  </p:handoutMasterIdLst>
  <p:sldIdLst>
    <p:sldId id="4155" r:id="rId6"/>
    <p:sldId id="4154" r:id="rId7"/>
    <p:sldId id="4134" r:id="rId8"/>
    <p:sldId id="4153" r:id="rId9"/>
    <p:sldId id="4120" r:id="rId10"/>
    <p:sldId id="4135" r:id="rId11"/>
    <p:sldId id="4156" r:id="rId12"/>
    <p:sldId id="4157" r:id="rId13"/>
    <p:sldId id="4158" r:id="rId14"/>
    <p:sldId id="4159" r:id="rId15"/>
    <p:sldId id="4160" r:id="rId16"/>
    <p:sldId id="4161" r:id="rId17"/>
    <p:sldId id="4162" r:id="rId18"/>
    <p:sldId id="4163" r:id="rId19"/>
    <p:sldId id="4164" r:id="rId20"/>
    <p:sldId id="4165" r:id="rId21"/>
    <p:sldId id="4166" r:id="rId22"/>
    <p:sldId id="4167" r:id="rId23"/>
    <p:sldId id="4168" r:id="rId24"/>
    <p:sldId id="4169" r:id="rId25"/>
    <p:sldId id="4170" r:id="rId26"/>
    <p:sldId id="4171" r:id="rId27"/>
    <p:sldId id="4172" r:id="rId28"/>
    <p:sldId id="4115" r:id="rId29"/>
    <p:sldId id="4130" r:id="rId30"/>
    <p:sldId id="272" r:id="rId31"/>
    <p:sldId id="4128" r:id="rId32"/>
    <p:sldId id="4129" r:id="rId33"/>
    <p:sldId id="4126" r:id="rId34"/>
    <p:sldId id="4125" r:id="rId35"/>
    <p:sldId id="4124" r:id="rId36"/>
    <p:sldId id="4132" r:id="rId37"/>
    <p:sldId id="379" r:id="rId38"/>
    <p:sldId id="380" r:id="rId39"/>
    <p:sldId id="376" r:id="rId40"/>
    <p:sldId id="480" r:id="rId41"/>
    <p:sldId id="568" r:id="rId42"/>
    <p:sldId id="566" r:id="rId43"/>
    <p:sldId id="4121" r:id="rId44"/>
    <p:sldId id="417" r:id="rId45"/>
    <p:sldId id="483" r:id="rId46"/>
    <p:sldId id="4122" r:id="rId47"/>
    <p:sldId id="572" r:id="rId48"/>
    <p:sldId id="573" r:id="rId49"/>
    <p:sldId id="4116" r:id="rId50"/>
    <p:sldId id="4119" r:id="rId51"/>
    <p:sldId id="4118" r:id="rId52"/>
    <p:sldId id="4173" r:id="rId53"/>
  </p:sldIdLst>
  <p:sldSz cx="14630400" cy="82296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615" userDrawn="1">
          <p15:clr>
            <a:srgbClr val="A4A3A4"/>
          </p15:clr>
        </p15:guide>
        <p15:guide id="2" pos="460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ahba, Sam" initials="WS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3778E"/>
    <a:srgbClr val="1F6091"/>
    <a:srgbClr val="327AB8"/>
    <a:srgbClr val="708DA3"/>
    <a:srgbClr val="678291"/>
    <a:srgbClr val="343433"/>
    <a:srgbClr val="5BCBF5"/>
    <a:srgbClr val="031D40"/>
    <a:srgbClr val="0785F2"/>
    <a:srgbClr val="FFC62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Χωρίς στυλ, χωρίς πλέγμα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C083E6E3-FA7D-4D7B-A595-EF9225AFEA82}" styleName="Φωτεινό στυλ 1 - Έμφαση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68D230F3-CF80-4859-8CE7-A43EE81993B5}" styleName="Φωτεινό στυλ 1 - Έμφαση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D27102A9-8310-4765-A935-A1911B00CA55}" styleName="Φωτεινό στυλ 1 - Έμφαση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FD0F851-EC5A-4D38-B0AD-8093EC10F338}" styleName="Φωτεινό στυλ 1 - Έμφαση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74C1A8A3-306A-4EB7-A6B1-4F7E0EB9C5D6}" styleName="Μεσαίο στυλ 3 - Έμφαση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37CE84F3-28C3-443E-9E96-99CF82512B78}" styleName="Σκούρο στυλ 1 - Έμφαση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6E25E649-3F16-4E02-A733-19D2CDBF48F0}" styleName="Μεσαίο στυλ 3 - Έμφαση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FECB4D8-DB02-4DC6-A0A2-4F2EBAE1DC90}" styleName="Μεσαίο στυλ 1 - Έμφαση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00A15C55-8517-42AA-B614-E9B94910E393}" styleName="Μεσαίο στυλ 2 - Έμφαση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686" autoAdjust="0"/>
    <p:restoredTop sz="95297" autoAdjust="0"/>
  </p:normalViewPr>
  <p:slideViewPr>
    <p:cSldViewPr snapToGrid="0" snapToObjects="1">
      <p:cViewPr varScale="1">
        <p:scale>
          <a:sx n="53" d="100"/>
          <a:sy n="53" d="100"/>
        </p:scale>
        <p:origin x="138" y="780"/>
      </p:cViewPr>
      <p:guideLst>
        <p:guide orient="horz" pos="2615"/>
        <p:guide pos="460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6" d="100"/>
        <a:sy n="126" d="100"/>
      </p:scale>
      <p:origin x="0" y="0"/>
    </p:cViewPr>
  </p:sorterViewPr>
  <p:notesViewPr>
    <p:cSldViewPr snapToGrid="0" snapToObjects="1">
      <p:cViewPr varScale="1">
        <p:scale>
          <a:sx n="78" d="100"/>
          <a:sy n="78" d="100"/>
        </p:scale>
        <p:origin x="2802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slide" Target="slides/slide45.xml"/><Relationship Id="rId55" Type="http://schemas.openxmlformats.org/officeDocument/2006/relationships/handoutMaster" Target="handoutMasters/handoutMaster1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slide" Target="slides/slide48.xml"/><Relationship Id="rId58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commentAuthors" Target="commentAuthors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theme" Target="theme/theme1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presProps" Target="presProps.xml"/><Relationship Id="rId10" Type="http://schemas.openxmlformats.org/officeDocument/2006/relationships/slide" Target="slides/slide5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https://epega-my.sharepoint.com/personal/kchasapis_dafninetwork_gr/Documents/&#924;&#949;&#955;&#949;&#964;&#949;&#962;/Financial%20analysis%20tool%20-%20%20Pv%20Net%20Metering%20-%20with%20PV%20degradation.xlsx" TargetMode="External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chartUserShapes" Target="../drawings/drawing1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l-G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pPr>
            <a:r>
              <a:rPr lang="el-GR" b="1" dirty="0"/>
              <a:t>Ενεργειακό μίγμα </a:t>
            </a:r>
            <a:r>
              <a:rPr lang="en-GB" b="1" dirty="0"/>
              <a:t>2020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Roboto" panose="02000000000000000000" pitchFamily="2" charset="0"/>
              <a:ea typeface="Roboto" panose="02000000000000000000" pitchFamily="2" charset="0"/>
              <a:cs typeface="+mn-cs"/>
            </a:defRPr>
          </a:pPr>
          <a:endParaRPr lang="el-GR"/>
        </a:p>
      </c:txPr>
    </c:title>
    <c:autoTitleDeleted val="0"/>
    <c:plotArea>
      <c:layout>
        <c:manualLayout>
          <c:layoutTarget val="inner"/>
          <c:xMode val="edge"/>
          <c:yMode val="edge"/>
          <c:x val="0.166043"/>
          <c:y val="0.166043"/>
          <c:w val="0.66791500000000004"/>
          <c:h val="0.65541499999999997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</c:strCache>
            </c:strRef>
          </c:tx>
          <c:spPr>
            <a:solidFill>
              <a:srgbClr val="13778E"/>
            </a:solidFill>
            <a:ln w="25400">
              <a:solidFill>
                <a:schemeClr val="lt1"/>
              </a:solidFill>
            </a:ln>
            <a:effectLst/>
          </c:spP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1C27-4928-8CDA-47A2A12AE843}"/>
              </c:ext>
            </c:extLst>
          </c:dPt>
          <c:dPt>
            <c:idx val="1"/>
            <c:bubble3D val="0"/>
            <c:spPr>
              <a:solidFill>
                <a:srgbClr val="1F6091"/>
              </a:solidFill>
              <a:ln w="2540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1C27-4928-8CDA-47A2A12AE843}"/>
              </c:ext>
            </c:extLst>
          </c:dPt>
          <c:dPt>
            <c:idx val="2"/>
            <c:bubble3D val="0"/>
            <c:spPr>
              <a:solidFill>
                <a:srgbClr val="327AB8"/>
              </a:solidFill>
              <a:ln w="2540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1C27-4928-8CDA-47A2A12AE843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6-1C27-4928-8CDA-47A2A12AE843}"/>
              </c:ext>
            </c:extLst>
          </c:dPt>
          <c:dPt>
            <c:idx val="4"/>
            <c:bubble3D val="0"/>
            <c:spPr>
              <a:solidFill>
                <a:srgbClr val="1F6091"/>
              </a:solidFill>
              <a:ln w="2540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8-1C27-4928-8CDA-47A2A12AE843}"/>
              </c:ext>
            </c:extLst>
          </c:dPt>
          <c:dLbls>
            <c:dLbl>
              <c:idx val="0"/>
              <c:layout>
                <c:manualLayout>
                  <c:x val="1.9220216156301824E-2"/>
                  <c:y val="-1.632784671925119E-2"/>
                </c:manualLayout>
              </c:layout>
              <c:tx>
                <c:rich>
                  <a:bodyPr/>
                  <a:lstStyle/>
                  <a:p>
                    <a:r>
                      <a:rPr lang="el-GR"/>
                      <a:t>Διασυνδέσεις 18%</a:t>
                    </a: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1C27-4928-8CDA-47A2A12AE843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l-GR"/>
                      <a:t>Φυσικό αέριο 36%</a:t>
                    </a:r>
                  </a:p>
                </c:rich>
              </c:tx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1C27-4928-8CDA-47A2A12AE843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l-GR"/>
                      <a:t>Λιγνίτης
</a:t>
                    </a:r>
                    <a:fld id="{33AFF47D-F575-4778-B024-A2D96B2FC566}" type="PERCENTAGE">
                      <a:rPr lang="en-US"/>
                      <a:pPr/>
                      <a:t>[ΠΟΣΟΣΤΟ]</a:t>
                    </a:fld>
                    <a:endParaRPr lang="el-GR"/>
                  </a:p>
                </c:rich>
              </c:tx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4-1C27-4928-8CDA-47A2A12AE843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l-GR"/>
                      <a:t>Υδροηλεκτρικά 
</a:t>
                    </a:r>
                    <a:fld id="{7464DCF6-5973-4BAF-B8B4-505A37AD2DC9}" type="PERCENTAGE">
                      <a:rPr lang="en-US"/>
                      <a:pPr/>
                      <a:t>[ΠΟΣΟΣΤΟ]</a:t>
                    </a:fld>
                    <a:endParaRPr lang="el-GR"/>
                  </a:p>
                </c:rich>
              </c:tx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6-1C27-4928-8CDA-47A2A12AE843}"/>
                </c:ext>
              </c:extLst>
            </c:dLbl>
            <c:dLbl>
              <c:idx val="4"/>
              <c:layout>
                <c:manualLayout>
                  <c:x val="-6.8532281193676714E-2"/>
                  <c:y val="-2.1770690856018422E-2"/>
                </c:manualLayout>
              </c:layout>
              <c:tx>
                <c:rich>
                  <a:bodyPr/>
                  <a:lstStyle/>
                  <a:p>
                    <a:r>
                      <a:rPr lang="el-GR"/>
                      <a:t>ΑΠΕ 
</a:t>
                    </a:r>
                    <a:fld id="{A767810B-B633-483E-BA86-CDF1F8DEFBAB}" type="PERCENTAGE">
                      <a:rPr lang="en-US"/>
                      <a:pPr/>
                      <a:t>[ΠΟΣΟΣΤΟ]</a:t>
                    </a:fld>
                    <a:endParaRPr lang="el-GR"/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8-1C27-4928-8CDA-47A2A12AE843}"/>
                </c:ext>
              </c:extLst>
            </c:dLbl>
            <c:numFmt formatCode="#,##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+mn-cs"/>
                  </a:defRPr>
                </a:pPr>
                <a:endParaRPr lang="el-GR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Sheet1!$B$1:$F$1</c:f>
              <c:strCache>
                <c:ptCount val="5"/>
                <c:pt idx="0">
                  <c:v>ΔΙΑΣΥΝΔΕΣΕΙΣ</c:v>
                </c:pt>
                <c:pt idx="1">
                  <c:v>ΦΥΣΙΚΟ ΑΕΡΙΟ</c:v>
                </c:pt>
                <c:pt idx="2">
                  <c:v>ΛΙΓΝΙΤΗΣ</c:v>
                </c:pt>
                <c:pt idx="3">
                  <c:v>ΥΔΡΟΗΛΕΚΤΡΙΚΑ</c:v>
                </c:pt>
                <c:pt idx="4">
                  <c:v>ΑΠΕ</c:v>
                </c:pt>
              </c:strCache>
            </c:strRef>
          </c:cat>
          <c:val>
            <c:numRef>
              <c:f>Sheet1!$B$2:$F$2</c:f>
              <c:numCache>
                <c:formatCode>General</c:formatCode>
                <c:ptCount val="5"/>
                <c:pt idx="0">
                  <c:v>0.18</c:v>
                </c:pt>
                <c:pt idx="1">
                  <c:v>0.36</c:v>
                </c:pt>
                <c:pt idx="2">
                  <c:v>0.11</c:v>
                </c:pt>
                <c:pt idx="3">
                  <c:v>0.06</c:v>
                </c:pt>
                <c:pt idx="4">
                  <c:v>0.28999999999999998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1C27-4928-8CDA-47A2A12AE84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Roboto" panose="02000000000000000000" pitchFamily="2" charset="0"/>
              <a:ea typeface="Roboto" panose="02000000000000000000" pitchFamily="2" charset="0"/>
              <a:cs typeface="+mn-cs"/>
            </a:defRPr>
          </a:pPr>
          <a:endParaRPr lang="el-GR"/>
        </a:p>
      </c:txPr>
    </c:legend>
    <c:plotVisOnly val="1"/>
    <c:dispBlanksAs val="gap"/>
    <c:showDLblsOverMax val="1"/>
  </c:chart>
  <c:spPr>
    <a:noFill/>
    <a:ln>
      <a:noFill/>
    </a:ln>
    <a:effectLst/>
  </c:spPr>
  <c:txPr>
    <a:bodyPr/>
    <a:lstStyle/>
    <a:p>
      <a:pPr>
        <a:defRPr>
          <a:latin typeface="Roboto" panose="02000000000000000000" pitchFamily="2" charset="0"/>
          <a:ea typeface="Roboto" panose="02000000000000000000" pitchFamily="2" charset="0"/>
        </a:defRPr>
      </a:pPr>
      <a:endParaRPr lang="el-G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l-G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pPr>
            <a:r>
              <a:rPr lang="el-GR" b="1" dirty="0"/>
              <a:t>Ενεργειακό μίγμα </a:t>
            </a:r>
            <a:r>
              <a:rPr lang="en-GB" b="1" dirty="0"/>
              <a:t>2022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Roboto" panose="02000000000000000000" pitchFamily="2" charset="0"/>
              <a:ea typeface="Roboto" panose="02000000000000000000" pitchFamily="2" charset="0"/>
              <a:cs typeface="+mn-cs"/>
            </a:defRPr>
          </a:pPr>
          <a:endParaRPr lang="el-GR"/>
        </a:p>
      </c:txPr>
    </c:title>
    <c:autoTitleDeleted val="0"/>
    <c:plotArea>
      <c:layout>
        <c:manualLayout>
          <c:layoutTarget val="inner"/>
          <c:xMode val="edge"/>
          <c:yMode val="edge"/>
          <c:x val="0.19014600000000001"/>
          <c:y val="0.19014600000000001"/>
          <c:w val="0.61970800000000004"/>
          <c:h val="0.60720799999999997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</c:strCache>
            </c:strRef>
          </c:tx>
          <c:spPr>
            <a:solidFill>
              <a:srgbClr val="13778E"/>
            </a:solidFill>
            <a:ln w="25400">
              <a:solidFill>
                <a:schemeClr val="lt1"/>
              </a:solidFill>
            </a:ln>
            <a:effectLst/>
          </c:spP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ABC3-46AD-BEEF-8E0D1BE76D3C}"/>
              </c:ext>
            </c:extLst>
          </c:dPt>
          <c:dPt>
            <c:idx val="1"/>
            <c:bubble3D val="0"/>
            <c:explosion val="1"/>
            <c:spPr>
              <a:solidFill>
                <a:srgbClr val="1F6091"/>
              </a:solidFill>
              <a:ln w="2540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ABC3-46AD-BEEF-8E0D1BE76D3C}"/>
              </c:ext>
            </c:extLst>
          </c:dPt>
          <c:dPt>
            <c:idx val="2"/>
            <c:bubble3D val="0"/>
            <c:spPr>
              <a:solidFill>
                <a:srgbClr val="327AB8"/>
              </a:solidFill>
              <a:ln w="2540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ABC3-46AD-BEEF-8E0D1BE76D3C}"/>
              </c:ext>
            </c:extLst>
          </c:dPt>
          <c:dPt>
            <c:idx val="3"/>
            <c:bubble3D val="0"/>
            <c:extLst>
              <c:ext xmlns:c16="http://schemas.microsoft.com/office/drawing/2014/chart" uri="{C3380CC4-5D6E-409C-BE32-E72D297353CC}">
                <c16:uniqueId val="{00000006-ABC3-46AD-BEEF-8E0D1BE76D3C}"/>
              </c:ext>
            </c:extLst>
          </c:dPt>
          <c:dPt>
            <c:idx val="4"/>
            <c:bubble3D val="0"/>
            <c:spPr>
              <a:solidFill>
                <a:srgbClr val="1F6091"/>
              </a:solidFill>
              <a:ln w="2540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8-ABC3-46AD-BEEF-8E0D1BE76D3C}"/>
              </c:ext>
            </c:extLst>
          </c:dPt>
          <c:dLbls>
            <c:dLbl>
              <c:idx val="0"/>
              <c:layout>
                <c:manualLayout>
                  <c:x val="0.10702372747598321"/>
                  <c:y val="-6.9467360334589806E-3"/>
                </c:manualLayout>
              </c:layout>
              <c:tx>
                <c:rich>
                  <a:bodyPr/>
                  <a:lstStyle/>
                  <a:p>
                    <a:r>
                      <a:rPr lang="el-GR"/>
                      <a:t>Διασυνδέσεις
</a:t>
                    </a:r>
                    <a:fld id="{A432C2FA-13E9-4FA4-9855-A71B6B00E07B}" type="PERCENTAGE">
                      <a:rPr lang="en-US"/>
                      <a:pPr/>
                      <a:t>[ΠΟΣΟΣΤΟ]</a:t>
                    </a:fld>
                    <a:endParaRPr lang="el-GR"/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80426835807228"/>
                      <c:h val="7.3410769566494116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ABC3-46AD-BEEF-8E0D1BE76D3C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l-GR"/>
                      <a:t>Φυσικό αέριο
</a:t>
                    </a:r>
                    <a:fld id="{45D11C0D-2A03-4086-A5FF-7A958635ECCD}" type="PERCENTAGE">
                      <a:rPr lang="en-US"/>
                      <a:pPr/>
                      <a:t>[ΠΟΣΟΣΤΟ]</a:t>
                    </a:fld>
                    <a:endParaRPr lang="el-GR"/>
                  </a:p>
                </c:rich>
              </c:tx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ABC3-46AD-BEEF-8E0D1BE76D3C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l-GR"/>
                      <a:t>Λιγνίτης
</a:t>
                    </a:r>
                    <a:fld id="{564BFBB4-9E33-4735-92CA-5B5F88481CCF}" type="PERCENTAGE">
                      <a:rPr lang="en-US"/>
                      <a:pPr/>
                      <a:t>[ΠΟΣΟΣΤΟ]</a:t>
                    </a:fld>
                    <a:endParaRPr lang="el-GR"/>
                  </a:p>
                </c:rich>
              </c:tx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4-ABC3-46AD-BEEF-8E0D1BE76D3C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l-GR"/>
                      <a:t>Υδροηλεκτρικά
</a:t>
                    </a:r>
                    <a:fld id="{3EE8FE5A-8AB1-4068-910A-E0535335A84C}" type="PERCENTAGE">
                      <a:rPr lang="en-US"/>
                      <a:pPr/>
                      <a:t>[ΠΟΣΟΣΤΟ]</a:t>
                    </a:fld>
                    <a:endParaRPr lang="el-GR"/>
                  </a:p>
                </c:rich>
              </c:tx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6-ABC3-46AD-BEEF-8E0D1BE76D3C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l-GR"/>
                      <a:t>ΑΠΕ 39%</a:t>
                    </a:r>
                  </a:p>
                </c:rich>
              </c:tx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ABC3-46AD-BEEF-8E0D1BE76D3C}"/>
                </c:ext>
              </c:extLst>
            </c:dLbl>
            <c:numFmt formatCode="#,##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+mn-cs"/>
                  </a:defRPr>
                </a:pPr>
                <a:endParaRPr lang="el-GR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Sheet1!$B$1:$F$1</c:f>
              <c:strCache>
                <c:ptCount val="5"/>
                <c:pt idx="0">
                  <c:v>ΔΙΑΣΥΝΔΕΣΕΙΣ</c:v>
                </c:pt>
                <c:pt idx="1">
                  <c:v>ΦΥΣΙΚΟ ΑΕΡΙΟ</c:v>
                </c:pt>
                <c:pt idx="2">
                  <c:v>ΛΙΓΝΙΤΗΣ</c:v>
                </c:pt>
                <c:pt idx="3">
                  <c:v>ΥΔΡΟΗΛΕΚΤΡΙΚΑ</c:v>
                </c:pt>
                <c:pt idx="4">
                  <c:v>ΑΠΕ</c:v>
                </c:pt>
              </c:strCache>
            </c:strRef>
          </c:cat>
          <c:val>
            <c:numRef>
              <c:f>Sheet1!$B$2:$F$2</c:f>
              <c:numCache>
                <c:formatCode>General</c:formatCode>
                <c:ptCount val="5"/>
                <c:pt idx="0">
                  <c:v>7.0000000000000007E-2</c:v>
                </c:pt>
                <c:pt idx="1">
                  <c:v>0.35</c:v>
                </c:pt>
                <c:pt idx="2">
                  <c:v>0.11</c:v>
                </c:pt>
                <c:pt idx="3">
                  <c:v>0.08</c:v>
                </c:pt>
                <c:pt idx="4">
                  <c:v>0.39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ABC3-46AD-BEEF-8E0D1BE76D3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Roboto" panose="02000000000000000000" pitchFamily="2" charset="0"/>
              <a:ea typeface="Roboto" panose="02000000000000000000" pitchFamily="2" charset="0"/>
              <a:cs typeface="+mn-cs"/>
            </a:defRPr>
          </a:pPr>
          <a:endParaRPr lang="el-GR"/>
        </a:p>
      </c:txPr>
    </c:legend>
    <c:plotVisOnly val="1"/>
    <c:dispBlanksAs val="gap"/>
    <c:showDLblsOverMax val="1"/>
  </c:chart>
  <c:spPr>
    <a:noFill/>
    <a:ln>
      <a:noFill/>
    </a:ln>
    <a:effectLst/>
  </c:spPr>
  <c:txPr>
    <a:bodyPr/>
    <a:lstStyle/>
    <a:p>
      <a:pPr>
        <a:defRPr>
          <a:latin typeface="Roboto" panose="02000000000000000000" pitchFamily="2" charset="0"/>
          <a:ea typeface="Roboto" panose="02000000000000000000" pitchFamily="2" charset="0"/>
        </a:defRPr>
      </a:pPr>
      <a:endParaRPr lang="el-GR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l-G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pPr>
            <a:r>
              <a:rPr lang="el-GR" dirty="0"/>
              <a:t>Αναθεωρημένος στόχος για 80% ΑΠΕ στην ηλεκτροπαραγωγή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Roboto" panose="02000000000000000000" pitchFamily="2" charset="0"/>
              <a:ea typeface="Roboto" panose="02000000000000000000" pitchFamily="2" charset="0"/>
              <a:cs typeface="+mn-cs"/>
            </a:defRPr>
          </a:pPr>
          <a:endParaRPr lang="el-GR"/>
        </a:p>
      </c:txPr>
    </c:title>
    <c:autoTitleDeleted val="0"/>
    <c:view3D>
      <c:rotX val="15"/>
      <c:hPercent val="100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5.1861575917333598E-2"/>
          <c:y val="8.4056573874157159E-2"/>
          <c:w val="0.99"/>
          <c:h val="0.73212299999999997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rgbClr val="678291"/>
            </a:solidFill>
            <a:ln>
              <a:noFill/>
            </a:ln>
            <a:effectLst/>
            <a:sp3d/>
          </c:spPr>
          <c:invertIfNegative val="0"/>
          <c:dLbls>
            <c:numFmt formatCode="0.####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+mn-cs"/>
                  </a:defRPr>
                </a:pPr>
                <a:endParaRPr lang="el-G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Sheet1!$B$1:$G$1</c:f>
              <c:strCache>
                <c:ptCount val="6"/>
                <c:pt idx="0">
                  <c:v>Βιοαέριο / Βιομάζα</c:v>
                </c:pt>
                <c:pt idx="1">
                  <c:v>Υδροηλεκτρικά</c:v>
                </c:pt>
                <c:pt idx="2">
                  <c:v>Φωτοβολταϊκά</c:v>
                </c:pt>
                <c:pt idx="3">
                  <c:v>Ανεμος</c:v>
                </c:pt>
                <c:pt idx="4">
                  <c:v>Ηλιοοθερμία</c:v>
                </c:pt>
                <c:pt idx="5">
                  <c:v>Γεωθερμία</c:v>
                </c:pt>
              </c:strCache>
            </c:strRef>
          </c:cat>
          <c:val>
            <c:numRef>
              <c:f>Sheet1!$B$2:$G$2</c:f>
              <c:numCache>
                <c:formatCode>General</c:formatCode>
                <c:ptCount val="6"/>
                <c:pt idx="0">
                  <c:v>0.11</c:v>
                </c:pt>
                <c:pt idx="1">
                  <c:v>3.4</c:v>
                </c:pt>
                <c:pt idx="2">
                  <c:v>3.8</c:v>
                </c:pt>
                <c:pt idx="3">
                  <c:v>4.4000000000000004</c:v>
                </c:pt>
                <c:pt idx="4">
                  <c:v>0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2F8-4611-A2DC-04C07BBC2318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2030</c:v>
                </c:pt>
              </c:strCache>
            </c:strRef>
          </c:tx>
          <c:spPr>
            <a:solidFill>
              <a:srgbClr val="13778E"/>
            </a:solidFill>
            <a:ln>
              <a:noFill/>
            </a:ln>
            <a:effectLst/>
            <a:sp3d/>
          </c:spPr>
          <c:invertIfNegative val="0"/>
          <c:dLbls>
            <c:numFmt formatCode="0.#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+mn-cs"/>
                  </a:defRPr>
                </a:pPr>
                <a:endParaRPr lang="el-G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Sheet1!$B$1:$G$1</c:f>
              <c:strCache>
                <c:ptCount val="6"/>
                <c:pt idx="0">
                  <c:v>Βιοαέριο / Βιομάζα</c:v>
                </c:pt>
                <c:pt idx="1">
                  <c:v>Υδροηλεκτρικά</c:v>
                </c:pt>
                <c:pt idx="2">
                  <c:v>Φωτοβολταϊκά</c:v>
                </c:pt>
                <c:pt idx="3">
                  <c:v>Ανεμος</c:v>
                </c:pt>
                <c:pt idx="4">
                  <c:v>Ηλιοοθερμία</c:v>
                </c:pt>
                <c:pt idx="5">
                  <c:v>Γεωθερμία</c:v>
                </c:pt>
              </c:strCache>
            </c:strRef>
          </c:cat>
          <c:val>
            <c:numRef>
              <c:f>Sheet1!$B$3:$G$3</c:f>
              <c:numCache>
                <c:formatCode>General</c:formatCode>
                <c:ptCount val="6"/>
                <c:pt idx="0">
                  <c:v>0.3</c:v>
                </c:pt>
                <c:pt idx="1">
                  <c:v>3.8</c:v>
                </c:pt>
                <c:pt idx="2">
                  <c:v>9.8000000000000007</c:v>
                </c:pt>
                <c:pt idx="3">
                  <c:v>9.1</c:v>
                </c:pt>
                <c:pt idx="4">
                  <c:v>0.1</c:v>
                </c:pt>
                <c:pt idx="5">
                  <c:v>0.1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2F8-4611-A2DC-04C07BBC231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094734552"/>
        <c:axId val="2094734553"/>
        <c:axId val="2094734554"/>
      </c:bar3DChart>
      <c:catAx>
        <c:axId val="209473455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low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pPr>
            <a:endParaRPr lang="el-GR"/>
          </a:p>
        </c:txPr>
        <c:crossAx val="2094734553"/>
        <c:crosses val="autoZero"/>
        <c:auto val="1"/>
        <c:lblAlgn val="ctr"/>
        <c:lblOffset val="100"/>
        <c:noMultiLvlLbl val="1"/>
      </c:catAx>
      <c:valAx>
        <c:axId val="209473455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+mn-cs"/>
                  </a:defRPr>
                </a:pPr>
                <a:r>
                  <a:rPr lang="el-GR"/>
                  <a:t>Εγκατεστημένη ισχύς (</a:t>
                </a:r>
                <a:r>
                  <a:rPr lang="en-US"/>
                  <a:t>GW)</a:t>
                </a:r>
                <a:endParaRPr lang="en-GB"/>
              </a:p>
            </c:rich>
          </c:tx>
          <c:layout>
            <c:manualLayout>
              <c:xMode val="edge"/>
              <c:yMode val="edge"/>
              <c:x val="2.6676198039237077E-2"/>
              <c:y val="0.342916631783582"/>
            </c:manualLayout>
          </c:layout>
          <c:overlay val="1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33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" panose="02000000000000000000" pitchFamily="2" charset="0"/>
                  <a:ea typeface="Roboto" panose="02000000000000000000" pitchFamily="2" charset="0"/>
                  <a:cs typeface="+mn-cs"/>
                </a:defRPr>
              </a:pPr>
              <a:endParaRPr lang="el-GR"/>
            </a:p>
          </c:txPr>
        </c:title>
        <c:numFmt formatCode="0.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pPr>
            <a:endParaRPr lang="el-GR"/>
          </a:p>
        </c:txPr>
        <c:crossAx val="2094734552"/>
        <c:crosses val="autoZero"/>
        <c:crossBetween val="between"/>
        <c:majorUnit val="2.5"/>
        <c:minorUnit val="1.25"/>
      </c:valAx>
      <c:serAx>
        <c:axId val="2094734554"/>
        <c:scaling>
          <c:orientation val="minMax"/>
        </c:scaling>
        <c:delete val="0"/>
        <c:axPos val="b"/>
        <c:majorTickMark val="none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pPr>
            <a:endParaRPr lang="el-GR"/>
          </a:p>
        </c:txPr>
        <c:crossAx val="2094734553"/>
        <c:crosses val="autoZero"/>
        <c:tickLblSkip val="1"/>
      </c:ser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Roboto" panose="02000000000000000000" pitchFamily="2" charset="0"/>
              <a:ea typeface="Roboto" panose="02000000000000000000" pitchFamily="2" charset="0"/>
              <a:cs typeface="+mn-cs"/>
            </a:defRPr>
          </a:pPr>
          <a:endParaRPr lang="el-GR"/>
        </a:p>
      </c:txPr>
    </c:legend>
    <c:plotVisOnly val="1"/>
    <c:dispBlanksAs val="gap"/>
    <c:showDLblsOverMax val="1"/>
  </c:chart>
  <c:spPr>
    <a:noFill/>
    <a:ln>
      <a:noFill/>
    </a:ln>
    <a:effectLst/>
  </c:spPr>
  <c:txPr>
    <a:bodyPr/>
    <a:lstStyle/>
    <a:p>
      <a:pPr>
        <a:defRPr>
          <a:latin typeface="Roboto" panose="02000000000000000000" pitchFamily="2" charset="0"/>
          <a:ea typeface="Roboto" panose="02000000000000000000" pitchFamily="2" charset="0"/>
        </a:defRPr>
      </a:pPr>
      <a:endParaRPr lang="el-GR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l-G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cap="none" spc="20" baseline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pPr>
            <a:r>
              <a:rPr lang="el-GR"/>
              <a:t>Οικονομική απόσβεση</a:t>
            </a:r>
            <a:endParaRPr lang="en-GB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cap="none" spc="20" baseline="0">
              <a:solidFill>
                <a:srgbClr val="343433"/>
              </a:solidFill>
              <a:latin typeface="Roboto" panose="02000000000000000000" pitchFamily="2" charset="0"/>
              <a:ea typeface="Roboto" panose="02000000000000000000" pitchFamily="2" charset="0"/>
              <a:cs typeface="+mn-cs"/>
            </a:defRPr>
          </a:pPr>
          <a:endParaRPr lang="el-GR"/>
        </a:p>
      </c:txPr>
    </c:title>
    <c:autoTitleDeleted val="0"/>
    <c:plotArea>
      <c:layout/>
      <c:scatterChart>
        <c:scatterStyle val="smoothMarker"/>
        <c:varyColors val="0"/>
        <c:ser>
          <c:idx val="0"/>
          <c:order val="0"/>
          <c:tx>
            <c:v>Σχέδιο 1</c:v>
          </c:tx>
          <c:spPr>
            <a:ln w="9525" cap="flat" cmpd="sng" algn="ctr">
              <a:solidFill>
                <a:srgbClr val="13778E"/>
              </a:solidFill>
              <a:prstDash val="sysDot"/>
              <a:round/>
            </a:ln>
            <a:effectLst/>
          </c:spPr>
          <c:marker>
            <c:symbol val="circle"/>
            <c:size val="5"/>
            <c:spPr>
              <a:solidFill>
                <a:srgbClr val="13778E"/>
              </a:solidFill>
              <a:ln w="9525" cap="flat" cmpd="sng" algn="ctr">
                <a:solidFill>
                  <a:srgbClr val="13778E"/>
                </a:solidFill>
                <a:round/>
              </a:ln>
              <a:effectLst/>
            </c:spPr>
          </c:marker>
          <c:xVal>
            <c:numRef>
              <c:f>'[CBA tool_DAFNI_West Lesvos_v3 (11.5mill)(new revenues).xlsx]Financial Analysis(1)'!$F$1:$AF$1</c:f>
              <c:numCache>
                <c:formatCode>General</c:formatCode>
                <c:ptCount val="27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</c:numCache>
            </c:numRef>
          </c:xVal>
          <c:yVal>
            <c:numRef>
              <c:f>'[CBA tool_DAFNI_West Lesvos_v3 (11.5mill)(new revenues).xlsx]Financial Analysis(1)'!$D$28:$AF$28</c:f>
              <c:numCache>
                <c:formatCode>_-[$€-2]\ * #,##0.00_-;\-[$€-2]\ * #,##0.00_-;_-[$€-2]\ * "-"??_-;_-@_-</c:formatCode>
                <c:ptCount val="29"/>
                <c:pt idx="0">
                  <c:v>-2051021.8454133996</c:v>
                </c:pt>
                <c:pt idx="1">
                  <c:v>-3950116.1467221025</c:v>
                </c:pt>
                <c:pt idx="2">
                  <c:v>-4306007.2274949076</c:v>
                </c:pt>
                <c:pt idx="3">
                  <c:v>-4372684.8146048179</c:v>
                </c:pt>
                <c:pt idx="4">
                  <c:v>-4434423.321188068</c:v>
                </c:pt>
                <c:pt idx="5">
                  <c:v>-4491588.6050614482</c:v>
                </c:pt>
                <c:pt idx="6">
                  <c:v>-4544519.4234627262</c:v>
                </c:pt>
                <c:pt idx="7">
                  <c:v>-4593529.4405009467</c:v>
                </c:pt>
                <c:pt idx="8">
                  <c:v>-4638909.0859067058</c:v>
                </c:pt>
                <c:pt idx="9">
                  <c:v>-4680927.2760972241</c:v>
                </c:pt>
                <c:pt idx="10">
                  <c:v>-4581680.6366490424</c:v>
                </c:pt>
                <c:pt idx="11">
                  <c:v>-4489785.6001229482</c:v>
                </c:pt>
                <c:pt idx="12">
                  <c:v>-4404697.6033395277</c:v>
                </c:pt>
                <c:pt idx="13">
                  <c:v>-4325912.4211326567</c:v>
                </c:pt>
                <c:pt idx="14">
                  <c:v>-4252963.178348517</c:v>
                </c:pt>
                <c:pt idx="15">
                  <c:v>-4185417.5831780173</c:v>
                </c:pt>
                <c:pt idx="16">
                  <c:v>-4122875.3654275541</c:v>
                </c:pt>
                <c:pt idx="17">
                  <c:v>-4070756.8506355016</c:v>
                </c:pt>
                <c:pt idx="18">
                  <c:v>-4022498.9665687862</c:v>
                </c:pt>
                <c:pt idx="19">
                  <c:v>-3977815.7405810868</c:v>
                </c:pt>
                <c:pt idx="20">
                  <c:v>-3936442.3831850691</c:v>
                </c:pt>
                <c:pt idx="21">
                  <c:v>-3898133.7189294971</c:v>
                </c:pt>
                <c:pt idx="22">
                  <c:v>-3862662.7335076709</c:v>
                </c:pt>
                <c:pt idx="23">
                  <c:v>-3829819.2284874618</c:v>
                </c:pt>
                <c:pt idx="24">
                  <c:v>-3799408.5756909717</c:v>
                </c:pt>
                <c:pt idx="25">
                  <c:v>-3771250.5638423697</c:v>
                </c:pt>
                <c:pt idx="26">
                  <c:v>-3745178.3306492199</c:v>
                </c:pt>
                <c:pt idx="27">
                  <c:v>-3721037.3739888961</c:v>
                </c:pt>
                <c:pt idx="28">
                  <c:v>-3698684.6363404482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27FE-40C2-BA93-EE2C5C45EB0F}"/>
            </c:ext>
          </c:extLst>
        </c:ser>
        <c:ser>
          <c:idx val="1"/>
          <c:order val="1"/>
          <c:tx>
            <c:v>Σχέδιο 2</c:v>
          </c:tx>
          <c:spPr>
            <a:ln w="9525" cap="flat" cmpd="sng" algn="ctr">
              <a:solidFill>
                <a:schemeClr val="accent2">
                  <a:alpha val="70000"/>
                </a:schemeClr>
              </a:solidFill>
              <a:prstDash val="sysDot"/>
              <a:round/>
            </a:ln>
            <a:effectLst/>
          </c:spPr>
          <c:marker>
            <c:symbol val="circle"/>
            <c:size val="5"/>
            <c:spPr>
              <a:gradFill rotWithShape="1">
                <a:gsLst>
                  <a:gs pos="0">
                    <a:schemeClr val="accent2">
                      <a:lumMod val="110000"/>
                      <a:satMod val="105000"/>
                      <a:tint val="67000"/>
                    </a:schemeClr>
                  </a:gs>
                  <a:gs pos="50000">
                    <a:schemeClr val="accent2">
                      <a:lumMod val="105000"/>
                      <a:satMod val="103000"/>
                      <a:tint val="73000"/>
                    </a:schemeClr>
                  </a:gs>
                  <a:gs pos="100000">
                    <a:schemeClr val="accent2">
                      <a:lumMod val="105000"/>
                      <a:satMod val="109000"/>
                      <a:tint val="81000"/>
                    </a:schemeClr>
                  </a:gs>
                </a:gsLst>
                <a:lin ang="5400000" scaled="0"/>
              </a:gradFill>
              <a:ln w="9525" cap="flat" cmpd="sng" algn="ctr">
                <a:solidFill>
                  <a:schemeClr val="accent2">
                    <a:shade val="95000"/>
                  </a:schemeClr>
                </a:solidFill>
                <a:round/>
              </a:ln>
              <a:effectLst/>
            </c:spPr>
          </c:marker>
          <c:xVal>
            <c:numRef>
              <c:f>'[CBA tool_DAFNI_West Lesvos_v3 (11.5mill)(new revenues).xlsx]Financial Analysis (2)'!$F$1:$AF$1</c:f>
              <c:numCache>
                <c:formatCode>General</c:formatCode>
                <c:ptCount val="27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</c:numCache>
            </c:numRef>
          </c:xVal>
          <c:yVal>
            <c:numRef>
              <c:f>'[CBA tool_DAFNI_West Lesvos_v3 (11.5mill)(new revenues).xlsx]Financial Analysis (2)'!$D$28:$AF$28</c:f>
              <c:numCache>
                <c:formatCode>_-[$€-2]\ * #,##0.00_-;\-[$€-2]\ * #,##0.00_-;_-[$€-2]\ * "-"??_-;_-@_-</c:formatCode>
                <c:ptCount val="29"/>
                <c:pt idx="0">
                  <c:v>-1249206.3782667499</c:v>
                </c:pt>
                <c:pt idx="1">
                  <c:v>-2405878.9507359629</c:v>
                </c:pt>
                <c:pt idx="2">
                  <c:v>-2825697.630834342</c:v>
                </c:pt>
                <c:pt idx="3">
                  <c:v>-2951567.4395420067</c:v>
                </c:pt>
                <c:pt idx="4">
                  <c:v>-3068113.55871577</c:v>
                </c:pt>
                <c:pt idx="5">
                  <c:v>-3176026.6320248102</c:v>
                </c:pt>
                <c:pt idx="6">
                  <c:v>-3275946.1443479955</c:v>
                </c:pt>
                <c:pt idx="7">
                  <c:v>-3368464.211313908</c:v>
                </c:pt>
                <c:pt idx="8">
                  <c:v>-3454129.0881341971</c:v>
                </c:pt>
                <c:pt idx="9">
                  <c:v>-3533448.418523354</c:v>
                </c:pt>
                <c:pt idx="10">
                  <c:v>-3434201.7790751718</c:v>
                </c:pt>
                <c:pt idx="11">
                  <c:v>-3342306.7425490771</c:v>
                </c:pt>
                <c:pt idx="12">
                  <c:v>-3257218.7457656562</c:v>
                </c:pt>
                <c:pt idx="13">
                  <c:v>-3178433.5635587852</c:v>
                </c:pt>
                <c:pt idx="14">
                  <c:v>-3105484.3207746451</c:v>
                </c:pt>
                <c:pt idx="15">
                  <c:v>-3037938.7256041453</c:v>
                </c:pt>
                <c:pt idx="16">
                  <c:v>-2975396.5078536822</c:v>
                </c:pt>
                <c:pt idx="17">
                  <c:v>-2923277.9930616296</c:v>
                </c:pt>
                <c:pt idx="18">
                  <c:v>-2875020.1089949142</c:v>
                </c:pt>
                <c:pt idx="19">
                  <c:v>-2830336.8830072149</c:v>
                </c:pt>
                <c:pt idx="20">
                  <c:v>-2788963.5256111971</c:v>
                </c:pt>
                <c:pt idx="21">
                  <c:v>-2750654.8613556251</c:v>
                </c:pt>
                <c:pt idx="22">
                  <c:v>-2715183.875933799</c:v>
                </c:pt>
                <c:pt idx="23">
                  <c:v>-2682340.3709135898</c:v>
                </c:pt>
                <c:pt idx="24">
                  <c:v>-2651929.7181170997</c:v>
                </c:pt>
                <c:pt idx="25">
                  <c:v>-2623771.7062684977</c:v>
                </c:pt>
                <c:pt idx="26">
                  <c:v>-2597699.473075348</c:v>
                </c:pt>
                <c:pt idx="27">
                  <c:v>-2573558.5164150242</c:v>
                </c:pt>
                <c:pt idx="28">
                  <c:v>-2551205.7787665762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1-27FE-40C2-BA93-EE2C5C45EB0F}"/>
            </c:ext>
          </c:extLst>
        </c:ser>
        <c:ser>
          <c:idx val="2"/>
          <c:order val="2"/>
          <c:tx>
            <c:v>Σχέδιο 3</c:v>
          </c:tx>
          <c:spPr>
            <a:ln w="9525" cap="flat" cmpd="sng" algn="ctr">
              <a:solidFill>
                <a:schemeClr val="accent3">
                  <a:alpha val="70000"/>
                </a:schemeClr>
              </a:solidFill>
              <a:prstDash val="sysDot"/>
              <a:round/>
            </a:ln>
            <a:effectLst/>
          </c:spPr>
          <c:marker>
            <c:symbol val="circle"/>
            <c:size val="5"/>
            <c:spPr>
              <a:gradFill rotWithShape="1">
                <a:gsLst>
                  <a:gs pos="0">
                    <a:schemeClr val="accent3">
                      <a:lumMod val="110000"/>
                      <a:satMod val="105000"/>
                      <a:tint val="67000"/>
                    </a:schemeClr>
                  </a:gs>
                  <a:gs pos="50000">
                    <a:schemeClr val="accent3">
                      <a:lumMod val="105000"/>
                      <a:satMod val="103000"/>
                      <a:tint val="73000"/>
                    </a:schemeClr>
                  </a:gs>
                  <a:gs pos="100000">
                    <a:schemeClr val="accent3">
                      <a:lumMod val="105000"/>
                      <a:satMod val="109000"/>
                      <a:tint val="81000"/>
                    </a:schemeClr>
                  </a:gs>
                </a:gsLst>
                <a:lin ang="5400000" scaled="0"/>
              </a:gradFill>
              <a:ln w="9525" cap="flat" cmpd="sng" algn="ctr">
                <a:solidFill>
                  <a:schemeClr val="accent3">
                    <a:shade val="95000"/>
                  </a:schemeClr>
                </a:solidFill>
                <a:round/>
              </a:ln>
              <a:effectLst/>
            </c:spPr>
          </c:marker>
          <c:xVal>
            <c:numRef>
              <c:f>'[CBA tool_DAFNI_West Lesvos_v3 (11.5mill)(new revenues).xlsx]Financial Analysis (3)'!$F$1:$AF$1</c:f>
              <c:numCache>
                <c:formatCode>General</c:formatCode>
                <c:ptCount val="27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</c:numCache>
            </c:numRef>
          </c:xVal>
          <c:yVal>
            <c:numRef>
              <c:f>'[CBA tool_DAFNI_West Lesvos_v3 (11.5mill)(new revenues).xlsx]Financial Analysis (3)'!$D$28:$AF$28</c:f>
              <c:numCache>
                <c:formatCode>_-[$€-2]\ * #,##0.00_-;\-[$€-2]\ * #,##0.00_-;_-[$€-2]\ * "-"??_-;_-@_-</c:formatCode>
                <c:ptCount val="29"/>
                <c:pt idx="0">
                  <c:v>-882514.35341339989</c:v>
                </c:pt>
                <c:pt idx="1">
                  <c:v>-1699657.2732406221</c:v>
                </c:pt>
                <c:pt idx="2">
                  <c:v>-2055548.3540134272</c:v>
                </c:pt>
                <c:pt idx="3">
                  <c:v>-2122225.941123338</c:v>
                </c:pt>
                <c:pt idx="4">
                  <c:v>-2183964.4477065885</c:v>
                </c:pt>
                <c:pt idx="5">
                  <c:v>-2241129.7315799687</c:v>
                </c:pt>
                <c:pt idx="6">
                  <c:v>-2294060.5499812467</c:v>
                </c:pt>
                <c:pt idx="7">
                  <c:v>-2343070.5670194668</c:v>
                </c:pt>
                <c:pt idx="8">
                  <c:v>-2388450.2124252263</c:v>
                </c:pt>
                <c:pt idx="9">
                  <c:v>-2430468.4026157446</c:v>
                </c:pt>
                <c:pt idx="10">
                  <c:v>-2331221.7631675624</c:v>
                </c:pt>
                <c:pt idx="11">
                  <c:v>-2239326.7266414678</c:v>
                </c:pt>
                <c:pt idx="12">
                  <c:v>-2154238.7298580469</c:v>
                </c:pt>
                <c:pt idx="13">
                  <c:v>-2075453.5476511756</c:v>
                </c:pt>
                <c:pt idx="14">
                  <c:v>-2002504.3048670357</c:v>
                </c:pt>
                <c:pt idx="15">
                  <c:v>-1934958.7096965357</c:v>
                </c:pt>
                <c:pt idx="16">
                  <c:v>-1872416.4919460728</c:v>
                </c:pt>
                <c:pt idx="17">
                  <c:v>-1820297.9771540202</c:v>
                </c:pt>
                <c:pt idx="18">
                  <c:v>-1772040.0930873051</c:v>
                </c:pt>
                <c:pt idx="19">
                  <c:v>-1727356.8670996057</c:v>
                </c:pt>
                <c:pt idx="20">
                  <c:v>-1685983.509703588</c:v>
                </c:pt>
                <c:pt idx="21">
                  <c:v>-1647674.845448016</c:v>
                </c:pt>
                <c:pt idx="22">
                  <c:v>-1612203.8600261901</c:v>
                </c:pt>
                <c:pt idx="23">
                  <c:v>-1579360.3550059807</c:v>
                </c:pt>
                <c:pt idx="24">
                  <c:v>-1548949.7022094906</c:v>
                </c:pt>
                <c:pt idx="25">
                  <c:v>-1520791.6903608886</c:v>
                </c:pt>
                <c:pt idx="26">
                  <c:v>-1494719.4571677386</c:v>
                </c:pt>
                <c:pt idx="27">
                  <c:v>-1470578.5005074146</c:v>
                </c:pt>
                <c:pt idx="28">
                  <c:v>-1448225.7628589664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2-27FE-40C2-BA93-EE2C5C45EB0F}"/>
            </c:ext>
          </c:extLst>
        </c:ser>
        <c:ser>
          <c:idx val="3"/>
          <c:order val="3"/>
          <c:tx>
            <c:v>Σχέδιο 4</c:v>
          </c:tx>
          <c:spPr>
            <a:ln w="9525" cap="flat" cmpd="sng" algn="ctr">
              <a:solidFill>
                <a:schemeClr val="accent4">
                  <a:alpha val="70000"/>
                </a:schemeClr>
              </a:solidFill>
              <a:prstDash val="sysDot"/>
              <a:round/>
            </a:ln>
            <a:effectLst/>
          </c:spPr>
          <c:marker>
            <c:symbol val="circle"/>
            <c:size val="5"/>
            <c:spPr>
              <a:gradFill rotWithShape="1">
                <a:gsLst>
                  <a:gs pos="0">
                    <a:schemeClr val="accent4">
                      <a:lumMod val="110000"/>
                      <a:satMod val="105000"/>
                      <a:tint val="67000"/>
                    </a:schemeClr>
                  </a:gs>
                  <a:gs pos="50000">
                    <a:schemeClr val="accent4">
                      <a:lumMod val="105000"/>
                      <a:satMod val="103000"/>
                      <a:tint val="73000"/>
                    </a:schemeClr>
                  </a:gs>
                  <a:gs pos="100000">
                    <a:schemeClr val="accent4">
                      <a:lumMod val="105000"/>
                      <a:satMod val="109000"/>
                      <a:tint val="81000"/>
                    </a:schemeClr>
                  </a:gs>
                </a:gsLst>
                <a:lin ang="5400000" scaled="0"/>
              </a:gradFill>
              <a:ln w="9525" cap="flat" cmpd="sng" algn="ctr">
                <a:solidFill>
                  <a:schemeClr val="accent4">
                    <a:shade val="95000"/>
                  </a:schemeClr>
                </a:solidFill>
                <a:round/>
              </a:ln>
              <a:effectLst/>
            </c:spPr>
          </c:marker>
          <c:xVal>
            <c:numRef>
              <c:f>'[CBA tool_DAFNI_West Lesvos_v3 (11.5mill)(new revenues).xlsx]Financial Analysis (4)'!$F$1:$AF$1</c:f>
              <c:numCache>
                <c:formatCode>General</c:formatCode>
                <c:ptCount val="27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  <c:pt idx="26">
                  <c:v>26</c:v>
                </c:pt>
              </c:numCache>
            </c:numRef>
          </c:xVal>
          <c:yVal>
            <c:numRef>
              <c:f>'[CBA tool_DAFNI_West Lesvos_v3 (11.5mill)(new revenues).xlsx]Financial Analysis (4)'!$D$28:$AF$28</c:f>
              <c:numCache>
                <c:formatCode>_-[$€-2]\ * #,##0.00_-;\-[$€-2]\ * #,##0.00_-;_-[$€-2]\ * "-"??_-;_-@_-</c:formatCode>
                <c:ptCount val="29"/>
                <c:pt idx="0">
                  <c:v>-515822.32856004959</c:v>
                </c:pt>
                <c:pt idx="1">
                  <c:v>-993435.59574528062</c:v>
                </c:pt>
                <c:pt idx="2">
                  <c:v>-1285399.0771925112</c:v>
                </c:pt>
                <c:pt idx="3">
                  <c:v>-1292884.4427046678</c:v>
                </c:pt>
                <c:pt idx="4">
                  <c:v>-1299815.3366974054</c:v>
                </c:pt>
                <c:pt idx="5">
                  <c:v>-1306232.8311351254</c:v>
                </c:pt>
                <c:pt idx="6">
                  <c:v>-1312174.9556144958</c:v>
                </c:pt>
                <c:pt idx="7">
                  <c:v>-1317676.9227250239</c:v>
                </c:pt>
                <c:pt idx="8">
                  <c:v>-1322771.3367162538</c:v>
                </c:pt>
                <c:pt idx="9">
                  <c:v>-1327488.3867081332</c:v>
                </c:pt>
                <c:pt idx="10">
                  <c:v>-1228241.747259951</c:v>
                </c:pt>
                <c:pt idx="11">
                  <c:v>-1136346.7107338563</c:v>
                </c:pt>
                <c:pt idx="12">
                  <c:v>-1051258.7139504354</c:v>
                </c:pt>
                <c:pt idx="13">
                  <c:v>-972473.53174356418</c:v>
                </c:pt>
                <c:pt idx="14">
                  <c:v>-899524.28895942424</c:v>
                </c:pt>
                <c:pt idx="15">
                  <c:v>-831978.69378892425</c:v>
                </c:pt>
                <c:pt idx="16">
                  <c:v>-769436.47603846132</c:v>
                </c:pt>
                <c:pt idx="17">
                  <c:v>-717317.96124640887</c:v>
                </c:pt>
                <c:pt idx="18">
                  <c:v>-669060.07717969362</c:v>
                </c:pt>
                <c:pt idx="19">
                  <c:v>-624376.85119199438</c:v>
                </c:pt>
                <c:pt idx="20">
                  <c:v>-583003.49379597651</c:v>
                </c:pt>
                <c:pt idx="21">
                  <c:v>-544694.82954040437</c:v>
                </c:pt>
                <c:pt idx="22">
                  <c:v>-509223.84411857836</c:v>
                </c:pt>
                <c:pt idx="23">
                  <c:v>-476380.33909836912</c:v>
                </c:pt>
                <c:pt idx="24">
                  <c:v>-445969.68630187906</c:v>
                </c:pt>
                <c:pt idx="25">
                  <c:v>-417811.67445327714</c:v>
                </c:pt>
                <c:pt idx="26">
                  <c:v>-391739.44126012723</c:v>
                </c:pt>
                <c:pt idx="27">
                  <c:v>-367598.48459980323</c:v>
                </c:pt>
                <c:pt idx="28">
                  <c:v>-345245.74695135507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3-27FE-40C2-BA93-EE2C5C45EB0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54843968"/>
        <c:axId val="354082792"/>
      </c:scatterChart>
      <c:valAx>
        <c:axId val="354843968"/>
        <c:scaling>
          <c:orientation val="minMax"/>
          <c:max val="25"/>
        </c:scaling>
        <c:delete val="0"/>
        <c:axPos val="b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rgbClr val="343433"/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+mn-cs"/>
                  </a:defRPr>
                </a:pPr>
                <a:r>
                  <a:rPr lang="el-GR"/>
                  <a:t>Έτη</a:t>
                </a:r>
                <a:endParaRPr lang="en-GB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197" b="0" i="0" u="none" strike="noStrike" kern="1200" baseline="0">
                  <a:solidFill>
                    <a:srgbClr val="343433"/>
                  </a:solidFill>
                  <a:latin typeface="Roboto" panose="02000000000000000000" pitchFamily="2" charset="0"/>
                  <a:ea typeface="Roboto" panose="02000000000000000000" pitchFamily="2" charset="0"/>
                  <a:cs typeface="+mn-cs"/>
                </a:defRPr>
              </a:pPr>
              <a:endParaRPr lang="el-GR"/>
            </a:p>
          </c:txPr>
        </c:title>
        <c:numFmt formatCode="General" sourceLinked="1"/>
        <c:majorTickMark val="none"/>
        <c:minorTickMark val="none"/>
        <c:tickLblPos val="low"/>
        <c:spPr>
          <a:noFill/>
          <a:ln w="9525" cap="rnd">
            <a:solidFill>
              <a:schemeClr val="dk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spc="0" baseline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pPr>
            <a:endParaRPr lang="el-GR"/>
          </a:p>
        </c:txPr>
        <c:crossAx val="354082792"/>
        <c:crosses val="autoZero"/>
        <c:crossBetween val="midCat"/>
        <c:majorUnit val="5"/>
      </c:valAx>
      <c:valAx>
        <c:axId val="3540827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_-[$€-2]\ * #,##0_-;\-[$€-2]\ * #,##0_-;_-[$€-2]\ * &quot;-&quot;_-;_-@_-" sourceLinked="0"/>
        <c:majorTickMark val="none"/>
        <c:minorTickMark val="none"/>
        <c:tickLblPos val="nextTo"/>
        <c:spPr>
          <a:noFill/>
          <a:ln w="9525" cap="rnd">
            <a:solidFill>
              <a:schemeClr val="dk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spc="0" baseline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pPr>
            <a:endParaRPr lang="el-GR"/>
          </a:p>
        </c:txPr>
        <c:crossAx val="354843968"/>
        <c:crosses val="autoZero"/>
        <c:crossBetween val="midCat"/>
      </c:valAx>
      <c:spPr>
        <a:gradFill>
          <a:gsLst>
            <a:gs pos="100000">
              <a:schemeClr val="lt1">
                <a:lumMod val="95000"/>
              </a:schemeClr>
            </a:gs>
            <a:gs pos="0">
              <a:schemeClr val="lt1">
                <a:alpha val="0"/>
              </a:schemeClr>
            </a:gs>
          </a:gsLst>
          <a:lin ang="5400000" scaled="0"/>
        </a:gradFill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spc="0" baseline="0">
              <a:solidFill>
                <a:srgbClr val="343433"/>
              </a:solidFill>
              <a:latin typeface="Roboto" panose="02000000000000000000" pitchFamily="2" charset="0"/>
              <a:ea typeface="Roboto" panose="02000000000000000000" pitchFamily="2" charset="0"/>
              <a:cs typeface="+mn-cs"/>
            </a:defRPr>
          </a:pPr>
          <a:endParaRPr lang="el-G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lt1"/>
    </a:solidFill>
    <a:ln>
      <a:noFill/>
    </a:ln>
    <a:effectLst/>
  </c:spPr>
  <c:txPr>
    <a:bodyPr/>
    <a:lstStyle/>
    <a:p>
      <a:pPr>
        <a:defRPr>
          <a:solidFill>
            <a:srgbClr val="343433"/>
          </a:solidFill>
          <a:latin typeface="Roboto" panose="02000000000000000000" pitchFamily="2" charset="0"/>
          <a:ea typeface="Roboto" panose="02000000000000000000" pitchFamily="2" charset="0"/>
        </a:defRPr>
      </a:pPr>
      <a:endParaRPr lang="el-GR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l-GR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v>Ετήσια κατανάλωση</c:v>
          </c:tx>
          <c:spPr>
            <a:solidFill>
              <a:srgbClr val="13778E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rgbClr val="343433"/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+mn-cs"/>
                  </a:defRPr>
                </a:pPr>
                <a:endParaRPr lang="el-G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Συγκεντρωτικό!$I$28</c:f>
              <c:numCache>
                <c:formatCode>#,##0</c:formatCode>
                <c:ptCount val="1"/>
                <c:pt idx="0">
                  <c:v>186384.1986925863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5E9-4B92-BAAD-73B6D38D3F5E}"/>
            </c:ext>
          </c:extLst>
        </c:ser>
        <c:ser>
          <c:idx val="1"/>
          <c:order val="1"/>
          <c:tx>
            <c:v>Ετήσια ΦΒ παραγωγή</c:v>
          </c:tx>
          <c:spPr>
            <a:solidFill>
              <a:srgbClr val="1F609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rgbClr val="343433"/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+mn-cs"/>
                  </a:defRPr>
                </a:pPr>
                <a:endParaRPr lang="el-G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Συγκεντρωτικό!$D$34</c:f>
              <c:numCache>
                <c:formatCode>#,##0</c:formatCode>
                <c:ptCount val="1"/>
                <c:pt idx="0">
                  <c:v>168210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5E9-4B92-BAAD-73B6D38D3F5E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109174720"/>
        <c:axId val="1109166816"/>
      </c:barChart>
      <c:catAx>
        <c:axId val="11091747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pPr>
            <a:endParaRPr lang="el-GR"/>
          </a:p>
        </c:txPr>
        <c:crossAx val="1109166816"/>
        <c:crosses val="autoZero"/>
        <c:auto val="1"/>
        <c:lblAlgn val="ctr"/>
        <c:lblOffset val="100"/>
        <c:noMultiLvlLbl val="0"/>
      </c:catAx>
      <c:valAx>
        <c:axId val="1109166816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rgbClr val="343433"/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+mn-cs"/>
                  </a:defRPr>
                </a:pPr>
                <a:r>
                  <a:rPr lang="en-GB"/>
                  <a:t>kWh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330" b="0" i="0" u="none" strike="noStrike" kern="1200" baseline="0">
                  <a:solidFill>
                    <a:srgbClr val="343433"/>
                  </a:solidFill>
                  <a:latin typeface="Roboto" panose="02000000000000000000" pitchFamily="2" charset="0"/>
                  <a:ea typeface="Roboto" panose="02000000000000000000" pitchFamily="2" charset="0"/>
                  <a:cs typeface="+mn-cs"/>
                </a:defRPr>
              </a:pPr>
              <a:endParaRPr lang="el-GR"/>
            </a:p>
          </c:txPr>
        </c:title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pPr>
            <a:endParaRPr lang="el-GR"/>
          </a:p>
        </c:txPr>
        <c:crossAx val="110917472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rgbClr val="343433"/>
              </a:solidFill>
              <a:latin typeface="Roboto" panose="02000000000000000000" pitchFamily="2" charset="0"/>
              <a:ea typeface="Roboto" panose="02000000000000000000" pitchFamily="2" charset="0"/>
              <a:cs typeface="+mn-cs"/>
            </a:defRPr>
          </a:pPr>
          <a:endParaRPr lang="el-G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rgbClr val="343433"/>
          </a:solidFill>
          <a:latin typeface="Roboto" panose="02000000000000000000" pitchFamily="2" charset="0"/>
          <a:ea typeface="Roboto" panose="02000000000000000000" pitchFamily="2" charset="0"/>
        </a:defRPr>
      </a:pPr>
      <a:endParaRPr lang="el-GR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l-GR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plotArea>
      <c:layout/>
      <c:scatterChart>
        <c:scatterStyle val="smoothMarker"/>
        <c:varyColors val="0"/>
        <c:ser>
          <c:idx val="0"/>
          <c:order val="0"/>
          <c:spPr>
            <a:ln w="19050" cap="rnd">
              <a:solidFill>
                <a:srgbClr val="13778E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13778E"/>
              </a:solidFill>
              <a:ln w="9525">
                <a:solidFill>
                  <a:srgbClr val="13778E"/>
                </a:solidFill>
              </a:ln>
              <a:effectLst/>
            </c:spPr>
          </c:marker>
          <c:xVal>
            <c:numRef>
              <c:f>'Financial Analysis'!$F$1:$AE$1</c:f>
              <c:numCache>
                <c:formatCode>General</c:formatCode>
                <c:ptCount val="26"/>
                <c:pt idx="0">
                  <c:v>0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4</c:v>
                </c:pt>
                <c:pt idx="5">
                  <c:v>5</c:v>
                </c:pt>
                <c:pt idx="6">
                  <c:v>6</c:v>
                </c:pt>
                <c:pt idx="7">
                  <c:v>7</c:v>
                </c:pt>
                <c:pt idx="8">
                  <c:v>8</c:v>
                </c:pt>
                <c:pt idx="9">
                  <c:v>9</c:v>
                </c:pt>
                <c:pt idx="10">
                  <c:v>10</c:v>
                </c:pt>
                <c:pt idx="11">
                  <c:v>11</c:v>
                </c:pt>
                <c:pt idx="12">
                  <c:v>12</c:v>
                </c:pt>
                <c:pt idx="13">
                  <c:v>13</c:v>
                </c:pt>
                <c:pt idx="14">
                  <c:v>14</c:v>
                </c:pt>
                <c:pt idx="15">
                  <c:v>15</c:v>
                </c:pt>
                <c:pt idx="16">
                  <c:v>16</c:v>
                </c:pt>
                <c:pt idx="17">
                  <c:v>17</c:v>
                </c:pt>
                <c:pt idx="18">
                  <c:v>18</c:v>
                </c:pt>
                <c:pt idx="19">
                  <c:v>19</c:v>
                </c:pt>
                <c:pt idx="20">
                  <c:v>20</c:v>
                </c:pt>
                <c:pt idx="21">
                  <c:v>21</c:v>
                </c:pt>
                <c:pt idx="22">
                  <c:v>22</c:v>
                </c:pt>
                <c:pt idx="23">
                  <c:v>23</c:v>
                </c:pt>
                <c:pt idx="24">
                  <c:v>24</c:v>
                </c:pt>
                <c:pt idx="25">
                  <c:v>25</c:v>
                </c:pt>
              </c:numCache>
            </c:numRef>
          </c:xVal>
          <c:yVal>
            <c:numRef>
              <c:f>'Financial Analysis'!$F$28:$AE$28</c:f>
              <c:numCache>
                <c:formatCode>_-[$€-2]\ * #,##0.00_-;\-[$€-2]\ * #,##0.00_-;_-[$€-2]\ * "-"??_-;_-@_-</c:formatCode>
                <c:ptCount val="26"/>
                <c:pt idx="0">
                  <c:v>-75064.703703703708</c:v>
                </c:pt>
                <c:pt idx="1">
                  <c:v>-50932.216392318252</c:v>
                </c:pt>
                <c:pt idx="2">
                  <c:v>-28730.668418813199</c:v>
                </c:pt>
                <c:pt idx="3">
                  <c:v>-8305.6125165622943</c:v>
                </c:pt>
                <c:pt idx="4">
                  <c:v>10485.04909262096</c:v>
                </c:pt>
                <c:pt idx="5">
                  <c:v>27772.051854770241</c:v>
                </c:pt>
                <c:pt idx="6">
                  <c:v>43675.677153823366</c:v>
                </c:pt>
                <c:pt idx="7">
                  <c:v>58306.587997822426</c:v>
                </c:pt>
                <c:pt idx="8">
                  <c:v>71766.597920241868</c:v>
                </c:pt>
                <c:pt idx="9">
                  <c:v>84149.378432239173</c:v>
                </c:pt>
                <c:pt idx="10">
                  <c:v>95541.109935421206</c:v>
                </c:pt>
                <c:pt idx="11">
                  <c:v>106021.08061255362</c:v>
                </c:pt>
                <c:pt idx="12">
                  <c:v>115662.23745279302</c:v>
                </c:pt>
                <c:pt idx="13">
                  <c:v>124531.69323599154</c:v>
                </c:pt>
                <c:pt idx="14">
                  <c:v>132691.19299510994</c:v>
                </c:pt>
                <c:pt idx="15">
                  <c:v>140197.54319466185</c:v>
                </c:pt>
                <c:pt idx="16">
                  <c:v>147103.00660444863</c:v>
                </c:pt>
                <c:pt idx="17">
                  <c:v>153455.66560984083</c:v>
                </c:pt>
                <c:pt idx="18">
                  <c:v>159299.75648086632</c:v>
                </c:pt>
                <c:pt idx="19">
                  <c:v>164675.97692086201</c:v>
                </c:pt>
                <c:pt idx="20">
                  <c:v>169621.76903003571</c:v>
                </c:pt>
                <c:pt idx="21">
                  <c:v>174171.57964868454</c:v>
                </c:pt>
                <c:pt idx="22">
                  <c:v>178357.09988784263</c:v>
                </c:pt>
                <c:pt idx="23">
                  <c:v>182207.48551069479</c:v>
                </c:pt>
                <c:pt idx="24">
                  <c:v>185749.55969519538</c:v>
                </c:pt>
                <c:pt idx="25">
                  <c:v>189007.99958604813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2442-4949-A266-370608EEB0D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54843968"/>
        <c:axId val="354082792"/>
      </c:scatterChart>
      <c:valAx>
        <c:axId val="354843968"/>
        <c:scaling>
          <c:orientation val="minMax"/>
          <c:max val="25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ln>
                      <a:noFill/>
                    </a:ln>
                    <a:solidFill>
                      <a:srgbClr val="343433"/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+mn-cs"/>
                  </a:defRPr>
                </a:pPr>
                <a:r>
                  <a:rPr lang="el-GR"/>
                  <a:t>Έτη</a:t>
                </a:r>
                <a:endParaRPr lang="en-GB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330" b="0" i="0" u="none" strike="noStrike" kern="1200" baseline="0">
                  <a:ln>
                    <a:noFill/>
                  </a:ln>
                  <a:solidFill>
                    <a:srgbClr val="343433"/>
                  </a:solidFill>
                  <a:latin typeface="Roboto" panose="02000000000000000000" pitchFamily="2" charset="0"/>
                  <a:ea typeface="Roboto" panose="02000000000000000000" pitchFamily="2" charset="0"/>
                  <a:cs typeface="+mn-cs"/>
                </a:defRPr>
              </a:pPr>
              <a:endParaRPr lang="el-GR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ln>
                  <a:noFill/>
                </a:ln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pPr>
            <a:endParaRPr lang="el-GR"/>
          </a:p>
        </c:txPr>
        <c:crossAx val="354082792"/>
        <c:crosses val="autoZero"/>
        <c:crossBetween val="midCat"/>
        <c:majorUnit val="5"/>
      </c:valAx>
      <c:valAx>
        <c:axId val="3540827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ln>
                      <a:noFill/>
                    </a:ln>
                    <a:solidFill>
                      <a:srgbClr val="343433"/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+mn-cs"/>
                  </a:defRPr>
                </a:pPr>
                <a:r>
                  <a:rPr lang="el-GR"/>
                  <a:t>Συνολική χρηματοροή (€)</a:t>
                </a:r>
                <a:endParaRPr lang="en-GB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330" b="0" i="0" u="none" strike="noStrike" kern="1200" baseline="0">
                  <a:ln>
                    <a:noFill/>
                  </a:ln>
                  <a:solidFill>
                    <a:srgbClr val="343433"/>
                  </a:solidFill>
                  <a:latin typeface="Roboto" panose="02000000000000000000" pitchFamily="2" charset="0"/>
                  <a:ea typeface="Roboto" panose="02000000000000000000" pitchFamily="2" charset="0"/>
                  <a:cs typeface="+mn-cs"/>
                </a:defRPr>
              </a:pPr>
              <a:endParaRPr lang="el-GR"/>
            </a:p>
          </c:txPr>
        </c:title>
        <c:numFmt formatCode="_-[$€-2]\ * #,##0_-;\-[$€-2]\ * #,##0_-;_-[$€-2]\ * &quot;-&quot;_-;_-@_-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ln>
                  <a:noFill/>
                </a:ln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pPr>
            <a:endParaRPr lang="el-GR"/>
          </a:p>
        </c:txPr>
        <c:crossAx val="354843968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n>
            <a:noFill/>
          </a:ln>
          <a:solidFill>
            <a:srgbClr val="343433"/>
          </a:solidFill>
          <a:latin typeface="Roboto" panose="02000000000000000000" pitchFamily="2" charset="0"/>
          <a:ea typeface="Roboto" panose="02000000000000000000" pitchFamily="2" charset="0"/>
        </a:defRPr>
      </a:pPr>
      <a:endParaRPr lang="el-GR"/>
    </a:p>
  </c:txPr>
  <c:externalData r:id="rId3">
    <c:autoUpdate val="0"/>
  </c:externalData>
  <c:userShapes r:id="rId4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l-GR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v>Ετήσια κατανάλωση</c:v>
          </c:tx>
          <c:spPr>
            <a:solidFill>
              <a:srgbClr val="13778E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ln>
                      <a:noFill/>
                    </a:ln>
                    <a:solidFill>
                      <a:srgbClr val="343433"/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+mn-cs"/>
                  </a:defRPr>
                </a:pPr>
                <a:endParaRPr lang="el-G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Sheet1!$D$6</c:f>
              <c:numCache>
                <c:formatCode>#,##0</c:formatCode>
                <c:ptCount val="1"/>
                <c:pt idx="0">
                  <c:v>169612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6EB-4F6D-AE37-9D2140DBAE21}"/>
            </c:ext>
          </c:extLst>
        </c:ser>
        <c:ser>
          <c:idx val="1"/>
          <c:order val="1"/>
          <c:tx>
            <c:v>Ετήσια ΦΒ παραγωγή</c:v>
          </c:tx>
          <c:spPr>
            <a:solidFill>
              <a:srgbClr val="1F609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ln>
                      <a:noFill/>
                    </a:ln>
                    <a:solidFill>
                      <a:srgbClr val="343433"/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+mn-cs"/>
                  </a:defRPr>
                </a:pPr>
                <a:endParaRPr lang="el-G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Sheet1!$E$20</c:f>
              <c:numCache>
                <c:formatCode>General</c:formatCode>
                <c:ptCount val="1"/>
                <c:pt idx="0">
                  <c:v>142066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6EB-4F6D-AE37-9D2140DBAE21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109174720"/>
        <c:axId val="1109166816"/>
      </c:barChart>
      <c:catAx>
        <c:axId val="11091747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ln>
                  <a:noFill/>
                </a:ln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pPr>
            <a:endParaRPr lang="el-GR"/>
          </a:p>
        </c:txPr>
        <c:crossAx val="1109166816"/>
        <c:crosses val="autoZero"/>
        <c:auto val="1"/>
        <c:lblAlgn val="ctr"/>
        <c:lblOffset val="100"/>
        <c:noMultiLvlLbl val="0"/>
      </c:catAx>
      <c:valAx>
        <c:axId val="1109166816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ln>
                      <a:noFill/>
                    </a:ln>
                    <a:solidFill>
                      <a:srgbClr val="343433"/>
                    </a:solidFill>
                    <a:latin typeface="Roboto" panose="02000000000000000000" pitchFamily="2" charset="0"/>
                    <a:ea typeface="Roboto" panose="02000000000000000000" pitchFamily="2" charset="0"/>
                    <a:cs typeface="+mn-cs"/>
                  </a:defRPr>
                </a:pPr>
                <a:r>
                  <a:rPr lang="en-GB"/>
                  <a:t>kWh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330" b="0" i="0" u="none" strike="noStrike" kern="1200" baseline="0">
                  <a:ln>
                    <a:noFill/>
                  </a:ln>
                  <a:solidFill>
                    <a:srgbClr val="343433"/>
                  </a:solidFill>
                  <a:latin typeface="Roboto" panose="02000000000000000000" pitchFamily="2" charset="0"/>
                  <a:ea typeface="Roboto" panose="02000000000000000000" pitchFamily="2" charset="0"/>
                  <a:cs typeface="+mn-cs"/>
                </a:defRPr>
              </a:pPr>
              <a:endParaRPr lang="el-GR"/>
            </a:p>
          </c:txPr>
        </c:title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ln>
                  <a:noFill/>
                </a:ln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pPr>
            <a:endParaRPr lang="el-GR"/>
          </a:p>
        </c:txPr>
        <c:crossAx val="110917472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ln>
                <a:noFill/>
              </a:ln>
              <a:solidFill>
                <a:srgbClr val="343433"/>
              </a:solidFill>
              <a:latin typeface="Roboto" panose="02000000000000000000" pitchFamily="2" charset="0"/>
              <a:ea typeface="Roboto" panose="02000000000000000000" pitchFamily="2" charset="0"/>
              <a:cs typeface="+mn-cs"/>
            </a:defRPr>
          </a:pPr>
          <a:endParaRPr lang="el-G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n>
            <a:noFill/>
          </a:ln>
          <a:solidFill>
            <a:srgbClr val="343433"/>
          </a:solidFill>
          <a:latin typeface="Roboto" panose="02000000000000000000" pitchFamily="2" charset="0"/>
          <a:ea typeface="Roboto" panose="02000000000000000000" pitchFamily="2" charset="0"/>
        </a:defRPr>
      </a:pPr>
      <a:endParaRPr lang="el-G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6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7.xml><?xml version="1.0" encoding="utf-8"?>
<cs:colorStyle xmlns:cs="http://schemas.microsoft.com/office/drawing/2012/chartStyle" xmlns:a="http://schemas.openxmlformats.org/drawingml/2006/main" meth="withinLinearReversed" id="24">
  <a:schemeClr val="accent4"/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46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rnd">
        <a:solidFill>
          <a:schemeClr val="dk1">
            <a:lumMod val="20000"/>
            <a:lumOff val="80000"/>
          </a:schemeClr>
        </a:solidFill>
        <a:round/>
      </a:ln>
    </cs:spPr>
    <cs:defRPr sz="1197" kern="1200"/>
  </cs:categoryAxis>
  <cs:chartArea mods="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2"/>
    <cs:effectRef idx="1"/>
    <cs:fontRef idx="minor">
      <a:schemeClr val="dk1"/>
    </cs:fontRef>
    <cs:spPr>
      <a:ln w="9525" cap="flat" cmpd="sng" algn="ctr">
        <a:solidFill>
          <a:schemeClr val="phClr">
            <a:alpha val="70000"/>
          </a:schemeClr>
        </a:solidFill>
        <a:prstDash val="sysDot"/>
        <a:round/>
      </a:ln>
    </cs:spPr>
  </cs:dataPointLine>
  <cs:dataPointMarker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rnd">
        <a:solidFill>
          <a:schemeClr val="dk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rnd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rnd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rnd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rnd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rnd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 spc="0" baseline="0"/>
  </cs:legend>
  <cs:plotArea>
    <cs:lnRef idx="0"/>
    <cs:fillRef idx="0"/>
    <cs:effectRef idx="0"/>
    <cs:fontRef idx="minor">
      <a:schemeClr val="dk1"/>
    </cs:fontRef>
    <cs:spPr>
      <a:gradFill>
        <a:gsLst>
          <a:gs pos="100000">
            <a:schemeClr val="lt1">
              <a:lumMod val="95000"/>
            </a:schemeClr>
          </a:gs>
          <a:gs pos="0">
            <a:schemeClr val="lt1">
              <a:alpha val="0"/>
            </a:schemeClr>
          </a:gs>
        </a:gsLst>
        <a:lin ang="5400000" scaled="0"/>
      </a:gradFill>
    </cs:spPr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rnd">
        <a:solidFill>
          <a:schemeClr val="dk1">
            <a:lumMod val="20000"/>
            <a:lumOff val="80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 cap="rnd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50000"/>
        <a:lumOff val="50000"/>
      </a:schemeClr>
    </cs:fontRef>
    <cs:defRPr sz="1862" kern="1200" cap="none" spc="2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rnd">
        <a:solidFill>
          <a:schemeClr val="dk1">
            <a:lumMod val="25000"/>
            <a:lumOff val="75000"/>
          </a:schemeClr>
        </a:solidFill>
        <a:round/>
      </a:ln>
    </cs:spPr>
    <cs:defRPr sz="1197" kern="1200" spc="0" baseline="0"/>
  </cs:valueAxis>
  <cs:wall>
    <cs:lnRef idx="0"/>
    <cs:fillRef idx="0"/>
    <cs:effectRef idx="0"/>
    <cs:fontRef idx="minor">
      <a:schemeClr val="dk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5047BDC-A0D7-453C-839B-5FD312DCA080}" type="doc">
      <dgm:prSet loTypeId="urn:microsoft.com/office/officeart/2005/8/layout/lProcess1" loCatId="process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5F781C6D-5A33-49F0-8C52-D2659C33DB19}">
      <dgm:prSet phldrT="[Text]" custT="1"/>
      <dgm:spPr>
        <a:solidFill>
          <a:srgbClr val="13778E"/>
        </a:solidFill>
      </dgm:spPr>
      <dgm:t>
        <a:bodyPr/>
        <a:lstStyle/>
        <a:p>
          <a:r>
            <a:rPr lang="el-GR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rPr>
            <a:t>Σταθμοί παραγωγής με εγκατεστημένη ισχύ μικρότερη των 500 </a:t>
          </a:r>
          <a:r>
            <a:rPr lang="en-US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rPr>
            <a:t>kW</a:t>
          </a:r>
        </a:p>
        <a:p>
          <a:r>
            <a:rPr lang="el-GR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rPr>
            <a:t>Α/Π</a:t>
          </a:r>
          <a:r>
            <a:rPr lang="en-US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rPr>
            <a:t> </a:t>
          </a:r>
          <a:r>
            <a:rPr lang="el-GR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rPr>
            <a:t>με εγκατεστημένη ισχύ μικρότερη των 3 MW</a:t>
          </a:r>
          <a:endParaRPr lang="en-US" sz="1600" dirty="0">
            <a:solidFill>
              <a:schemeClr val="bg1"/>
            </a:solidFill>
            <a:latin typeface="Roboto" panose="02000000000000000000" pitchFamily="2" charset="0"/>
            <a:ea typeface="Roboto" panose="02000000000000000000" pitchFamily="2" charset="0"/>
          </a:endParaRPr>
        </a:p>
      </dgm:t>
    </dgm:pt>
    <dgm:pt modelId="{DFC39167-F850-4CAE-97D8-381E6A9254BA}" type="parTrans" cxnId="{D3489EDE-2EDF-4EBD-9393-1DCA33D5C7DF}">
      <dgm:prSet/>
      <dgm:spPr/>
      <dgm:t>
        <a:bodyPr/>
        <a:lstStyle/>
        <a:p>
          <a:endParaRPr lang="en-US" sz="1600">
            <a:solidFill>
              <a:schemeClr val="bg1"/>
            </a:solidFill>
            <a:latin typeface="Roboto" panose="02000000000000000000" pitchFamily="2" charset="0"/>
            <a:ea typeface="Roboto" panose="02000000000000000000" pitchFamily="2" charset="0"/>
          </a:endParaRPr>
        </a:p>
      </dgm:t>
    </dgm:pt>
    <dgm:pt modelId="{9DB5470B-29F7-4875-BA75-292DF5CAE1CA}" type="sibTrans" cxnId="{D3489EDE-2EDF-4EBD-9393-1DCA33D5C7DF}">
      <dgm:prSet/>
      <dgm:spPr/>
      <dgm:t>
        <a:bodyPr/>
        <a:lstStyle/>
        <a:p>
          <a:endParaRPr lang="en-US" sz="1600">
            <a:solidFill>
              <a:schemeClr val="bg1"/>
            </a:solidFill>
            <a:latin typeface="Roboto" panose="02000000000000000000" pitchFamily="2" charset="0"/>
            <a:ea typeface="Roboto" panose="02000000000000000000" pitchFamily="2" charset="0"/>
          </a:endParaRPr>
        </a:p>
      </dgm:t>
    </dgm:pt>
    <dgm:pt modelId="{3039677A-07B8-4697-A34A-25217BF0D31F}">
      <dgm:prSet phldrT="[Text]" custT="1"/>
      <dgm:spPr>
        <a:solidFill>
          <a:srgbClr val="13778E">
            <a:alpha val="90000"/>
          </a:srgbClr>
        </a:solidFill>
      </dgm:spPr>
      <dgm:t>
        <a:bodyPr/>
        <a:lstStyle/>
        <a:p>
          <a:r>
            <a:rPr lang="el-GR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rPr>
            <a:t>Η τιμή αναφοράς είναι καθορισμένη.</a:t>
          </a:r>
        </a:p>
        <a:p>
          <a:r>
            <a:rPr lang="el-GR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rPr>
            <a:t>Οι πιο πρόσφατες τιμές έχουν δημοσιευθεί από το ΥΠΕΝ το 2020</a:t>
          </a:r>
          <a:endParaRPr lang="en-US" sz="1600" dirty="0">
            <a:solidFill>
              <a:schemeClr val="bg1"/>
            </a:solidFill>
            <a:latin typeface="Roboto" panose="02000000000000000000" pitchFamily="2" charset="0"/>
            <a:ea typeface="Roboto" panose="02000000000000000000" pitchFamily="2" charset="0"/>
          </a:endParaRPr>
        </a:p>
      </dgm:t>
    </dgm:pt>
    <dgm:pt modelId="{AFC57987-221D-462A-8C12-DF2DA4AB7482}" type="parTrans" cxnId="{37D71459-5B97-4276-AE76-0311B5479925}">
      <dgm:prSet/>
      <dgm:spPr>
        <a:solidFill>
          <a:srgbClr val="1F6091"/>
        </a:solidFill>
      </dgm:spPr>
      <dgm:t>
        <a:bodyPr/>
        <a:lstStyle/>
        <a:p>
          <a:endParaRPr lang="en-US" sz="1600">
            <a:solidFill>
              <a:schemeClr val="bg1"/>
            </a:solidFill>
            <a:latin typeface="Roboto" panose="02000000000000000000" pitchFamily="2" charset="0"/>
            <a:ea typeface="Roboto" panose="02000000000000000000" pitchFamily="2" charset="0"/>
          </a:endParaRPr>
        </a:p>
      </dgm:t>
    </dgm:pt>
    <dgm:pt modelId="{DFC785F3-B6E9-4FA1-99EE-F6DF6F2D2810}" type="sibTrans" cxnId="{37D71459-5B97-4276-AE76-0311B5479925}">
      <dgm:prSet/>
      <dgm:spPr>
        <a:solidFill>
          <a:srgbClr val="1F6091"/>
        </a:solidFill>
      </dgm:spPr>
      <dgm:t>
        <a:bodyPr/>
        <a:lstStyle/>
        <a:p>
          <a:endParaRPr lang="en-US" sz="1600">
            <a:solidFill>
              <a:schemeClr val="bg1"/>
            </a:solidFill>
            <a:latin typeface="Roboto" panose="02000000000000000000" pitchFamily="2" charset="0"/>
            <a:ea typeface="Roboto" panose="02000000000000000000" pitchFamily="2" charset="0"/>
          </a:endParaRPr>
        </a:p>
      </dgm:t>
    </dgm:pt>
    <dgm:pt modelId="{6E03BAE0-932D-46FD-B187-9F2EC1817164}">
      <dgm:prSet phldrT="[Text]" custT="1"/>
      <dgm:spPr>
        <a:solidFill>
          <a:srgbClr val="13778E">
            <a:alpha val="90000"/>
          </a:srgbClr>
        </a:solidFill>
      </dgm:spPr>
      <dgm:t>
        <a:bodyPr/>
        <a:lstStyle/>
        <a:p>
          <a:r>
            <a:rPr lang="el-GR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rPr>
            <a:t>Ακολουθείται η διαδικασία αδειοδότησης της μονάδας (Α΄ και Β΄φάση)</a:t>
          </a:r>
          <a:endParaRPr lang="en-US" sz="1600" dirty="0">
            <a:solidFill>
              <a:schemeClr val="bg1"/>
            </a:solidFill>
            <a:latin typeface="Roboto" panose="02000000000000000000" pitchFamily="2" charset="0"/>
            <a:ea typeface="Roboto" panose="02000000000000000000" pitchFamily="2" charset="0"/>
          </a:endParaRPr>
        </a:p>
      </dgm:t>
    </dgm:pt>
    <dgm:pt modelId="{C16A2079-B512-44AC-A2A0-9E142373C4B2}" type="parTrans" cxnId="{36A75671-B2EF-4848-8A18-8F3B9F960B6A}">
      <dgm:prSet/>
      <dgm:spPr/>
      <dgm:t>
        <a:bodyPr/>
        <a:lstStyle/>
        <a:p>
          <a:endParaRPr lang="en-US" sz="1600">
            <a:solidFill>
              <a:schemeClr val="bg1"/>
            </a:solidFill>
            <a:latin typeface="Roboto" panose="02000000000000000000" pitchFamily="2" charset="0"/>
            <a:ea typeface="Roboto" panose="02000000000000000000" pitchFamily="2" charset="0"/>
          </a:endParaRPr>
        </a:p>
      </dgm:t>
    </dgm:pt>
    <dgm:pt modelId="{1E2276EA-7CE3-4BC3-BE00-F362ADADAB30}" type="sibTrans" cxnId="{36A75671-B2EF-4848-8A18-8F3B9F960B6A}">
      <dgm:prSet/>
      <dgm:spPr/>
      <dgm:t>
        <a:bodyPr/>
        <a:lstStyle/>
        <a:p>
          <a:endParaRPr lang="en-US" sz="1600">
            <a:solidFill>
              <a:schemeClr val="bg1"/>
            </a:solidFill>
            <a:latin typeface="Roboto" panose="02000000000000000000" pitchFamily="2" charset="0"/>
            <a:ea typeface="Roboto" panose="02000000000000000000" pitchFamily="2" charset="0"/>
          </a:endParaRPr>
        </a:p>
      </dgm:t>
    </dgm:pt>
    <dgm:pt modelId="{33E5D8FE-5F59-42A1-99A3-628863B675A2}">
      <dgm:prSet phldrT="[Text]" custT="1"/>
      <dgm:spPr>
        <a:solidFill>
          <a:srgbClr val="13778E"/>
        </a:solidFill>
      </dgm:spPr>
      <dgm:t>
        <a:bodyPr/>
        <a:lstStyle/>
        <a:p>
          <a:r>
            <a:rPr lang="el-GR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rPr>
            <a:t>Υπόλλοιποι σταθμοί ΑΠΕ</a:t>
          </a:r>
          <a:endParaRPr lang="en-US" sz="1600" dirty="0">
            <a:solidFill>
              <a:schemeClr val="bg1"/>
            </a:solidFill>
            <a:latin typeface="Roboto" panose="02000000000000000000" pitchFamily="2" charset="0"/>
            <a:ea typeface="Roboto" panose="02000000000000000000" pitchFamily="2" charset="0"/>
          </a:endParaRPr>
        </a:p>
      </dgm:t>
    </dgm:pt>
    <dgm:pt modelId="{2F13138C-31CC-4CFA-B19A-8DCB463929BE}" type="parTrans" cxnId="{0D28589D-20D8-4003-96A1-40124FE9B7E7}">
      <dgm:prSet/>
      <dgm:spPr/>
      <dgm:t>
        <a:bodyPr/>
        <a:lstStyle/>
        <a:p>
          <a:endParaRPr lang="en-US" sz="1600">
            <a:solidFill>
              <a:schemeClr val="bg1"/>
            </a:solidFill>
            <a:latin typeface="Roboto" panose="02000000000000000000" pitchFamily="2" charset="0"/>
            <a:ea typeface="Roboto" panose="02000000000000000000" pitchFamily="2" charset="0"/>
          </a:endParaRPr>
        </a:p>
      </dgm:t>
    </dgm:pt>
    <dgm:pt modelId="{E3C49455-F98D-4146-B9C7-BEB805F72CC3}" type="sibTrans" cxnId="{0D28589D-20D8-4003-96A1-40124FE9B7E7}">
      <dgm:prSet/>
      <dgm:spPr/>
      <dgm:t>
        <a:bodyPr/>
        <a:lstStyle/>
        <a:p>
          <a:endParaRPr lang="en-US" sz="1600">
            <a:solidFill>
              <a:schemeClr val="bg1"/>
            </a:solidFill>
            <a:latin typeface="Roboto" panose="02000000000000000000" pitchFamily="2" charset="0"/>
            <a:ea typeface="Roboto" panose="02000000000000000000" pitchFamily="2" charset="0"/>
          </a:endParaRPr>
        </a:p>
      </dgm:t>
    </dgm:pt>
    <dgm:pt modelId="{5E627CEF-F03F-4D67-818B-D31E7843A67A}">
      <dgm:prSet phldrT="[Text]" custT="1"/>
      <dgm:spPr>
        <a:solidFill>
          <a:srgbClr val="13778E">
            <a:alpha val="90000"/>
          </a:srgbClr>
        </a:solidFill>
      </dgm:spPr>
      <dgm:t>
        <a:bodyPr/>
        <a:lstStyle/>
        <a:p>
          <a:r>
            <a:rPr lang="el-GR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rPr>
            <a:t>Η τιμή αναφοράς, προκύπτει από ανταγωνιστική διαδικασία. </a:t>
          </a:r>
          <a:endParaRPr lang="en-US" sz="1600" dirty="0">
            <a:solidFill>
              <a:schemeClr val="bg1"/>
            </a:solidFill>
            <a:latin typeface="Roboto" panose="02000000000000000000" pitchFamily="2" charset="0"/>
            <a:ea typeface="Roboto" panose="02000000000000000000" pitchFamily="2" charset="0"/>
          </a:endParaRPr>
        </a:p>
      </dgm:t>
    </dgm:pt>
    <dgm:pt modelId="{6379DB1D-CF6E-4620-890B-7911C642C137}" type="parTrans" cxnId="{2B592402-8388-4C75-A6E1-208610BB7FDA}">
      <dgm:prSet/>
      <dgm:spPr>
        <a:solidFill>
          <a:srgbClr val="1F6091"/>
        </a:solidFill>
      </dgm:spPr>
      <dgm:t>
        <a:bodyPr/>
        <a:lstStyle/>
        <a:p>
          <a:endParaRPr lang="en-US" sz="1600">
            <a:solidFill>
              <a:schemeClr val="bg1"/>
            </a:solidFill>
            <a:latin typeface="Roboto" panose="02000000000000000000" pitchFamily="2" charset="0"/>
            <a:ea typeface="Roboto" panose="02000000000000000000" pitchFamily="2" charset="0"/>
          </a:endParaRPr>
        </a:p>
      </dgm:t>
    </dgm:pt>
    <dgm:pt modelId="{74B4C7DC-478E-402B-B7B9-6D379407EF35}" type="sibTrans" cxnId="{2B592402-8388-4C75-A6E1-208610BB7FDA}">
      <dgm:prSet/>
      <dgm:spPr>
        <a:solidFill>
          <a:srgbClr val="1F6091"/>
        </a:solidFill>
      </dgm:spPr>
      <dgm:t>
        <a:bodyPr/>
        <a:lstStyle/>
        <a:p>
          <a:endParaRPr lang="en-US" sz="1600">
            <a:solidFill>
              <a:schemeClr val="bg1"/>
            </a:solidFill>
            <a:latin typeface="Roboto" panose="02000000000000000000" pitchFamily="2" charset="0"/>
            <a:ea typeface="Roboto" panose="02000000000000000000" pitchFamily="2" charset="0"/>
          </a:endParaRPr>
        </a:p>
      </dgm:t>
    </dgm:pt>
    <dgm:pt modelId="{F769F24F-1646-4BC0-B82C-00B6B0D8B6CA}">
      <dgm:prSet phldrT="[Text]" custT="1"/>
      <dgm:spPr>
        <a:solidFill>
          <a:srgbClr val="13778E">
            <a:alpha val="90000"/>
          </a:srgbClr>
        </a:solidFill>
      </dgm:spPr>
      <dgm:t>
        <a:bodyPr/>
        <a:lstStyle/>
        <a:p>
          <a:r>
            <a:rPr lang="el-GR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rPr>
            <a:t>Ακολουθείται η διαδικασία αδειοδότησης της μονάδας (Α΄ και Β΄φάση)</a:t>
          </a:r>
          <a:endParaRPr lang="en-US" sz="1600" dirty="0">
            <a:solidFill>
              <a:schemeClr val="bg1"/>
            </a:solidFill>
            <a:latin typeface="Roboto" panose="02000000000000000000" pitchFamily="2" charset="0"/>
            <a:ea typeface="Roboto" panose="02000000000000000000" pitchFamily="2" charset="0"/>
          </a:endParaRPr>
        </a:p>
      </dgm:t>
    </dgm:pt>
    <dgm:pt modelId="{AFEA9DC6-9DB9-4A94-A1D4-63A600271AEB}" type="parTrans" cxnId="{C4F448E6-10F7-4382-B480-35308F7CA778}">
      <dgm:prSet/>
      <dgm:spPr/>
      <dgm:t>
        <a:bodyPr/>
        <a:lstStyle/>
        <a:p>
          <a:endParaRPr lang="en-US" sz="1600">
            <a:solidFill>
              <a:schemeClr val="bg1"/>
            </a:solidFill>
            <a:latin typeface="Roboto" panose="02000000000000000000" pitchFamily="2" charset="0"/>
            <a:ea typeface="Roboto" panose="02000000000000000000" pitchFamily="2" charset="0"/>
          </a:endParaRPr>
        </a:p>
      </dgm:t>
    </dgm:pt>
    <dgm:pt modelId="{C22937E8-A06D-462E-B7B0-FF9E0551FE71}" type="sibTrans" cxnId="{C4F448E6-10F7-4382-B480-35308F7CA778}">
      <dgm:prSet/>
      <dgm:spPr/>
      <dgm:t>
        <a:bodyPr/>
        <a:lstStyle/>
        <a:p>
          <a:endParaRPr lang="en-US" sz="1600">
            <a:solidFill>
              <a:schemeClr val="bg1"/>
            </a:solidFill>
            <a:latin typeface="Roboto" panose="02000000000000000000" pitchFamily="2" charset="0"/>
            <a:ea typeface="Roboto" panose="02000000000000000000" pitchFamily="2" charset="0"/>
          </a:endParaRPr>
        </a:p>
      </dgm:t>
    </dgm:pt>
    <dgm:pt modelId="{559CC224-0AF8-4ADB-BBFF-B7E071CAD5A6}" type="pres">
      <dgm:prSet presAssocID="{85047BDC-A0D7-453C-839B-5FD312DCA080}" presName="Name0" presStyleCnt="0">
        <dgm:presLayoutVars>
          <dgm:dir/>
          <dgm:animLvl val="lvl"/>
          <dgm:resizeHandles val="exact"/>
        </dgm:presLayoutVars>
      </dgm:prSet>
      <dgm:spPr/>
    </dgm:pt>
    <dgm:pt modelId="{1EEB9283-83ED-4978-8E36-0F3AA621958C}" type="pres">
      <dgm:prSet presAssocID="{5F781C6D-5A33-49F0-8C52-D2659C33DB19}" presName="vertFlow" presStyleCnt="0"/>
      <dgm:spPr/>
    </dgm:pt>
    <dgm:pt modelId="{6E1306A3-D57C-4BBB-AECC-8A58DDCA6719}" type="pres">
      <dgm:prSet presAssocID="{5F781C6D-5A33-49F0-8C52-D2659C33DB19}" presName="header" presStyleLbl="node1" presStyleIdx="0" presStyleCnt="2"/>
      <dgm:spPr/>
    </dgm:pt>
    <dgm:pt modelId="{EFBBDA43-BE95-4AD1-885F-79769868BAC8}" type="pres">
      <dgm:prSet presAssocID="{AFC57987-221D-462A-8C12-DF2DA4AB7482}" presName="parTrans" presStyleLbl="sibTrans2D1" presStyleIdx="0" presStyleCnt="4"/>
      <dgm:spPr/>
    </dgm:pt>
    <dgm:pt modelId="{37331D6C-356A-429F-9D1E-08F118E6A591}" type="pres">
      <dgm:prSet presAssocID="{3039677A-07B8-4697-A34A-25217BF0D31F}" presName="child" presStyleLbl="alignAccFollowNode1" presStyleIdx="0" presStyleCnt="4">
        <dgm:presLayoutVars>
          <dgm:chMax val="0"/>
          <dgm:bulletEnabled val="1"/>
        </dgm:presLayoutVars>
      </dgm:prSet>
      <dgm:spPr/>
    </dgm:pt>
    <dgm:pt modelId="{C5D8FDF8-5B9F-4ED0-861B-580A1E5EFE04}" type="pres">
      <dgm:prSet presAssocID="{DFC785F3-B6E9-4FA1-99EE-F6DF6F2D2810}" presName="sibTrans" presStyleLbl="sibTrans2D1" presStyleIdx="1" presStyleCnt="4"/>
      <dgm:spPr/>
    </dgm:pt>
    <dgm:pt modelId="{3723DCE3-7687-44FA-A046-7773750EAB78}" type="pres">
      <dgm:prSet presAssocID="{6E03BAE0-932D-46FD-B187-9F2EC1817164}" presName="child" presStyleLbl="alignAccFollowNode1" presStyleIdx="1" presStyleCnt="4">
        <dgm:presLayoutVars>
          <dgm:chMax val="0"/>
          <dgm:bulletEnabled val="1"/>
        </dgm:presLayoutVars>
      </dgm:prSet>
      <dgm:spPr/>
    </dgm:pt>
    <dgm:pt modelId="{B5543979-E146-4156-8F99-74673DD5A0A0}" type="pres">
      <dgm:prSet presAssocID="{5F781C6D-5A33-49F0-8C52-D2659C33DB19}" presName="hSp" presStyleCnt="0"/>
      <dgm:spPr/>
    </dgm:pt>
    <dgm:pt modelId="{9442784C-089A-46D2-A295-8BB471A51B6B}" type="pres">
      <dgm:prSet presAssocID="{33E5D8FE-5F59-42A1-99A3-628863B675A2}" presName="vertFlow" presStyleCnt="0"/>
      <dgm:spPr/>
    </dgm:pt>
    <dgm:pt modelId="{E3F7166C-C420-4007-8163-5022CD93881E}" type="pres">
      <dgm:prSet presAssocID="{33E5D8FE-5F59-42A1-99A3-628863B675A2}" presName="header" presStyleLbl="node1" presStyleIdx="1" presStyleCnt="2"/>
      <dgm:spPr/>
    </dgm:pt>
    <dgm:pt modelId="{4149F6F9-ACDD-4E40-A4E2-77A6202A6F8D}" type="pres">
      <dgm:prSet presAssocID="{6379DB1D-CF6E-4620-890B-7911C642C137}" presName="parTrans" presStyleLbl="sibTrans2D1" presStyleIdx="2" presStyleCnt="4"/>
      <dgm:spPr/>
    </dgm:pt>
    <dgm:pt modelId="{859D9CC7-1AE5-4E21-9F36-8F99B01C56CE}" type="pres">
      <dgm:prSet presAssocID="{5E627CEF-F03F-4D67-818B-D31E7843A67A}" presName="child" presStyleLbl="alignAccFollowNode1" presStyleIdx="2" presStyleCnt="4">
        <dgm:presLayoutVars>
          <dgm:chMax val="0"/>
          <dgm:bulletEnabled val="1"/>
        </dgm:presLayoutVars>
      </dgm:prSet>
      <dgm:spPr/>
    </dgm:pt>
    <dgm:pt modelId="{ECD94C3D-13A5-442A-99AB-10C9D7D089E7}" type="pres">
      <dgm:prSet presAssocID="{74B4C7DC-478E-402B-B7B9-6D379407EF35}" presName="sibTrans" presStyleLbl="sibTrans2D1" presStyleIdx="3" presStyleCnt="4"/>
      <dgm:spPr/>
    </dgm:pt>
    <dgm:pt modelId="{E3E34180-67E3-4A03-862A-8036B31CAB54}" type="pres">
      <dgm:prSet presAssocID="{F769F24F-1646-4BC0-B82C-00B6B0D8B6CA}" presName="child" presStyleLbl="alignAccFollowNode1" presStyleIdx="3" presStyleCnt="4">
        <dgm:presLayoutVars>
          <dgm:chMax val="0"/>
          <dgm:bulletEnabled val="1"/>
        </dgm:presLayoutVars>
      </dgm:prSet>
      <dgm:spPr/>
    </dgm:pt>
  </dgm:ptLst>
  <dgm:cxnLst>
    <dgm:cxn modelId="{2B592402-8388-4C75-A6E1-208610BB7FDA}" srcId="{33E5D8FE-5F59-42A1-99A3-628863B675A2}" destId="{5E627CEF-F03F-4D67-818B-D31E7843A67A}" srcOrd="0" destOrd="0" parTransId="{6379DB1D-CF6E-4620-890B-7911C642C137}" sibTransId="{74B4C7DC-478E-402B-B7B9-6D379407EF35}"/>
    <dgm:cxn modelId="{10894533-8482-49F3-AF41-103EE83F02D9}" type="presOf" srcId="{DFC785F3-B6E9-4FA1-99EE-F6DF6F2D2810}" destId="{C5D8FDF8-5B9F-4ED0-861B-580A1E5EFE04}" srcOrd="0" destOrd="0" presId="urn:microsoft.com/office/officeart/2005/8/layout/lProcess1"/>
    <dgm:cxn modelId="{07A1DF3D-C8E2-4B6B-ACB8-8DFFFBA2CBDD}" type="presOf" srcId="{6379DB1D-CF6E-4620-890B-7911C642C137}" destId="{4149F6F9-ACDD-4E40-A4E2-77A6202A6F8D}" srcOrd="0" destOrd="0" presId="urn:microsoft.com/office/officeart/2005/8/layout/lProcess1"/>
    <dgm:cxn modelId="{36F56E5D-EE53-49C3-9DE7-9AA5DB4F32EE}" type="presOf" srcId="{85047BDC-A0D7-453C-839B-5FD312DCA080}" destId="{559CC224-0AF8-4ADB-BBFF-B7E071CAD5A6}" srcOrd="0" destOrd="0" presId="urn:microsoft.com/office/officeart/2005/8/layout/lProcess1"/>
    <dgm:cxn modelId="{6D670F47-2AB0-4EF3-B2B5-91B13C167B24}" type="presOf" srcId="{5F781C6D-5A33-49F0-8C52-D2659C33DB19}" destId="{6E1306A3-D57C-4BBB-AECC-8A58DDCA6719}" srcOrd="0" destOrd="0" presId="urn:microsoft.com/office/officeart/2005/8/layout/lProcess1"/>
    <dgm:cxn modelId="{8D8B574E-7437-436E-804E-7F582F87F60E}" type="presOf" srcId="{6E03BAE0-932D-46FD-B187-9F2EC1817164}" destId="{3723DCE3-7687-44FA-A046-7773750EAB78}" srcOrd="0" destOrd="0" presId="urn:microsoft.com/office/officeart/2005/8/layout/lProcess1"/>
    <dgm:cxn modelId="{36A75671-B2EF-4848-8A18-8F3B9F960B6A}" srcId="{5F781C6D-5A33-49F0-8C52-D2659C33DB19}" destId="{6E03BAE0-932D-46FD-B187-9F2EC1817164}" srcOrd="1" destOrd="0" parTransId="{C16A2079-B512-44AC-A2A0-9E142373C4B2}" sibTransId="{1E2276EA-7CE3-4BC3-BE00-F362ADADAB30}"/>
    <dgm:cxn modelId="{37D71459-5B97-4276-AE76-0311B5479925}" srcId="{5F781C6D-5A33-49F0-8C52-D2659C33DB19}" destId="{3039677A-07B8-4697-A34A-25217BF0D31F}" srcOrd="0" destOrd="0" parTransId="{AFC57987-221D-462A-8C12-DF2DA4AB7482}" sibTransId="{DFC785F3-B6E9-4FA1-99EE-F6DF6F2D2810}"/>
    <dgm:cxn modelId="{D875087C-42CE-4579-9767-D240A1B02313}" type="presOf" srcId="{5E627CEF-F03F-4D67-818B-D31E7843A67A}" destId="{859D9CC7-1AE5-4E21-9F36-8F99B01C56CE}" srcOrd="0" destOrd="0" presId="urn:microsoft.com/office/officeart/2005/8/layout/lProcess1"/>
    <dgm:cxn modelId="{DEC35383-4E6C-4600-B6E1-1CAAA92D8797}" type="presOf" srcId="{33E5D8FE-5F59-42A1-99A3-628863B675A2}" destId="{E3F7166C-C420-4007-8163-5022CD93881E}" srcOrd="0" destOrd="0" presId="urn:microsoft.com/office/officeart/2005/8/layout/lProcess1"/>
    <dgm:cxn modelId="{3671559B-36BB-44DC-B486-B6F0E03C3AD0}" type="presOf" srcId="{AFC57987-221D-462A-8C12-DF2DA4AB7482}" destId="{EFBBDA43-BE95-4AD1-885F-79769868BAC8}" srcOrd="0" destOrd="0" presId="urn:microsoft.com/office/officeart/2005/8/layout/lProcess1"/>
    <dgm:cxn modelId="{0D28589D-20D8-4003-96A1-40124FE9B7E7}" srcId="{85047BDC-A0D7-453C-839B-5FD312DCA080}" destId="{33E5D8FE-5F59-42A1-99A3-628863B675A2}" srcOrd="1" destOrd="0" parTransId="{2F13138C-31CC-4CFA-B19A-8DCB463929BE}" sibTransId="{E3C49455-F98D-4146-B9C7-BEB805F72CC3}"/>
    <dgm:cxn modelId="{C286B7B7-D770-4AD4-9741-330542DF4269}" type="presOf" srcId="{F769F24F-1646-4BC0-B82C-00B6B0D8B6CA}" destId="{E3E34180-67E3-4A03-862A-8036B31CAB54}" srcOrd="0" destOrd="0" presId="urn:microsoft.com/office/officeart/2005/8/layout/lProcess1"/>
    <dgm:cxn modelId="{544847C1-C228-4080-BC08-C762B6898254}" type="presOf" srcId="{3039677A-07B8-4697-A34A-25217BF0D31F}" destId="{37331D6C-356A-429F-9D1E-08F118E6A591}" srcOrd="0" destOrd="0" presId="urn:microsoft.com/office/officeart/2005/8/layout/lProcess1"/>
    <dgm:cxn modelId="{76564ECC-48DC-4C44-9A66-AC88F8C70206}" type="presOf" srcId="{74B4C7DC-478E-402B-B7B9-6D379407EF35}" destId="{ECD94C3D-13A5-442A-99AB-10C9D7D089E7}" srcOrd="0" destOrd="0" presId="urn:microsoft.com/office/officeart/2005/8/layout/lProcess1"/>
    <dgm:cxn modelId="{D3489EDE-2EDF-4EBD-9393-1DCA33D5C7DF}" srcId="{85047BDC-A0D7-453C-839B-5FD312DCA080}" destId="{5F781C6D-5A33-49F0-8C52-D2659C33DB19}" srcOrd="0" destOrd="0" parTransId="{DFC39167-F850-4CAE-97D8-381E6A9254BA}" sibTransId="{9DB5470B-29F7-4875-BA75-292DF5CAE1CA}"/>
    <dgm:cxn modelId="{C4F448E6-10F7-4382-B480-35308F7CA778}" srcId="{33E5D8FE-5F59-42A1-99A3-628863B675A2}" destId="{F769F24F-1646-4BC0-B82C-00B6B0D8B6CA}" srcOrd="1" destOrd="0" parTransId="{AFEA9DC6-9DB9-4A94-A1D4-63A600271AEB}" sibTransId="{C22937E8-A06D-462E-B7B0-FF9E0551FE71}"/>
    <dgm:cxn modelId="{DC646629-D42D-4DD9-A897-420973235E3B}" type="presParOf" srcId="{559CC224-0AF8-4ADB-BBFF-B7E071CAD5A6}" destId="{1EEB9283-83ED-4978-8E36-0F3AA621958C}" srcOrd="0" destOrd="0" presId="urn:microsoft.com/office/officeart/2005/8/layout/lProcess1"/>
    <dgm:cxn modelId="{1B7F6AA1-265A-4E8C-98AD-918F6AF269D3}" type="presParOf" srcId="{1EEB9283-83ED-4978-8E36-0F3AA621958C}" destId="{6E1306A3-D57C-4BBB-AECC-8A58DDCA6719}" srcOrd="0" destOrd="0" presId="urn:microsoft.com/office/officeart/2005/8/layout/lProcess1"/>
    <dgm:cxn modelId="{BCAB3905-151D-40CF-A43A-F4EEA19E86BA}" type="presParOf" srcId="{1EEB9283-83ED-4978-8E36-0F3AA621958C}" destId="{EFBBDA43-BE95-4AD1-885F-79769868BAC8}" srcOrd="1" destOrd="0" presId="urn:microsoft.com/office/officeart/2005/8/layout/lProcess1"/>
    <dgm:cxn modelId="{3DEEEF3D-A7EE-4BCB-90AE-E230E4B1B844}" type="presParOf" srcId="{1EEB9283-83ED-4978-8E36-0F3AA621958C}" destId="{37331D6C-356A-429F-9D1E-08F118E6A591}" srcOrd="2" destOrd="0" presId="urn:microsoft.com/office/officeart/2005/8/layout/lProcess1"/>
    <dgm:cxn modelId="{DC122374-948B-4EAA-B423-B3C174E8CA80}" type="presParOf" srcId="{1EEB9283-83ED-4978-8E36-0F3AA621958C}" destId="{C5D8FDF8-5B9F-4ED0-861B-580A1E5EFE04}" srcOrd="3" destOrd="0" presId="urn:microsoft.com/office/officeart/2005/8/layout/lProcess1"/>
    <dgm:cxn modelId="{0A869221-F5F2-46DA-ACCE-E9E7B1F60D5D}" type="presParOf" srcId="{1EEB9283-83ED-4978-8E36-0F3AA621958C}" destId="{3723DCE3-7687-44FA-A046-7773750EAB78}" srcOrd="4" destOrd="0" presId="urn:microsoft.com/office/officeart/2005/8/layout/lProcess1"/>
    <dgm:cxn modelId="{FEF5049C-D804-4408-A0C2-BCFBAE5B01D7}" type="presParOf" srcId="{559CC224-0AF8-4ADB-BBFF-B7E071CAD5A6}" destId="{B5543979-E146-4156-8F99-74673DD5A0A0}" srcOrd="1" destOrd="0" presId="urn:microsoft.com/office/officeart/2005/8/layout/lProcess1"/>
    <dgm:cxn modelId="{2651E2C2-344E-43AA-813A-29A62BF6103F}" type="presParOf" srcId="{559CC224-0AF8-4ADB-BBFF-B7E071CAD5A6}" destId="{9442784C-089A-46D2-A295-8BB471A51B6B}" srcOrd="2" destOrd="0" presId="urn:microsoft.com/office/officeart/2005/8/layout/lProcess1"/>
    <dgm:cxn modelId="{3A479BB3-6DF6-4173-BD4F-3998BF09C5D4}" type="presParOf" srcId="{9442784C-089A-46D2-A295-8BB471A51B6B}" destId="{E3F7166C-C420-4007-8163-5022CD93881E}" srcOrd="0" destOrd="0" presId="urn:microsoft.com/office/officeart/2005/8/layout/lProcess1"/>
    <dgm:cxn modelId="{B2741527-6372-4697-81AB-967B83DB45D7}" type="presParOf" srcId="{9442784C-089A-46D2-A295-8BB471A51B6B}" destId="{4149F6F9-ACDD-4E40-A4E2-77A6202A6F8D}" srcOrd="1" destOrd="0" presId="urn:microsoft.com/office/officeart/2005/8/layout/lProcess1"/>
    <dgm:cxn modelId="{33447284-A87E-49B2-8536-80799D360AEC}" type="presParOf" srcId="{9442784C-089A-46D2-A295-8BB471A51B6B}" destId="{859D9CC7-1AE5-4E21-9F36-8F99B01C56CE}" srcOrd="2" destOrd="0" presId="urn:microsoft.com/office/officeart/2005/8/layout/lProcess1"/>
    <dgm:cxn modelId="{902B6406-A8B1-4DA1-ADF4-0045CB1C4D90}" type="presParOf" srcId="{9442784C-089A-46D2-A295-8BB471A51B6B}" destId="{ECD94C3D-13A5-442A-99AB-10C9D7D089E7}" srcOrd="3" destOrd="0" presId="urn:microsoft.com/office/officeart/2005/8/layout/lProcess1"/>
    <dgm:cxn modelId="{5547E6B7-84DA-4900-9E69-806331FC6ECD}" type="presParOf" srcId="{9442784C-089A-46D2-A295-8BB471A51B6B}" destId="{E3E34180-67E3-4A03-862A-8036B31CAB54}" srcOrd="4" destOrd="0" presId="urn:microsoft.com/office/officeart/2005/8/layout/lProcess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687F2A4-3257-4D2B-B23B-665144C7013C}" type="doc">
      <dgm:prSet loTypeId="urn:microsoft.com/office/officeart/2005/8/layout/orgChart1" loCatId="hierarchy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96035966-B84F-4762-8635-E98DA2074476}">
      <dgm:prSet phldrT="[Text]" custT="1"/>
      <dgm:spPr>
        <a:solidFill>
          <a:srgbClr val="13778E"/>
        </a:solidFill>
      </dgm:spPr>
      <dgm:t>
        <a:bodyPr/>
        <a:lstStyle/>
        <a:p>
          <a:r>
            <a:rPr lang="el-GR" sz="1600" dirty="0">
              <a:latin typeface="Roboto" panose="02000000000000000000" pitchFamily="2" charset="0"/>
              <a:ea typeface="Roboto" panose="02000000000000000000" pitchFamily="2" charset="0"/>
            </a:rPr>
            <a:t>Σημαντικές αλλαγές</a:t>
          </a:r>
          <a:endParaRPr lang="en-US" sz="1600" dirty="0">
            <a:latin typeface="Roboto" panose="02000000000000000000" pitchFamily="2" charset="0"/>
            <a:ea typeface="Roboto" panose="02000000000000000000" pitchFamily="2" charset="0"/>
          </a:endParaRPr>
        </a:p>
      </dgm:t>
    </dgm:pt>
    <dgm:pt modelId="{667BA629-A37C-4779-A22F-986388580325}" type="parTrans" cxnId="{4637823E-420C-4A33-A4C5-3E3E0CE70807}">
      <dgm:prSet/>
      <dgm:spPr/>
      <dgm:t>
        <a:bodyPr/>
        <a:lstStyle/>
        <a:p>
          <a:endParaRPr lang="en-US" sz="1600">
            <a:latin typeface="Roboto" panose="02000000000000000000" pitchFamily="2" charset="0"/>
            <a:ea typeface="Roboto" panose="02000000000000000000" pitchFamily="2" charset="0"/>
          </a:endParaRPr>
        </a:p>
      </dgm:t>
    </dgm:pt>
    <dgm:pt modelId="{AE5D134A-D4C6-49BE-AB52-E9820C36B894}" type="sibTrans" cxnId="{4637823E-420C-4A33-A4C5-3E3E0CE70807}">
      <dgm:prSet/>
      <dgm:spPr/>
      <dgm:t>
        <a:bodyPr/>
        <a:lstStyle/>
        <a:p>
          <a:endParaRPr lang="en-US" sz="1600">
            <a:latin typeface="Roboto" panose="02000000000000000000" pitchFamily="2" charset="0"/>
            <a:ea typeface="Roboto" panose="02000000000000000000" pitchFamily="2" charset="0"/>
          </a:endParaRPr>
        </a:p>
      </dgm:t>
    </dgm:pt>
    <dgm:pt modelId="{222BF331-2644-497D-9F4E-817B6D0263FD}">
      <dgm:prSet phldrT="[Text]" custT="1"/>
      <dgm:spPr>
        <a:solidFill>
          <a:srgbClr val="13778E"/>
        </a:solidFill>
        <a:effectLst>
          <a:softEdge rad="12700"/>
        </a:effectLst>
      </dgm:spPr>
      <dgm:t>
        <a:bodyPr lIns="216000" tIns="216000" rIns="216000" bIns="216000"/>
        <a:lstStyle/>
        <a:p>
          <a:pPr>
            <a:lnSpc>
              <a:spcPct val="150000"/>
            </a:lnSpc>
          </a:pPr>
          <a:r>
            <a:rPr lang="el-GR" sz="1600" b="0" i="0" u="none" dirty="0">
              <a:latin typeface="Roboto" panose="02000000000000000000" pitchFamily="2" charset="0"/>
              <a:ea typeface="Roboto" panose="02000000000000000000" pitchFamily="2" charset="0"/>
            </a:rPr>
            <a:t>Μείωση ορίων εγκατεστημένης</a:t>
          </a:r>
          <a:endParaRPr lang="nl-BE" sz="1600" b="0" i="0" u="none" dirty="0">
            <a:latin typeface="Roboto" panose="02000000000000000000" pitchFamily="2" charset="0"/>
            <a:ea typeface="Roboto" panose="02000000000000000000" pitchFamily="2" charset="0"/>
          </a:endParaRPr>
        </a:p>
        <a:p>
          <a:pPr>
            <a:lnSpc>
              <a:spcPct val="150000"/>
            </a:lnSpc>
          </a:pPr>
          <a:r>
            <a:rPr lang="el-GR" sz="1600" b="0" i="0" u="none" dirty="0">
              <a:latin typeface="Roboto" panose="02000000000000000000" pitchFamily="2" charset="0"/>
              <a:ea typeface="Roboto" panose="02000000000000000000" pitchFamily="2" charset="0"/>
            </a:rPr>
            <a:t>ισχύος για ενεργειακό </a:t>
          </a:r>
          <a:endParaRPr lang="nl-BE" sz="1600" b="0" i="0" u="none" dirty="0">
            <a:latin typeface="Roboto" panose="02000000000000000000" pitchFamily="2" charset="0"/>
            <a:ea typeface="Roboto" panose="02000000000000000000" pitchFamily="2" charset="0"/>
          </a:endParaRPr>
        </a:p>
        <a:p>
          <a:pPr>
            <a:lnSpc>
              <a:spcPct val="150000"/>
            </a:lnSpc>
          </a:pPr>
          <a:r>
            <a:rPr lang="el-GR" sz="1600" b="0" i="0" u="none" dirty="0">
              <a:latin typeface="Roboto" panose="02000000000000000000" pitchFamily="2" charset="0"/>
              <a:ea typeface="Roboto" panose="02000000000000000000" pitchFamily="2" charset="0"/>
            </a:rPr>
            <a:t>συμψηφισμό</a:t>
          </a:r>
          <a:r>
            <a:rPr lang="el-GR" sz="1600" b="0" i="0" dirty="0">
              <a:latin typeface="Roboto" panose="02000000000000000000" pitchFamily="2" charset="0"/>
              <a:ea typeface="Roboto" panose="02000000000000000000" pitchFamily="2" charset="0"/>
            </a:rPr>
            <a:t>​</a:t>
          </a:r>
          <a:br>
            <a:rPr lang="el-GR" sz="1600" b="0" i="0" dirty="0">
              <a:latin typeface="Roboto" panose="02000000000000000000" pitchFamily="2" charset="0"/>
              <a:ea typeface="Roboto" panose="02000000000000000000" pitchFamily="2" charset="0"/>
            </a:rPr>
          </a:br>
          <a:r>
            <a:rPr lang="el-GR" sz="1600" b="0" i="0" u="none" dirty="0">
              <a:latin typeface="Roboto" panose="02000000000000000000" pitchFamily="2" charset="0"/>
              <a:ea typeface="Roboto" panose="02000000000000000000" pitchFamily="2" charset="0"/>
            </a:rPr>
            <a:t>(</a:t>
          </a:r>
          <a:r>
            <a:rPr lang="el-GR" sz="1600" b="0" i="0" u="none" dirty="0" err="1">
              <a:latin typeface="Roboto" panose="02000000000000000000" pitchFamily="2" charset="0"/>
              <a:ea typeface="Roboto" panose="02000000000000000000" pitchFamily="2" charset="0"/>
            </a:rPr>
            <a:t>Net</a:t>
          </a:r>
          <a:r>
            <a:rPr lang="el-GR" sz="1600" b="0" i="0" u="none" dirty="0">
              <a:latin typeface="Roboto" panose="02000000000000000000" pitchFamily="2" charset="0"/>
              <a:ea typeface="Roboto" panose="02000000000000000000" pitchFamily="2" charset="0"/>
            </a:rPr>
            <a:t>- </a:t>
          </a:r>
          <a:r>
            <a:rPr lang="el-GR" sz="1600" b="0" i="0" u="none" dirty="0" err="1">
              <a:latin typeface="Roboto" panose="02000000000000000000" pitchFamily="2" charset="0"/>
              <a:ea typeface="Roboto" panose="02000000000000000000" pitchFamily="2" charset="0"/>
            </a:rPr>
            <a:t>metering</a:t>
          </a:r>
          <a:r>
            <a:rPr lang="el-GR" sz="1600" b="0" i="0" u="none" dirty="0">
              <a:latin typeface="Roboto" panose="02000000000000000000" pitchFamily="2" charset="0"/>
              <a:ea typeface="Roboto" panose="02000000000000000000" pitchFamily="2" charset="0"/>
            </a:rPr>
            <a:t>)</a:t>
          </a:r>
          <a:endParaRPr lang="en-US" sz="1600" dirty="0">
            <a:latin typeface="Roboto" panose="02000000000000000000" pitchFamily="2" charset="0"/>
            <a:ea typeface="Roboto" panose="02000000000000000000" pitchFamily="2" charset="0"/>
          </a:endParaRPr>
        </a:p>
      </dgm:t>
    </dgm:pt>
    <dgm:pt modelId="{8D6C88AE-BA16-4BB3-9481-2508985D2787}" type="parTrans" cxnId="{04AFB03C-E02E-44CF-BE61-DFFA40F5C820}">
      <dgm:prSet/>
      <dgm:spPr>
        <a:solidFill>
          <a:srgbClr val="343433"/>
        </a:solidFill>
        <a:ln>
          <a:solidFill>
            <a:srgbClr val="343433"/>
          </a:solidFill>
        </a:ln>
      </dgm:spPr>
      <dgm:t>
        <a:bodyPr/>
        <a:lstStyle/>
        <a:p>
          <a:endParaRPr lang="en-US" sz="1600">
            <a:latin typeface="Roboto" panose="02000000000000000000" pitchFamily="2" charset="0"/>
            <a:ea typeface="Roboto" panose="02000000000000000000" pitchFamily="2" charset="0"/>
          </a:endParaRPr>
        </a:p>
      </dgm:t>
    </dgm:pt>
    <dgm:pt modelId="{DF78D44E-7F69-431B-9E6B-3777DE2384E8}" type="sibTrans" cxnId="{04AFB03C-E02E-44CF-BE61-DFFA40F5C820}">
      <dgm:prSet/>
      <dgm:spPr/>
      <dgm:t>
        <a:bodyPr/>
        <a:lstStyle/>
        <a:p>
          <a:endParaRPr lang="en-US" sz="1600">
            <a:latin typeface="Roboto" panose="02000000000000000000" pitchFamily="2" charset="0"/>
            <a:ea typeface="Roboto" panose="02000000000000000000" pitchFamily="2" charset="0"/>
          </a:endParaRPr>
        </a:p>
      </dgm:t>
    </dgm:pt>
    <dgm:pt modelId="{11AA19D9-7910-4953-ACB4-1076086AFC43}">
      <dgm:prSet custT="1"/>
      <dgm:spPr>
        <a:solidFill>
          <a:srgbClr val="13778E"/>
        </a:solidFill>
      </dgm:spPr>
      <dgm:t>
        <a:bodyPr lIns="216000" tIns="216000" rIns="216000" bIns="216000"/>
        <a:lstStyle/>
        <a:p>
          <a:pPr>
            <a:lnSpc>
              <a:spcPct val="150000"/>
            </a:lnSpc>
          </a:pPr>
          <a:r>
            <a:rPr lang="el-GR" sz="1600" dirty="0">
              <a:latin typeface="Roboto" panose="02000000000000000000" pitchFamily="2" charset="0"/>
              <a:ea typeface="Roboto" panose="02000000000000000000" pitchFamily="2" charset="0"/>
            </a:rPr>
            <a:t>Περιορισμός εικονικού ενεργειακού συμψηφισμού</a:t>
          </a:r>
        </a:p>
        <a:p>
          <a:pPr>
            <a:lnSpc>
              <a:spcPct val="150000"/>
            </a:lnSpc>
          </a:pPr>
          <a:r>
            <a:rPr lang="el-GR" sz="1600" dirty="0">
              <a:latin typeface="Roboto" panose="02000000000000000000" pitchFamily="2" charset="0"/>
              <a:ea typeface="Roboto" panose="02000000000000000000" pitchFamily="2" charset="0"/>
            </a:rPr>
            <a:t>(</a:t>
          </a:r>
          <a:r>
            <a:rPr lang="en-US" sz="1600" dirty="0">
              <a:latin typeface="Roboto" panose="02000000000000000000" pitchFamily="2" charset="0"/>
              <a:ea typeface="Roboto" panose="02000000000000000000" pitchFamily="2" charset="0"/>
            </a:rPr>
            <a:t>Virtual Net-metering)</a:t>
          </a:r>
          <a:r>
            <a:rPr lang="el-GR" sz="1600" dirty="0">
              <a:latin typeface="Roboto" panose="02000000000000000000" pitchFamily="2" charset="0"/>
              <a:ea typeface="Roboto" panose="02000000000000000000" pitchFamily="2" charset="0"/>
            </a:rPr>
            <a:t> ​</a:t>
          </a:r>
          <a:endParaRPr lang="en-US" sz="1600" dirty="0">
            <a:latin typeface="Roboto" panose="02000000000000000000" pitchFamily="2" charset="0"/>
            <a:ea typeface="Roboto" panose="02000000000000000000" pitchFamily="2" charset="0"/>
          </a:endParaRPr>
        </a:p>
      </dgm:t>
    </dgm:pt>
    <dgm:pt modelId="{1043384F-9122-4D9A-B314-3819107D2240}" type="parTrans" cxnId="{107205C9-F34E-4B74-9060-55C82F71AE1F}">
      <dgm:prSet/>
      <dgm:spPr>
        <a:solidFill>
          <a:srgbClr val="1F6091"/>
        </a:solidFill>
        <a:ln>
          <a:solidFill>
            <a:srgbClr val="343433"/>
          </a:solidFill>
        </a:ln>
      </dgm:spPr>
      <dgm:t>
        <a:bodyPr/>
        <a:lstStyle/>
        <a:p>
          <a:endParaRPr lang="en-US" sz="1600">
            <a:latin typeface="Roboto" panose="02000000000000000000" pitchFamily="2" charset="0"/>
            <a:ea typeface="Roboto" panose="02000000000000000000" pitchFamily="2" charset="0"/>
          </a:endParaRPr>
        </a:p>
      </dgm:t>
    </dgm:pt>
    <dgm:pt modelId="{F67A1BF4-FA2E-47C7-952C-B2FFEA57C879}" type="sibTrans" cxnId="{107205C9-F34E-4B74-9060-55C82F71AE1F}">
      <dgm:prSet/>
      <dgm:spPr/>
      <dgm:t>
        <a:bodyPr/>
        <a:lstStyle/>
        <a:p>
          <a:endParaRPr lang="en-US" sz="1600">
            <a:latin typeface="Roboto" panose="02000000000000000000" pitchFamily="2" charset="0"/>
            <a:ea typeface="Roboto" panose="02000000000000000000" pitchFamily="2" charset="0"/>
          </a:endParaRPr>
        </a:p>
      </dgm:t>
    </dgm:pt>
    <dgm:pt modelId="{987F1F49-C475-45CF-B79A-52308E0D981C}">
      <dgm:prSet custT="1"/>
      <dgm:spPr>
        <a:solidFill>
          <a:srgbClr val="13778E"/>
        </a:solidFill>
      </dgm:spPr>
      <dgm:t>
        <a:bodyPr lIns="216000" tIns="216000" rIns="216000" bIns="216000"/>
        <a:lstStyle/>
        <a:p>
          <a:pPr>
            <a:lnSpc>
              <a:spcPct val="150000"/>
            </a:lnSpc>
          </a:pPr>
          <a:r>
            <a:rPr lang="el-GR" sz="1600" b="0" i="0" u="none" dirty="0">
              <a:latin typeface="Roboto" panose="02000000000000000000" pitchFamily="2" charset="0"/>
              <a:ea typeface="Roboto" panose="02000000000000000000" pitchFamily="2" charset="0"/>
            </a:rPr>
            <a:t>Εισαγωγή της αυτοκατανάλωσης από κοινού</a:t>
          </a:r>
          <a:r>
            <a:rPr lang="el-GR" sz="1600" b="0" i="0" dirty="0">
              <a:latin typeface="Roboto" panose="02000000000000000000" pitchFamily="2" charset="0"/>
              <a:ea typeface="Roboto" panose="02000000000000000000" pitchFamily="2" charset="0"/>
            </a:rPr>
            <a:t>​</a:t>
          </a:r>
          <a:endParaRPr lang="en-US" sz="1600" dirty="0">
            <a:latin typeface="Roboto" panose="02000000000000000000" pitchFamily="2" charset="0"/>
            <a:ea typeface="Roboto" panose="02000000000000000000" pitchFamily="2" charset="0"/>
          </a:endParaRPr>
        </a:p>
      </dgm:t>
    </dgm:pt>
    <dgm:pt modelId="{A48E9046-96AC-4E3D-9845-B6305B48C725}" type="parTrans" cxnId="{4045E22B-2568-4C40-A137-75CBB4362240}">
      <dgm:prSet/>
      <dgm:spPr>
        <a:solidFill>
          <a:srgbClr val="1F6091"/>
        </a:solidFill>
        <a:ln>
          <a:solidFill>
            <a:srgbClr val="343433"/>
          </a:solidFill>
        </a:ln>
      </dgm:spPr>
      <dgm:t>
        <a:bodyPr/>
        <a:lstStyle/>
        <a:p>
          <a:endParaRPr lang="en-US" sz="1600">
            <a:latin typeface="Roboto" panose="02000000000000000000" pitchFamily="2" charset="0"/>
            <a:ea typeface="Roboto" panose="02000000000000000000" pitchFamily="2" charset="0"/>
          </a:endParaRPr>
        </a:p>
      </dgm:t>
    </dgm:pt>
    <dgm:pt modelId="{D8C8A1E8-FCBC-4574-B6B2-BF7DFF65CEE5}" type="sibTrans" cxnId="{4045E22B-2568-4C40-A137-75CBB4362240}">
      <dgm:prSet/>
      <dgm:spPr/>
      <dgm:t>
        <a:bodyPr/>
        <a:lstStyle/>
        <a:p>
          <a:endParaRPr lang="en-US" sz="1600">
            <a:latin typeface="Roboto" panose="02000000000000000000" pitchFamily="2" charset="0"/>
            <a:ea typeface="Roboto" panose="02000000000000000000" pitchFamily="2" charset="0"/>
          </a:endParaRPr>
        </a:p>
      </dgm:t>
    </dgm:pt>
    <dgm:pt modelId="{79224BC7-7829-4B68-933B-6B5AA64F051F}">
      <dgm:prSet custT="1"/>
      <dgm:spPr>
        <a:solidFill>
          <a:srgbClr val="13778E"/>
        </a:solidFill>
      </dgm:spPr>
      <dgm:t>
        <a:bodyPr lIns="216000" tIns="216000" rIns="216000" bIns="216000"/>
        <a:lstStyle/>
        <a:p>
          <a:pPr>
            <a:lnSpc>
              <a:spcPct val="150000"/>
            </a:lnSpc>
          </a:pPr>
          <a:r>
            <a:rPr lang="el-GR" sz="1600" dirty="0">
              <a:latin typeface="Roboto" panose="02000000000000000000" pitchFamily="2" charset="0"/>
              <a:ea typeface="Roboto" panose="02000000000000000000" pitchFamily="2" charset="0"/>
            </a:rPr>
            <a:t>Εισαγωγή του (εικονικού) </a:t>
          </a:r>
          <a:r>
            <a:rPr lang="el-GR" sz="1600" dirty="0" err="1">
              <a:latin typeface="Roboto" panose="02000000000000000000" pitchFamily="2" charset="0"/>
              <a:ea typeface="Roboto" panose="02000000000000000000" pitchFamily="2" charset="0"/>
            </a:rPr>
            <a:t>ταυτοχρονισμένου</a:t>
          </a:r>
          <a:r>
            <a:rPr lang="el-GR" sz="1600" dirty="0">
              <a:latin typeface="Roboto" panose="02000000000000000000" pitchFamily="2" charset="0"/>
              <a:ea typeface="Roboto" panose="02000000000000000000" pitchFamily="2" charset="0"/>
            </a:rPr>
            <a:t> συμψηφισμού​</a:t>
          </a:r>
          <a:endParaRPr lang="en-US" sz="1600" dirty="0">
            <a:latin typeface="Roboto" panose="02000000000000000000" pitchFamily="2" charset="0"/>
            <a:ea typeface="Roboto" panose="02000000000000000000" pitchFamily="2" charset="0"/>
          </a:endParaRPr>
        </a:p>
        <a:p>
          <a:pPr>
            <a:lnSpc>
              <a:spcPct val="150000"/>
            </a:lnSpc>
          </a:pPr>
          <a:r>
            <a:rPr lang="en-US" sz="1600" dirty="0">
              <a:latin typeface="Roboto" panose="02000000000000000000" pitchFamily="2" charset="0"/>
              <a:ea typeface="Roboto" panose="02000000000000000000" pitchFamily="2" charset="0"/>
            </a:rPr>
            <a:t>(Virtual) Net-billing</a:t>
          </a:r>
        </a:p>
      </dgm:t>
    </dgm:pt>
    <dgm:pt modelId="{391BEC74-3851-4F0A-9D3E-229DA1C613B0}" type="sibTrans" cxnId="{39EADBFD-0C12-477A-8C5D-40EC2C6C5E6D}">
      <dgm:prSet/>
      <dgm:spPr/>
      <dgm:t>
        <a:bodyPr/>
        <a:lstStyle/>
        <a:p>
          <a:endParaRPr lang="en-US" sz="1600">
            <a:latin typeface="Roboto" panose="02000000000000000000" pitchFamily="2" charset="0"/>
            <a:ea typeface="Roboto" panose="02000000000000000000" pitchFamily="2" charset="0"/>
          </a:endParaRPr>
        </a:p>
      </dgm:t>
    </dgm:pt>
    <dgm:pt modelId="{DF2FA639-F42D-484B-8297-8574B1883EA9}" type="parTrans" cxnId="{39EADBFD-0C12-477A-8C5D-40EC2C6C5E6D}">
      <dgm:prSet/>
      <dgm:spPr>
        <a:ln>
          <a:solidFill>
            <a:srgbClr val="343433"/>
          </a:solidFill>
        </a:ln>
      </dgm:spPr>
      <dgm:t>
        <a:bodyPr/>
        <a:lstStyle/>
        <a:p>
          <a:endParaRPr lang="en-US" sz="1600">
            <a:latin typeface="Roboto" panose="02000000000000000000" pitchFamily="2" charset="0"/>
            <a:ea typeface="Roboto" panose="02000000000000000000" pitchFamily="2" charset="0"/>
          </a:endParaRPr>
        </a:p>
      </dgm:t>
    </dgm:pt>
    <dgm:pt modelId="{79B6F363-2C0F-4FBE-A2C6-C24DE5119F3C}" type="pres">
      <dgm:prSet presAssocID="{F687F2A4-3257-4D2B-B23B-665144C7013C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BF5EE5ED-343F-4A5E-85A7-1FEF454C9751}" type="pres">
      <dgm:prSet presAssocID="{96035966-B84F-4762-8635-E98DA2074476}" presName="hierRoot1" presStyleCnt="0">
        <dgm:presLayoutVars>
          <dgm:hierBranch val="init"/>
        </dgm:presLayoutVars>
      </dgm:prSet>
      <dgm:spPr/>
    </dgm:pt>
    <dgm:pt modelId="{319ED784-3E37-4F9D-8205-24B98A79CE02}" type="pres">
      <dgm:prSet presAssocID="{96035966-B84F-4762-8635-E98DA2074476}" presName="rootComposite1" presStyleCnt="0"/>
      <dgm:spPr/>
    </dgm:pt>
    <dgm:pt modelId="{47EC7BC9-499F-488E-8FE3-70694FE39314}" type="pres">
      <dgm:prSet presAssocID="{96035966-B84F-4762-8635-E98DA2074476}" presName="rootText1" presStyleLbl="node0" presStyleIdx="0" presStyleCnt="1" custScaleY="46225">
        <dgm:presLayoutVars>
          <dgm:chPref val="3"/>
        </dgm:presLayoutVars>
      </dgm:prSet>
      <dgm:spPr/>
    </dgm:pt>
    <dgm:pt modelId="{0EDFFA7C-2DD8-475C-9650-F82238EA7218}" type="pres">
      <dgm:prSet presAssocID="{96035966-B84F-4762-8635-E98DA2074476}" presName="rootConnector1" presStyleLbl="node1" presStyleIdx="0" presStyleCnt="0"/>
      <dgm:spPr/>
    </dgm:pt>
    <dgm:pt modelId="{5BD522D8-26C8-43F6-81CB-86AC80C309F7}" type="pres">
      <dgm:prSet presAssocID="{96035966-B84F-4762-8635-E98DA2074476}" presName="hierChild2" presStyleCnt="0"/>
      <dgm:spPr/>
    </dgm:pt>
    <dgm:pt modelId="{96E49DD8-BB7D-4A09-A2F1-0B91FB5BABBD}" type="pres">
      <dgm:prSet presAssocID="{8D6C88AE-BA16-4BB3-9481-2508985D2787}" presName="Name37" presStyleLbl="parChTrans1D2" presStyleIdx="0" presStyleCnt="4"/>
      <dgm:spPr/>
    </dgm:pt>
    <dgm:pt modelId="{F94B2741-4E66-44B2-BE31-8827F525149D}" type="pres">
      <dgm:prSet presAssocID="{222BF331-2644-497D-9F4E-817B6D0263FD}" presName="hierRoot2" presStyleCnt="0">
        <dgm:presLayoutVars>
          <dgm:hierBranch val="init"/>
        </dgm:presLayoutVars>
      </dgm:prSet>
      <dgm:spPr/>
    </dgm:pt>
    <dgm:pt modelId="{B19BE9F6-68C4-487E-A202-CECAE06FF77F}" type="pres">
      <dgm:prSet presAssocID="{222BF331-2644-497D-9F4E-817B6D0263FD}" presName="rootComposite" presStyleCnt="0"/>
      <dgm:spPr/>
    </dgm:pt>
    <dgm:pt modelId="{D9A872A2-D29A-4CEB-B96C-92D28147BF8C}" type="pres">
      <dgm:prSet presAssocID="{222BF331-2644-497D-9F4E-817B6D0263FD}" presName="rootText" presStyleLbl="node2" presStyleIdx="0" presStyleCnt="4" custScaleY="180842">
        <dgm:presLayoutVars>
          <dgm:chPref val="3"/>
        </dgm:presLayoutVars>
      </dgm:prSet>
      <dgm:spPr/>
    </dgm:pt>
    <dgm:pt modelId="{4CC33859-C26B-4BC0-8E6D-AD4D4A67F5F4}" type="pres">
      <dgm:prSet presAssocID="{222BF331-2644-497D-9F4E-817B6D0263FD}" presName="rootConnector" presStyleLbl="node2" presStyleIdx="0" presStyleCnt="4"/>
      <dgm:spPr/>
    </dgm:pt>
    <dgm:pt modelId="{B9AC8BE4-9F0D-4F82-95AE-C5EF9E135087}" type="pres">
      <dgm:prSet presAssocID="{222BF331-2644-497D-9F4E-817B6D0263FD}" presName="hierChild4" presStyleCnt="0"/>
      <dgm:spPr/>
    </dgm:pt>
    <dgm:pt modelId="{415CBCBF-558A-4E7C-B67D-E40FDBB93FE6}" type="pres">
      <dgm:prSet presAssocID="{222BF331-2644-497D-9F4E-817B6D0263FD}" presName="hierChild5" presStyleCnt="0"/>
      <dgm:spPr/>
    </dgm:pt>
    <dgm:pt modelId="{E26501D7-B8C3-4D6C-97CC-5A62667F28E1}" type="pres">
      <dgm:prSet presAssocID="{DF2FA639-F42D-484B-8297-8574B1883EA9}" presName="Name37" presStyleLbl="parChTrans1D2" presStyleIdx="1" presStyleCnt="4"/>
      <dgm:spPr/>
    </dgm:pt>
    <dgm:pt modelId="{1CCF3395-9C6F-4C8A-A6FC-F8B8AE705FD9}" type="pres">
      <dgm:prSet presAssocID="{79224BC7-7829-4B68-933B-6B5AA64F051F}" presName="hierRoot2" presStyleCnt="0">
        <dgm:presLayoutVars>
          <dgm:hierBranch val="init"/>
        </dgm:presLayoutVars>
      </dgm:prSet>
      <dgm:spPr/>
    </dgm:pt>
    <dgm:pt modelId="{BCD856D2-9AAA-46A0-9E6F-6159CD1219E6}" type="pres">
      <dgm:prSet presAssocID="{79224BC7-7829-4B68-933B-6B5AA64F051F}" presName="rootComposite" presStyleCnt="0"/>
      <dgm:spPr/>
    </dgm:pt>
    <dgm:pt modelId="{3A67D1B2-8D10-47E3-A689-3D59FE0E3972}" type="pres">
      <dgm:prSet presAssocID="{79224BC7-7829-4B68-933B-6B5AA64F051F}" presName="rootText" presStyleLbl="node2" presStyleIdx="1" presStyleCnt="4" custScaleY="180842">
        <dgm:presLayoutVars>
          <dgm:chPref val="3"/>
        </dgm:presLayoutVars>
      </dgm:prSet>
      <dgm:spPr/>
    </dgm:pt>
    <dgm:pt modelId="{C03ACF5A-20E1-4126-843C-FBD2412EF3BF}" type="pres">
      <dgm:prSet presAssocID="{79224BC7-7829-4B68-933B-6B5AA64F051F}" presName="rootConnector" presStyleLbl="node2" presStyleIdx="1" presStyleCnt="4"/>
      <dgm:spPr/>
    </dgm:pt>
    <dgm:pt modelId="{6B5A024F-0196-414C-831A-0473DD9EFD24}" type="pres">
      <dgm:prSet presAssocID="{79224BC7-7829-4B68-933B-6B5AA64F051F}" presName="hierChild4" presStyleCnt="0"/>
      <dgm:spPr/>
    </dgm:pt>
    <dgm:pt modelId="{3269EAC5-542B-4A35-91E5-607328E563D2}" type="pres">
      <dgm:prSet presAssocID="{79224BC7-7829-4B68-933B-6B5AA64F051F}" presName="hierChild5" presStyleCnt="0"/>
      <dgm:spPr/>
    </dgm:pt>
    <dgm:pt modelId="{7A6F2C3B-7FE2-4ED4-9FC4-3150394D83C6}" type="pres">
      <dgm:prSet presAssocID="{1043384F-9122-4D9A-B314-3819107D2240}" presName="Name37" presStyleLbl="parChTrans1D2" presStyleIdx="2" presStyleCnt="4"/>
      <dgm:spPr/>
    </dgm:pt>
    <dgm:pt modelId="{75167046-FEBD-4710-A8EF-429BE7FFE6DD}" type="pres">
      <dgm:prSet presAssocID="{11AA19D9-7910-4953-ACB4-1076086AFC43}" presName="hierRoot2" presStyleCnt="0">
        <dgm:presLayoutVars>
          <dgm:hierBranch val="init"/>
        </dgm:presLayoutVars>
      </dgm:prSet>
      <dgm:spPr/>
    </dgm:pt>
    <dgm:pt modelId="{542EE37B-66B9-4D6B-9A14-1F2D06A8444F}" type="pres">
      <dgm:prSet presAssocID="{11AA19D9-7910-4953-ACB4-1076086AFC43}" presName="rootComposite" presStyleCnt="0"/>
      <dgm:spPr/>
    </dgm:pt>
    <dgm:pt modelId="{B9AE0856-FC8A-4847-97DB-755F5BE2C425}" type="pres">
      <dgm:prSet presAssocID="{11AA19D9-7910-4953-ACB4-1076086AFC43}" presName="rootText" presStyleLbl="node2" presStyleIdx="2" presStyleCnt="4" custScaleY="180842">
        <dgm:presLayoutVars>
          <dgm:chPref val="3"/>
        </dgm:presLayoutVars>
      </dgm:prSet>
      <dgm:spPr/>
    </dgm:pt>
    <dgm:pt modelId="{53E9EA18-061E-470E-9925-68EF438D8AF9}" type="pres">
      <dgm:prSet presAssocID="{11AA19D9-7910-4953-ACB4-1076086AFC43}" presName="rootConnector" presStyleLbl="node2" presStyleIdx="2" presStyleCnt="4"/>
      <dgm:spPr/>
    </dgm:pt>
    <dgm:pt modelId="{E2CE2CB2-822D-4628-BFED-7B5A983E8CF8}" type="pres">
      <dgm:prSet presAssocID="{11AA19D9-7910-4953-ACB4-1076086AFC43}" presName="hierChild4" presStyleCnt="0"/>
      <dgm:spPr/>
    </dgm:pt>
    <dgm:pt modelId="{CDAE7354-98C3-4565-BC7C-E928B4F6D4C9}" type="pres">
      <dgm:prSet presAssocID="{11AA19D9-7910-4953-ACB4-1076086AFC43}" presName="hierChild5" presStyleCnt="0"/>
      <dgm:spPr/>
    </dgm:pt>
    <dgm:pt modelId="{2A59822A-E92D-4CAF-8CBA-394ED620A27B}" type="pres">
      <dgm:prSet presAssocID="{A48E9046-96AC-4E3D-9845-B6305B48C725}" presName="Name37" presStyleLbl="parChTrans1D2" presStyleIdx="3" presStyleCnt="4"/>
      <dgm:spPr/>
    </dgm:pt>
    <dgm:pt modelId="{4394E0F1-3AD6-432C-8AB2-49CE727AD10D}" type="pres">
      <dgm:prSet presAssocID="{987F1F49-C475-45CF-B79A-52308E0D981C}" presName="hierRoot2" presStyleCnt="0">
        <dgm:presLayoutVars>
          <dgm:hierBranch val="init"/>
        </dgm:presLayoutVars>
      </dgm:prSet>
      <dgm:spPr/>
    </dgm:pt>
    <dgm:pt modelId="{D584BF56-EA59-4523-A15C-57E42BEAB12D}" type="pres">
      <dgm:prSet presAssocID="{987F1F49-C475-45CF-B79A-52308E0D981C}" presName="rootComposite" presStyleCnt="0"/>
      <dgm:spPr/>
    </dgm:pt>
    <dgm:pt modelId="{3743AA4A-4EE3-45B9-A467-35465F42188B}" type="pres">
      <dgm:prSet presAssocID="{987F1F49-C475-45CF-B79A-52308E0D981C}" presName="rootText" presStyleLbl="node2" presStyleIdx="3" presStyleCnt="4" custScaleY="180842">
        <dgm:presLayoutVars>
          <dgm:chPref val="3"/>
        </dgm:presLayoutVars>
      </dgm:prSet>
      <dgm:spPr/>
    </dgm:pt>
    <dgm:pt modelId="{D252A28C-8CC4-4983-A4CF-63199EF886F8}" type="pres">
      <dgm:prSet presAssocID="{987F1F49-C475-45CF-B79A-52308E0D981C}" presName="rootConnector" presStyleLbl="node2" presStyleIdx="3" presStyleCnt="4"/>
      <dgm:spPr/>
    </dgm:pt>
    <dgm:pt modelId="{611FA0D9-7C60-49E5-8B2E-509D2D22C08D}" type="pres">
      <dgm:prSet presAssocID="{987F1F49-C475-45CF-B79A-52308E0D981C}" presName="hierChild4" presStyleCnt="0"/>
      <dgm:spPr/>
    </dgm:pt>
    <dgm:pt modelId="{F40D094B-D9BF-4AB7-8FED-640BBF6DAF1E}" type="pres">
      <dgm:prSet presAssocID="{987F1F49-C475-45CF-B79A-52308E0D981C}" presName="hierChild5" presStyleCnt="0"/>
      <dgm:spPr/>
    </dgm:pt>
    <dgm:pt modelId="{0E907D36-D6C6-4F0A-9101-794B5FF31248}" type="pres">
      <dgm:prSet presAssocID="{96035966-B84F-4762-8635-E98DA2074476}" presName="hierChild3" presStyleCnt="0"/>
      <dgm:spPr/>
    </dgm:pt>
  </dgm:ptLst>
  <dgm:cxnLst>
    <dgm:cxn modelId="{B790AE11-DB24-4EA4-9D03-08CF2758B42A}" type="presOf" srcId="{A48E9046-96AC-4E3D-9845-B6305B48C725}" destId="{2A59822A-E92D-4CAF-8CBA-394ED620A27B}" srcOrd="0" destOrd="0" presId="urn:microsoft.com/office/officeart/2005/8/layout/orgChart1"/>
    <dgm:cxn modelId="{77583C20-60DE-4EC5-9B71-57B974DE372D}" type="presOf" srcId="{987F1F49-C475-45CF-B79A-52308E0D981C}" destId="{D252A28C-8CC4-4983-A4CF-63199EF886F8}" srcOrd="1" destOrd="0" presId="urn:microsoft.com/office/officeart/2005/8/layout/orgChart1"/>
    <dgm:cxn modelId="{4045E22B-2568-4C40-A137-75CBB4362240}" srcId="{96035966-B84F-4762-8635-E98DA2074476}" destId="{987F1F49-C475-45CF-B79A-52308E0D981C}" srcOrd="3" destOrd="0" parTransId="{A48E9046-96AC-4E3D-9845-B6305B48C725}" sibTransId="{D8C8A1E8-FCBC-4574-B6B2-BF7DFF65CEE5}"/>
    <dgm:cxn modelId="{04AFB03C-E02E-44CF-BE61-DFFA40F5C820}" srcId="{96035966-B84F-4762-8635-E98DA2074476}" destId="{222BF331-2644-497D-9F4E-817B6D0263FD}" srcOrd="0" destOrd="0" parTransId="{8D6C88AE-BA16-4BB3-9481-2508985D2787}" sibTransId="{DF78D44E-7F69-431B-9E6B-3777DE2384E8}"/>
    <dgm:cxn modelId="{4637823E-420C-4A33-A4C5-3E3E0CE70807}" srcId="{F687F2A4-3257-4D2B-B23B-665144C7013C}" destId="{96035966-B84F-4762-8635-E98DA2074476}" srcOrd="0" destOrd="0" parTransId="{667BA629-A37C-4779-A22F-986388580325}" sibTransId="{AE5D134A-D4C6-49BE-AB52-E9820C36B894}"/>
    <dgm:cxn modelId="{8D99D675-3980-48D1-BA4C-C8895809DF0F}" type="presOf" srcId="{DF2FA639-F42D-484B-8297-8574B1883EA9}" destId="{E26501D7-B8C3-4D6C-97CC-5A62667F28E1}" srcOrd="0" destOrd="0" presId="urn:microsoft.com/office/officeart/2005/8/layout/orgChart1"/>
    <dgm:cxn modelId="{A1FF6E82-0BCD-4A83-B921-C9B039DF7091}" type="presOf" srcId="{987F1F49-C475-45CF-B79A-52308E0D981C}" destId="{3743AA4A-4EE3-45B9-A467-35465F42188B}" srcOrd="0" destOrd="0" presId="urn:microsoft.com/office/officeart/2005/8/layout/orgChart1"/>
    <dgm:cxn modelId="{8ADC6EAC-3550-45EB-B757-092C9274B1CE}" type="presOf" srcId="{79224BC7-7829-4B68-933B-6B5AA64F051F}" destId="{3A67D1B2-8D10-47E3-A689-3D59FE0E3972}" srcOrd="0" destOrd="0" presId="urn:microsoft.com/office/officeart/2005/8/layout/orgChart1"/>
    <dgm:cxn modelId="{7DE0D3B0-CD4D-4E61-98B9-DC3B7D4DACD7}" type="presOf" srcId="{222BF331-2644-497D-9F4E-817B6D0263FD}" destId="{D9A872A2-D29A-4CEB-B96C-92D28147BF8C}" srcOrd="0" destOrd="0" presId="urn:microsoft.com/office/officeart/2005/8/layout/orgChart1"/>
    <dgm:cxn modelId="{EC6950C3-297B-4E91-9E41-84ABA7D51C4F}" type="presOf" srcId="{11AA19D9-7910-4953-ACB4-1076086AFC43}" destId="{B9AE0856-FC8A-4847-97DB-755F5BE2C425}" srcOrd="0" destOrd="0" presId="urn:microsoft.com/office/officeart/2005/8/layout/orgChart1"/>
    <dgm:cxn modelId="{107205C9-F34E-4B74-9060-55C82F71AE1F}" srcId="{96035966-B84F-4762-8635-E98DA2074476}" destId="{11AA19D9-7910-4953-ACB4-1076086AFC43}" srcOrd="2" destOrd="0" parTransId="{1043384F-9122-4D9A-B314-3819107D2240}" sibTransId="{F67A1BF4-FA2E-47C7-952C-B2FFEA57C879}"/>
    <dgm:cxn modelId="{7CF3F4CA-EBB9-42C5-B4F4-35AEEC6932EF}" type="presOf" srcId="{F687F2A4-3257-4D2B-B23B-665144C7013C}" destId="{79B6F363-2C0F-4FBE-A2C6-C24DE5119F3C}" srcOrd="0" destOrd="0" presId="urn:microsoft.com/office/officeart/2005/8/layout/orgChart1"/>
    <dgm:cxn modelId="{84C19BD8-39B5-4292-95C3-15BD75A2CCB7}" type="presOf" srcId="{11AA19D9-7910-4953-ACB4-1076086AFC43}" destId="{53E9EA18-061E-470E-9925-68EF438D8AF9}" srcOrd="1" destOrd="0" presId="urn:microsoft.com/office/officeart/2005/8/layout/orgChart1"/>
    <dgm:cxn modelId="{7343DCDA-3908-4D0F-B3E3-1CF5952AA767}" type="presOf" srcId="{1043384F-9122-4D9A-B314-3819107D2240}" destId="{7A6F2C3B-7FE2-4ED4-9FC4-3150394D83C6}" srcOrd="0" destOrd="0" presId="urn:microsoft.com/office/officeart/2005/8/layout/orgChart1"/>
    <dgm:cxn modelId="{587147DB-BCBB-4F00-9233-CAF63C1204C3}" type="presOf" srcId="{96035966-B84F-4762-8635-E98DA2074476}" destId="{0EDFFA7C-2DD8-475C-9650-F82238EA7218}" srcOrd="1" destOrd="0" presId="urn:microsoft.com/office/officeart/2005/8/layout/orgChart1"/>
    <dgm:cxn modelId="{6F5CCADE-D2E9-44D3-9A0A-64370028E9F1}" type="presOf" srcId="{8D6C88AE-BA16-4BB3-9481-2508985D2787}" destId="{96E49DD8-BB7D-4A09-A2F1-0B91FB5BABBD}" srcOrd="0" destOrd="0" presId="urn:microsoft.com/office/officeart/2005/8/layout/orgChart1"/>
    <dgm:cxn modelId="{893EA9E2-2389-40D6-8EDB-1118AFC33D3E}" type="presOf" srcId="{222BF331-2644-497D-9F4E-817B6D0263FD}" destId="{4CC33859-C26B-4BC0-8E6D-AD4D4A67F5F4}" srcOrd="1" destOrd="0" presId="urn:microsoft.com/office/officeart/2005/8/layout/orgChart1"/>
    <dgm:cxn modelId="{547B5AF4-6A8B-4CEE-9FE2-57F8E8DE7933}" type="presOf" srcId="{79224BC7-7829-4B68-933B-6B5AA64F051F}" destId="{C03ACF5A-20E1-4126-843C-FBD2412EF3BF}" srcOrd="1" destOrd="0" presId="urn:microsoft.com/office/officeart/2005/8/layout/orgChart1"/>
    <dgm:cxn modelId="{FD218FF7-C02C-46AB-9605-B13BEDFC5445}" type="presOf" srcId="{96035966-B84F-4762-8635-E98DA2074476}" destId="{47EC7BC9-499F-488E-8FE3-70694FE39314}" srcOrd="0" destOrd="0" presId="urn:microsoft.com/office/officeart/2005/8/layout/orgChart1"/>
    <dgm:cxn modelId="{39EADBFD-0C12-477A-8C5D-40EC2C6C5E6D}" srcId="{96035966-B84F-4762-8635-E98DA2074476}" destId="{79224BC7-7829-4B68-933B-6B5AA64F051F}" srcOrd="1" destOrd="0" parTransId="{DF2FA639-F42D-484B-8297-8574B1883EA9}" sibTransId="{391BEC74-3851-4F0A-9D3E-229DA1C613B0}"/>
    <dgm:cxn modelId="{6EE30B84-E5A3-44F8-A2CB-035A5002EA70}" type="presParOf" srcId="{79B6F363-2C0F-4FBE-A2C6-C24DE5119F3C}" destId="{BF5EE5ED-343F-4A5E-85A7-1FEF454C9751}" srcOrd="0" destOrd="0" presId="urn:microsoft.com/office/officeart/2005/8/layout/orgChart1"/>
    <dgm:cxn modelId="{B8E89D54-88FD-4818-A16D-AFAD746DA06A}" type="presParOf" srcId="{BF5EE5ED-343F-4A5E-85A7-1FEF454C9751}" destId="{319ED784-3E37-4F9D-8205-24B98A79CE02}" srcOrd="0" destOrd="0" presId="urn:microsoft.com/office/officeart/2005/8/layout/orgChart1"/>
    <dgm:cxn modelId="{7B407892-DA6B-42CE-9195-0C28317119F8}" type="presParOf" srcId="{319ED784-3E37-4F9D-8205-24B98A79CE02}" destId="{47EC7BC9-499F-488E-8FE3-70694FE39314}" srcOrd="0" destOrd="0" presId="urn:microsoft.com/office/officeart/2005/8/layout/orgChart1"/>
    <dgm:cxn modelId="{55147ACA-F542-42C4-A5AB-89374585BFD2}" type="presParOf" srcId="{319ED784-3E37-4F9D-8205-24B98A79CE02}" destId="{0EDFFA7C-2DD8-475C-9650-F82238EA7218}" srcOrd="1" destOrd="0" presId="urn:microsoft.com/office/officeart/2005/8/layout/orgChart1"/>
    <dgm:cxn modelId="{E9E3ACE0-0D9C-41F3-A599-328E7E1CE402}" type="presParOf" srcId="{BF5EE5ED-343F-4A5E-85A7-1FEF454C9751}" destId="{5BD522D8-26C8-43F6-81CB-86AC80C309F7}" srcOrd="1" destOrd="0" presId="urn:microsoft.com/office/officeart/2005/8/layout/orgChart1"/>
    <dgm:cxn modelId="{150035D2-DDB7-4546-AECE-04E29EC54A2F}" type="presParOf" srcId="{5BD522D8-26C8-43F6-81CB-86AC80C309F7}" destId="{96E49DD8-BB7D-4A09-A2F1-0B91FB5BABBD}" srcOrd="0" destOrd="0" presId="urn:microsoft.com/office/officeart/2005/8/layout/orgChart1"/>
    <dgm:cxn modelId="{0D3116F7-339D-40FF-9779-A3666E43A8B6}" type="presParOf" srcId="{5BD522D8-26C8-43F6-81CB-86AC80C309F7}" destId="{F94B2741-4E66-44B2-BE31-8827F525149D}" srcOrd="1" destOrd="0" presId="urn:microsoft.com/office/officeart/2005/8/layout/orgChart1"/>
    <dgm:cxn modelId="{558C249D-16C4-431F-9577-8F73170E3ACC}" type="presParOf" srcId="{F94B2741-4E66-44B2-BE31-8827F525149D}" destId="{B19BE9F6-68C4-487E-A202-CECAE06FF77F}" srcOrd="0" destOrd="0" presId="urn:microsoft.com/office/officeart/2005/8/layout/orgChart1"/>
    <dgm:cxn modelId="{55550E81-92CB-4CBC-8B91-4BAAFFE50134}" type="presParOf" srcId="{B19BE9F6-68C4-487E-A202-CECAE06FF77F}" destId="{D9A872A2-D29A-4CEB-B96C-92D28147BF8C}" srcOrd="0" destOrd="0" presId="urn:microsoft.com/office/officeart/2005/8/layout/orgChart1"/>
    <dgm:cxn modelId="{E6363DE7-4710-4891-B63F-671095C4FE91}" type="presParOf" srcId="{B19BE9F6-68C4-487E-A202-CECAE06FF77F}" destId="{4CC33859-C26B-4BC0-8E6D-AD4D4A67F5F4}" srcOrd="1" destOrd="0" presId="urn:microsoft.com/office/officeart/2005/8/layout/orgChart1"/>
    <dgm:cxn modelId="{097BEFD4-B7FE-4EF7-B5A8-FE6FF850797C}" type="presParOf" srcId="{F94B2741-4E66-44B2-BE31-8827F525149D}" destId="{B9AC8BE4-9F0D-4F82-95AE-C5EF9E135087}" srcOrd="1" destOrd="0" presId="urn:microsoft.com/office/officeart/2005/8/layout/orgChart1"/>
    <dgm:cxn modelId="{8A133188-D55E-43D1-BB1D-004D63178BAF}" type="presParOf" srcId="{F94B2741-4E66-44B2-BE31-8827F525149D}" destId="{415CBCBF-558A-4E7C-B67D-E40FDBB93FE6}" srcOrd="2" destOrd="0" presId="urn:microsoft.com/office/officeart/2005/8/layout/orgChart1"/>
    <dgm:cxn modelId="{56E81EA7-F783-48BD-A29B-BF811C9AFDAD}" type="presParOf" srcId="{5BD522D8-26C8-43F6-81CB-86AC80C309F7}" destId="{E26501D7-B8C3-4D6C-97CC-5A62667F28E1}" srcOrd="2" destOrd="0" presId="urn:microsoft.com/office/officeart/2005/8/layout/orgChart1"/>
    <dgm:cxn modelId="{2DA3C13B-5925-4610-B525-D7A5065307A5}" type="presParOf" srcId="{5BD522D8-26C8-43F6-81CB-86AC80C309F7}" destId="{1CCF3395-9C6F-4C8A-A6FC-F8B8AE705FD9}" srcOrd="3" destOrd="0" presId="urn:microsoft.com/office/officeart/2005/8/layout/orgChart1"/>
    <dgm:cxn modelId="{FFDD13BE-12FF-4AEF-B20F-21C6AACF7C3A}" type="presParOf" srcId="{1CCF3395-9C6F-4C8A-A6FC-F8B8AE705FD9}" destId="{BCD856D2-9AAA-46A0-9E6F-6159CD1219E6}" srcOrd="0" destOrd="0" presId="urn:microsoft.com/office/officeart/2005/8/layout/orgChart1"/>
    <dgm:cxn modelId="{C84CC267-CC48-4036-91FA-B2125C4BD818}" type="presParOf" srcId="{BCD856D2-9AAA-46A0-9E6F-6159CD1219E6}" destId="{3A67D1B2-8D10-47E3-A689-3D59FE0E3972}" srcOrd="0" destOrd="0" presId="urn:microsoft.com/office/officeart/2005/8/layout/orgChart1"/>
    <dgm:cxn modelId="{240E6237-E1E8-4972-9912-8E3F30A4019D}" type="presParOf" srcId="{BCD856D2-9AAA-46A0-9E6F-6159CD1219E6}" destId="{C03ACF5A-20E1-4126-843C-FBD2412EF3BF}" srcOrd="1" destOrd="0" presId="urn:microsoft.com/office/officeart/2005/8/layout/orgChart1"/>
    <dgm:cxn modelId="{E6F8B241-19B1-4549-9B98-604D80120EE6}" type="presParOf" srcId="{1CCF3395-9C6F-4C8A-A6FC-F8B8AE705FD9}" destId="{6B5A024F-0196-414C-831A-0473DD9EFD24}" srcOrd="1" destOrd="0" presId="urn:microsoft.com/office/officeart/2005/8/layout/orgChart1"/>
    <dgm:cxn modelId="{7EF2389F-F9F2-4B2F-A652-DB50F85ABF18}" type="presParOf" srcId="{1CCF3395-9C6F-4C8A-A6FC-F8B8AE705FD9}" destId="{3269EAC5-542B-4A35-91E5-607328E563D2}" srcOrd="2" destOrd="0" presId="urn:microsoft.com/office/officeart/2005/8/layout/orgChart1"/>
    <dgm:cxn modelId="{5588EB61-058B-4995-A29F-4362127EF75C}" type="presParOf" srcId="{5BD522D8-26C8-43F6-81CB-86AC80C309F7}" destId="{7A6F2C3B-7FE2-4ED4-9FC4-3150394D83C6}" srcOrd="4" destOrd="0" presId="urn:microsoft.com/office/officeart/2005/8/layout/orgChart1"/>
    <dgm:cxn modelId="{626967CF-3DC2-4BF2-8BF8-4E61674286F1}" type="presParOf" srcId="{5BD522D8-26C8-43F6-81CB-86AC80C309F7}" destId="{75167046-FEBD-4710-A8EF-429BE7FFE6DD}" srcOrd="5" destOrd="0" presId="urn:microsoft.com/office/officeart/2005/8/layout/orgChart1"/>
    <dgm:cxn modelId="{1B833B18-EC0A-4030-9C61-AA2C1A1A2CB1}" type="presParOf" srcId="{75167046-FEBD-4710-A8EF-429BE7FFE6DD}" destId="{542EE37B-66B9-4D6B-9A14-1F2D06A8444F}" srcOrd="0" destOrd="0" presId="urn:microsoft.com/office/officeart/2005/8/layout/orgChart1"/>
    <dgm:cxn modelId="{EB60E505-DEB4-4572-BC94-ACE3AED8870A}" type="presParOf" srcId="{542EE37B-66B9-4D6B-9A14-1F2D06A8444F}" destId="{B9AE0856-FC8A-4847-97DB-755F5BE2C425}" srcOrd="0" destOrd="0" presId="urn:microsoft.com/office/officeart/2005/8/layout/orgChart1"/>
    <dgm:cxn modelId="{724DD889-A8E3-441E-9B00-3E23B2D06E72}" type="presParOf" srcId="{542EE37B-66B9-4D6B-9A14-1F2D06A8444F}" destId="{53E9EA18-061E-470E-9925-68EF438D8AF9}" srcOrd="1" destOrd="0" presId="urn:microsoft.com/office/officeart/2005/8/layout/orgChart1"/>
    <dgm:cxn modelId="{AA6BC224-C738-4EF6-8114-90E3F8FB32EC}" type="presParOf" srcId="{75167046-FEBD-4710-A8EF-429BE7FFE6DD}" destId="{E2CE2CB2-822D-4628-BFED-7B5A983E8CF8}" srcOrd="1" destOrd="0" presId="urn:microsoft.com/office/officeart/2005/8/layout/orgChart1"/>
    <dgm:cxn modelId="{8AA27FCC-9C30-4276-8AA9-40C25D54B0C2}" type="presParOf" srcId="{75167046-FEBD-4710-A8EF-429BE7FFE6DD}" destId="{CDAE7354-98C3-4565-BC7C-E928B4F6D4C9}" srcOrd="2" destOrd="0" presId="urn:microsoft.com/office/officeart/2005/8/layout/orgChart1"/>
    <dgm:cxn modelId="{20190C74-E389-4B3F-870D-5857A2A02689}" type="presParOf" srcId="{5BD522D8-26C8-43F6-81CB-86AC80C309F7}" destId="{2A59822A-E92D-4CAF-8CBA-394ED620A27B}" srcOrd="6" destOrd="0" presId="urn:microsoft.com/office/officeart/2005/8/layout/orgChart1"/>
    <dgm:cxn modelId="{13DF19D1-F589-46BC-BE2D-6A80E32A1D95}" type="presParOf" srcId="{5BD522D8-26C8-43F6-81CB-86AC80C309F7}" destId="{4394E0F1-3AD6-432C-8AB2-49CE727AD10D}" srcOrd="7" destOrd="0" presId="urn:microsoft.com/office/officeart/2005/8/layout/orgChart1"/>
    <dgm:cxn modelId="{3D02C7DE-BA9E-4707-AF04-2604CF51A2C1}" type="presParOf" srcId="{4394E0F1-3AD6-432C-8AB2-49CE727AD10D}" destId="{D584BF56-EA59-4523-A15C-57E42BEAB12D}" srcOrd="0" destOrd="0" presId="urn:microsoft.com/office/officeart/2005/8/layout/orgChart1"/>
    <dgm:cxn modelId="{37F335F0-C2D4-4855-889A-0D4F24503E4B}" type="presParOf" srcId="{D584BF56-EA59-4523-A15C-57E42BEAB12D}" destId="{3743AA4A-4EE3-45B9-A467-35465F42188B}" srcOrd="0" destOrd="0" presId="urn:microsoft.com/office/officeart/2005/8/layout/orgChart1"/>
    <dgm:cxn modelId="{F59646AC-50A5-4C2F-9D8A-38C2FA8BCA91}" type="presParOf" srcId="{D584BF56-EA59-4523-A15C-57E42BEAB12D}" destId="{D252A28C-8CC4-4983-A4CF-63199EF886F8}" srcOrd="1" destOrd="0" presId="urn:microsoft.com/office/officeart/2005/8/layout/orgChart1"/>
    <dgm:cxn modelId="{E9138F2F-2082-40BA-86A1-7D2844ABAC62}" type="presParOf" srcId="{4394E0F1-3AD6-432C-8AB2-49CE727AD10D}" destId="{611FA0D9-7C60-49E5-8B2E-509D2D22C08D}" srcOrd="1" destOrd="0" presId="urn:microsoft.com/office/officeart/2005/8/layout/orgChart1"/>
    <dgm:cxn modelId="{4E79C5B2-F3CF-40F3-BB18-E267C04733CD}" type="presParOf" srcId="{4394E0F1-3AD6-432C-8AB2-49CE727AD10D}" destId="{F40D094B-D9BF-4AB7-8FED-640BBF6DAF1E}" srcOrd="2" destOrd="0" presId="urn:microsoft.com/office/officeart/2005/8/layout/orgChart1"/>
    <dgm:cxn modelId="{0703D0F8-6E68-46D4-B5DF-AB5F99F8D4B9}" type="presParOf" srcId="{BF5EE5ED-343F-4A5E-85A7-1FEF454C9751}" destId="{0E907D36-D6C6-4F0A-9101-794B5FF31248}" srcOrd="2" destOrd="0" presId="urn:microsoft.com/office/officeart/2005/8/layout/orgChart1"/>
  </dgm:cxnLst>
  <dgm:bg>
    <a:effectLst>
      <a:softEdge rad="31750"/>
    </a:effectLst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687F2A4-3257-4D2B-B23B-665144C7013C}" type="doc">
      <dgm:prSet loTypeId="urn:microsoft.com/office/officeart/2005/8/layout/orgChart1" loCatId="hierarchy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96035966-B84F-4762-8635-E98DA2074476}">
      <dgm:prSet phldrT="[Text]" custT="1"/>
      <dgm:spPr>
        <a:solidFill>
          <a:srgbClr val="13778E"/>
        </a:solidFill>
      </dgm:spPr>
      <dgm:t>
        <a:bodyPr/>
        <a:lstStyle/>
        <a:p>
          <a:r>
            <a:rPr lang="en-US" sz="2400" b="1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rPr>
            <a:t>Net-Metering</a:t>
          </a:r>
          <a:endParaRPr lang="en-US" sz="1300" b="1" dirty="0">
            <a:solidFill>
              <a:schemeClr val="bg1"/>
            </a:solidFill>
            <a:latin typeface="Roboto" panose="02000000000000000000" pitchFamily="2" charset="0"/>
            <a:ea typeface="Roboto" panose="02000000000000000000" pitchFamily="2" charset="0"/>
          </a:endParaRPr>
        </a:p>
      </dgm:t>
    </dgm:pt>
    <dgm:pt modelId="{667BA629-A37C-4779-A22F-986388580325}" type="parTrans" cxnId="{4637823E-420C-4A33-A4C5-3E3E0CE70807}">
      <dgm:prSet/>
      <dgm:spPr/>
      <dgm:t>
        <a:bodyPr/>
        <a:lstStyle/>
        <a:p>
          <a:endParaRPr lang="en-US">
            <a:solidFill>
              <a:schemeClr val="bg1"/>
            </a:solidFill>
            <a:latin typeface="Roboto" panose="02000000000000000000" pitchFamily="2" charset="0"/>
            <a:ea typeface="Roboto" panose="02000000000000000000" pitchFamily="2" charset="0"/>
          </a:endParaRPr>
        </a:p>
      </dgm:t>
    </dgm:pt>
    <dgm:pt modelId="{AE5D134A-D4C6-49BE-AB52-E9820C36B894}" type="sibTrans" cxnId="{4637823E-420C-4A33-A4C5-3E3E0CE70807}">
      <dgm:prSet/>
      <dgm:spPr/>
      <dgm:t>
        <a:bodyPr/>
        <a:lstStyle/>
        <a:p>
          <a:endParaRPr lang="en-US">
            <a:solidFill>
              <a:schemeClr val="bg1"/>
            </a:solidFill>
            <a:latin typeface="Roboto" panose="02000000000000000000" pitchFamily="2" charset="0"/>
            <a:ea typeface="Roboto" panose="02000000000000000000" pitchFamily="2" charset="0"/>
          </a:endParaRPr>
        </a:p>
      </dgm:t>
    </dgm:pt>
    <dgm:pt modelId="{222BF331-2644-497D-9F4E-817B6D0263FD}">
      <dgm:prSet phldrT="[Text]" custT="1"/>
      <dgm:spPr>
        <a:solidFill>
          <a:srgbClr val="13778E"/>
        </a:solidFill>
      </dgm:spPr>
      <dgm:t>
        <a:bodyPr lIns="216000" tIns="216000" rIns="216000" bIns="216000"/>
        <a:lstStyle/>
        <a:p>
          <a:pPr>
            <a:lnSpc>
              <a:spcPct val="150000"/>
            </a:lnSpc>
          </a:pPr>
          <a:r>
            <a:rPr lang="en-US" sz="1600" b="0" i="0" u="none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rPr>
            <a:t>10,8 kW​</a:t>
          </a:r>
        </a:p>
        <a:p>
          <a:pPr>
            <a:lnSpc>
              <a:spcPct val="150000"/>
            </a:lnSpc>
          </a:pPr>
          <a:r>
            <a:rPr lang="el-GR" sz="1600" b="0" i="0" u="none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rPr>
            <a:t>(από το &lt;=100% της συμφωνημένης ισχύος κατανάλωσης της παροχής) ​</a:t>
          </a:r>
          <a:endParaRPr lang="en-US" sz="1600" b="0" i="0" u="none" dirty="0">
            <a:solidFill>
              <a:schemeClr val="bg1"/>
            </a:solidFill>
            <a:latin typeface="Roboto" panose="02000000000000000000" pitchFamily="2" charset="0"/>
            <a:ea typeface="Roboto" panose="02000000000000000000" pitchFamily="2" charset="0"/>
          </a:endParaRPr>
        </a:p>
        <a:p>
          <a:pPr>
            <a:lnSpc>
              <a:spcPct val="150000"/>
            </a:lnSpc>
          </a:pPr>
          <a:r>
            <a:rPr lang="el-GR" sz="1600" b="0" i="0" u="none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rPr>
            <a:t>για οικιακούς καταναλωτές​</a:t>
          </a:r>
          <a:endParaRPr lang="en-US" sz="1600" b="0" i="0" u="none" dirty="0">
            <a:solidFill>
              <a:schemeClr val="bg1"/>
            </a:solidFill>
            <a:latin typeface="Roboto" panose="02000000000000000000" pitchFamily="2" charset="0"/>
            <a:ea typeface="Roboto" panose="02000000000000000000" pitchFamily="2" charset="0"/>
          </a:endParaRPr>
        </a:p>
        <a:p>
          <a:pPr>
            <a:lnSpc>
              <a:spcPct val="150000"/>
            </a:lnSpc>
          </a:pPr>
          <a:r>
            <a:rPr lang="el-GR" sz="1600" b="0" i="0" u="none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rPr>
            <a:t>(νοικοκυριά)​</a:t>
          </a:r>
          <a:endParaRPr lang="en-US" sz="1400" dirty="0">
            <a:solidFill>
              <a:schemeClr val="bg1"/>
            </a:solidFill>
            <a:latin typeface="Roboto" panose="02000000000000000000" pitchFamily="2" charset="0"/>
            <a:ea typeface="Roboto" panose="02000000000000000000" pitchFamily="2" charset="0"/>
          </a:endParaRPr>
        </a:p>
      </dgm:t>
    </dgm:pt>
    <dgm:pt modelId="{8D6C88AE-BA16-4BB3-9481-2508985D2787}" type="parTrans" cxnId="{04AFB03C-E02E-44CF-BE61-DFFA40F5C820}">
      <dgm:prSet/>
      <dgm:spPr>
        <a:solidFill>
          <a:srgbClr val="1F6091"/>
        </a:solidFill>
        <a:ln>
          <a:solidFill>
            <a:srgbClr val="343433"/>
          </a:solidFill>
        </a:ln>
      </dgm:spPr>
      <dgm:t>
        <a:bodyPr/>
        <a:lstStyle/>
        <a:p>
          <a:endParaRPr lang="en-US">
            <a:solidFill>
              <a:schemeClr val="bg1"/>
            </a:solidFill>
            <a:latin typeface="Roboto" panose="02000000000000000000" pitchFamily="2" charset="0"/>
            <a:ea typeface="Roboto" panose="02000000000000000000" pitchFamily="2" charset="0"/>
          </a:endParaRPr>
        </a:p>
      </dgm:t>
    </dgm:pt>
    <dgm:pt modelId="{DF78D44E-7F69-431B-9E6B-3777DE2384E8}" type="sibTrans" cxnId="{04AFB03C-E02E-44CF-BE61-DFFA40F5C820}">
      <dgm:prSet/>
      <dgm:spPr/>
      <dgm:t>
        <a:bodyPr/>
        <a:lstStyle/>
        <a:p>
          <a:endParaRPr lang="en-US">
            <a:solidFill>
              <a:schemeClr val="bg1"/>
            </a:solidFill>
            <a:latin typeface="Roboto" panose="02000000000000000000" pitchFamily="2" charset="0"/>
            <a:ea typeface="Roboto" panose="02000000000000000000" pitchFamily="2" charset="0"/>
          </a:endParaRPr>
        </a:p>
      </dgm:t>
    </dgm:pt>
    <dgm:pt modelId="{11AA19D9-7910-4953-ACB4-1076086AFC43}">
      <dgm:prSet custT="1"/>
      <dgm:spPr>
        <a:solidFill>
          <a:srgbClr val="13778E"/>
        </a:solidFill>
      </dgm:spPr>
      <dgm:t>
        <a:bodyPr lIns="216000" tIns="216000" rIns="216000" bIns="216000"/>
        <a:lstStyle/>
        <a:p>
          <a:pPr>
            <a:lnSpc>
              <a:spcPct val="150000"/>
            </a:lnSpc>
          </a:pPr>
          <a:r>
            <a:rPr lang="el-GR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rPr>
            <a:t>&lt;=100% της συμφωνημένης ισχύος κατανάλωσης της παροχής​</a:t>
          </a:r>
          <a:endParaRPr lang="en-US" sz="1600" dirty="0">
            <a:solidFill>
              <a:schemeClr val="bg1"/>
            </a:solidFill>
            <a:latin typeface="Roboto" panose="02000000000000000000" pitchFamily="2" charset="0"/>
            <a:ea typeface="Roboto" panose="02000000000000000000" pitchFamily="2" charset="0"/>
          </a:endParaRPr>
        </a:p>
        <a:p>
          <a:pPr>
            <a:lnSpc>
              <a:spcPct val="150000"/>
            </a:lnSpc>
          </a:pPr>
          <a:r>
            <a:rPr lang="el-GR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rPr>
            <a:t>(παραμένει ως έχει)​</a:t>
          </a:r>
          <a:endParaRPr lang="en-US" sz="1600" dirty="0">
            <a:solidFill>
              <a:schemeClr val="bg1"/>
            </a:solidFill>
            <a:latin typeface="Roboto" panose="02000000000000000000" pitchFamily="2" charset="0"/>
            <a:ea typeface="Roboto" panose="02000000000000000000" pitchFamily="2" charset="0"/>
          </a:endParaRPr>
        </a:p>
        <a:p>
          <a:pPr>
            <a:lnSpc>
              <a:spcPct val="150000"/>
            </a:lnSpc>
          </a:pPr>
          <a:r>
            <a:rPr lang="el-GR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rPr>
            <a:t>για:​</a:t>
          </a:r>
          <a:endParaRPr lang="en-US" sz="1600" dirty="0">
            <a:solidFill>
              <a:schemeClr val="bg1"/>
            </a:solidFill>
            <a:latin typeface="Roboto" panose="02000000000000000000" pitchFamily="2" charset="0"/>
            <a:ea typeface="Roboto" panose="02000000000000000000" pitchFamily="2" charset="0"/>
          </a:endParaRPr>
        </a:p>
        <a:p>
          <a:pPr>
            <a:lnSpc>
              <a:spcPct val="150000"/>
            </a:lnSpc>
          </a:pPr>
          <a:r>
            <a:rPr lang="el-GR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rPr>
            <a:t>-ΟΤΑ Α’ και Β’ βαθμού​</a:t>
          </a:r>
          <a:endParaRPr lang="en-US" sz="1600" dirty="0">
            <a:solidFill>
              <a:schemeClr val="bg1"/>
            </a:solidFill>
            <a:latin typeface="Roboto" panose="02000000000000000000" pitchFamily="2" charset="0"/>
            <a:ea typeface="Roboto" panose="02000000000000000000" pitchFamily="2" charset="0"/>
          </a:endParaRPr>
        </a:p>
        <a:p>
          <a:pPr>
            <a:lnSpc>
              <a:spcPct val="150000"/>
            </a:lnSpc>
          </a:pPr>
          <a:r>
            <a:rPr lang="el-GR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rPr>
            <a:t>-Αγρότες​</a:t>
          </a:r>
        </a:p>
        <a:p>
          <a:pPr>
            <a:lnSpc>
              <a:spcPct val="150000"/>
            </a:lnSpc>
          </a:pPr>
          <a:r>
            <a:rPr lang="el-GR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rPr>
            <a:t>-</a:t>
          </a:r>
          <a:r>
            <a:rPr lang="el-GR" sz="1600" dirty="0" err="1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rPr>
            <a:t>Παρόχους</a:t>
          </a:r>
          <a:r>
            <a:rPr lang="el-GR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rPr>
            <a:t> υπηρεσιών ύδατος​</a:t>
          </a:r>
          <a:endParaRPr lang="en-US" sz="1400" dirty="0">
            <a:solidFill>
              <a:schemeClr val="bg1"/>
            </a:solidFill>
            <a:latin typeface="Roboto" panose="02000000000000000000" pitchFamily="2" charset="0"/>
            <a:ea typeface="Roboto" panose="02000000000000000000" pitchFamily="2" charset="0"/>
          </a:endParaRPr>
        </a:p>
      </dgm:t>
    </dgm:pt>
    <dgm:pt modelId="{1043384F-9122-4D9A-B314-3819107D2240}" type="parTrans" cxnId="{107205C9-F34E-4B74-9060-55C82F71AE1F}">
      <dgm:prSet/>
      <dgm:spPr>
        <a:solidFill>
          <a:srgbClr val="1F6091"/>
        </a:solidFill>
        <a:ln>
          <a:solidFill>
            <a:srgbClr val="343433"/>
          </a:solidFill>
        </a:ln>
      </dgm:spPr>
      <dgm:t>
        <a:bodyPr/>
        <a:lstStyle/>
        <a:p>
          <a:endParaRPr lang="en-US">
            <a:solidFill>
              <a:schemeClr val="bg1"/>
            </a:solidFill>
            <a:latin typeface="Roboto" panose="02000000000000000000" pitchFamily="2" charset="0"/>
            <a:ea typeface="Roboto" panose="02000000000000000000" pitchFamily="2" charset="0"/>
          </a:endParaRPr>
        </a:p>
      </dgm:t>
    </dgm:pt>
    <dgm:pt modelId="{F67A1BF4-FA2E-47C7-952C-B2FFEA57C879}" type="sibTrans" cxnId="{107205C9-F34E-4B74-9060-55C82F71AE1F}">
      <dgm:prSet/>
      <dgm:spPr/>
      <dgm:t>
        <a:bodyPr/>
        <a:lstStyle/>
        <a:p>
          <a:endParaRPr lang="en-US">
            <a:solidFill>
              <a:schemeClr val="bg1"/>
            </a:solidFill>
            <a:latin typeface="Roboto" panose="02000000000000000000" pitchFamily="2" charset="0"/>
            <a:ea typeface="Roboto" panose="02000000000000000000" pitchFamily="2" charset="0"/>
          </a:endParaRPr>
        </a:p>
      </dgm:t>
    </dgm:pt>
    <dgm:pt modelId="{79224BC7-7829-4B68-933B-6B5AA64F051F}">
      <dgm:prSet custT="1"/>
      <dgm:spPr>
        <a:solidFill>
          <a:srgbClr val="13778E"/>
        </a:solidFill>
      </dgm:spPr>
      <dgm:t>
        <a:bodyPr lIns="216000" tIns="216000" rIns="216000" bIns="216000"/>
        <a:lstStyle/>
        <a:p>
          <a:pPr>
            <a:lnSpc>
              <a:spcPct val="150000"/>
            </a:lnSpc>
          </a:pPr>
          <a:r>
            <a:rPr lang="en-US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rPr>
            <a:t>100 kW​​</a:t>
          </a:r>
        </a:p>
        <a:p>
          <a:pPr>
            <a:lnSpc>
              <a:spcPct val="150000"/>
            </a:lnSpc>
          </a:pPr>
          <a:r>
            <a:rPr lang="el-GR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rPr>
            <a:t>(από τα 3 </a:t>
          </a:r>
          <a:r>
            <a:rPr lang="en-US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rPr>
            <a:t>MW) ​</a:t>
          </a:r>
        </a:p>
        <a:p>
          <a:pPr>
            <a:lnSpc>
              <a:spcPct val="150000"/>
            </a:lnSpc>
          </a:pPr>
          <a:r>
            <a:rPr lang="el-GR" sz="1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rPr>
            <a:t>για νομικά πρόσωπα δημοσίου ή ιδιωτικού δικαίου (επιχειρήσεις)​</a:t>
          </a:r>
          <a:endParaRPr lang="en-US" sz="1600" dirty="0">
            <a:solidFill>
              <a:schemeClr val="bg1"/>
            </a:solidFill>
            <a:latin typeface="Roboto" panose="02000000000000000000" pitchFamily="2" charset="0"/>
            <a:ea typeface="Roboto" panose="02000000000000000000" pitchFamily="2" charset="0"/>
          </a:endParaRPr>
        </a:p>
      </dgm:t>
    </dgm:pt>
    <dgm:pt modelId="{391BEC74-3851-4F0A-9D3E-229DA1C613B0}" type="sibTrans" cxnId="{39EADBFD-0C12-477A-8C5D-40EC2C6C5E6D}">
      <dgm:prSet/>
      <dgm:spPr/>
      <dgm:t>
        <a:bodyPr/>
        <a:lstStyle/>
        <a:p>
          <a:endParaRPr lang="en-US">
            <a:solidFill>
              <a:schemeClr val="bg1"/>
            </a:solidFill>
            <a:latin typeface="Roboto" panose="02000000000000000000" pitchFamily="2" charset="0"/>
            <a:ea typeface="Roboto" panose="02000000000000000000" pitchFamily="2" charset="0"/>
          </a:endParaRPr>
        </a:p>
      </dgm:t>
    </dgm:pt>
    <dgm:pt modelId="{DF2FA639-F42D-484B-8297-8574B1883EA9}" type="parTrans" cxnId="{39EADBFD-0C12-477A-8C5D-40EC2C6C5E6D}">
      <dgm:prSet/>
      <dgm:spPr>
        <a:ln>
          <a:solidFill>
            <a:srgbClr val="343433"/>
          </a:solidFill>
        </a:ln>
      </dgm:spPr>
      <dgm:t>
        <a:bodyPr/>
        <a:lstStyle/>
        <a:p>
          <a:endParaRPr lang="en-US">
            <a:solidFill>
              <a:schemeClr val="bg1"/>
            </a:solidFill>
            <a:latin typeface="Roboto" panose="02000000000000000000" pitchFamily="2" charset="0"/>
            <a:ea typeface="Roboto" panose="02000000000000000000" pitchFamily="2" charset="0"/>
          </a:endParaRPr>
        </a:p>
      </dgm:t>
    </dgm:pt>
    <dgm:pt modelId="{79B6F363-2C0F-4FBE-A2C6-C24DE5119F3C}" type="pres">
      <dgm:prSet presAssocID="{F687F2A4-3257-4D2B-B23B-665144C7013C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BF5EE5ED-343F-4A5E-85A7-1FEF454C9751}" type="pres">
      <dgm:prSet presAssocID="{96035966-B84F-4762-8635-E98DA2074476}" presName="hierRoot1" presStyleCnt="0">
        <dgm:presLayoutVars>
          <dgm:hierBranch val="init"/>
        </dgm:presLayoutVars>
      </dgm:prSet>
      <dgm:spPr/>
    </dgm:pt>
    <dgm:pt modelId="{319ED784-3E37-4F9D-8205-24B98A79CE02}" type="pres">
      <dgm:prSet presAssocID="{96035966-B84F-4762-8635-E98DA2074476}" presName="rootComposite1" presStyleCnt="0"/>
      <dgm:spPr/>
    </dgm:pt>
    <dgm:pt modelId="{47EC7BC9-499F-488E-8FE3-70694FE39314}" type="pres">
      <dgm:prSet presAssocID="{96035966-B84F-4762-8635-E98DA2074476}" presName="rootText1" presStyleLbl="node0" presStyleIdx="0" presStyleCnt="1" custScaleY="37168">
        <dgm:presLayoutVars>
          <dgm:chPref val="3"/>
        </dgm:presLayoutVars>
      </dgm:prSet>
      <dgm:spPr/>
    </dgm:pt>
    <dgm:pt modelId="{0EDFFA7C-2DD8-475C-9650-F82238EA7218}" type="pres">
      <dgm:prSet presAssocID="{96035966-B84F-4762-8635-E98DA2074476}" presName="rootConnector1" presStyleLbl="node1" presStyleIdx="0" presStyleCnt="0"/>
      <dgm:spPr/>
    </dgm:pt>
    <dgm:pt modelId="{5BD522D8-26C8-43F6-81CB-86AC80C309F7}" type="pres">
      <dgm:prSet presAssocID="{96035966-B84F-4762-8635-E98DA2074476}" presName="hierChild2" presStyleCnt="0"/>
      <dgm:spPr/>
    </dgm:pt>
    <dgm:pt modelId="{96E49DD8-BB7D-4A09-A2F1-0B91FB5BABBD}" type="pres">
      <dgm:prSet presAssocID="{8D6C88AE-BA16-4BB3-9481-2508985D2787}" presName="Name37" presStyleLbl="parChTrans1D2" presStyleIdx="0" presStyleCnt="3"/>
      <dgm:spPr/>
    </dgm:pt>
    <dgm:pt modelId="{F94B2741-4E66-44B2-BE31-8827F525149D}" type="pres">
      <dgm:prSet presAssocID="{222BF331-2644-497D-9F4E-817B6D0263FD}" presName="hierRoot2" presStyleCnt="0">
        <dgm:presLayoutVars>
          <dgm:hierBranch val="init"/>
        </dgm:presLayoutVars>
      </dgm:prSet>
      <dgm:spPr/>
    </dgm:pt>
    <dgm:pt modelId="{B19BE9F6-68C4-487E-A202-CECAE06FF77F}" type="pres">
      <dgm:prSet presAssocID="{222BF331-2644-497D-9F4E-817B6D0263FD}" presName="rootComposite" presStyleCnt="0"/>
      <dgm:spPr/>
    </dgm:pt>
    <dgm:pt modelId="{D9A872A2-D29A-4CEB-B96C-92D28147BF8C}" type="pres">
      <dgm:prSet presAssocID="{222BF331-2644-497D-9F4E-817B6D0263FD}" presName="rootText" presStyleLbl="node2" presStyleIdx="0" presStyleCnt="3" custScaleY="193754">
        <dgm:presLayoutVars>
          <dgm:chPref val="3"/>
        </dgm:presLayoutVars>
      </dgm:prSet>
      <dgm:spPr/>
    </dgm:pt>
    <dgm:pt modelId="{4CC33859-C26B-4BC0-8E6D-AD4D4A67F5F4}" type="pres">
      <dgm:prSet presAssocID="{222BF331-2644-497D-9F4E-817B6D0263FD}" presName="rootConnector" presStyleLbl="node2" presStyleIdx="0" presStyleCnt="3"/>
      <dgm:spPr/>
    </dgm:pt>
    <dgm:pt modelId="{B9AC8BE4-9F0D-4F82-95AE-C5EF9E135087}" type="pres">
      <dgm:prSet presAssocID="{222BF331-2644-497D-9F4E-817B6D0263FD}" presName="hierChild4" presStyleCnt="0"/>
      <dgm:spPr/>
    </dgm:pt>
    <dgm:pt modelId="{415CBCBF-558A-4E7C-B67D-E40FDBB93FE6}" type="pres">
      <dgm:prSet presAssocID="{222BF331-2644-497D-9F4E-817B6D0263FD}" presName="hierChild5" presStyleCnt="0"/>
      <dgm:spPr/>
    </dgm:pt>
    <dgm:pt modelId="{E26501D7-B8C3-4D6C-97CC-5A62667F28E1}" type="pres">
      <dgm:prSet presAssocID="{DF2FA639-F42D-484B-8297-8574B1883EA9}" presName="Name37" presStyleLbl="parChTrans1D2" presStyleIdx="1" presStyleCnt="3"/>
      <dgm:spPr/>
    </dgm:pt>
    <dgm:pt modelId="{1CCF3395-9C6F-4C8A-A6FC-F8B8AE705FD9}" type="pres">
      <dgm:prSet presAssocID="{79224BC7-7829-4B68-933B-6B5AA64F051F}" presName="hierRoot2" presStyleCnt="0">
        <dgm:presLayoutVars>
          <dgm:hierBranch val="init"/>
        </dgm:presLayoutVars>
      </dgm:prSet>
      <dgm:spPr/>
    </dgm:pt>
    <dgm:pt modelId="{BCD856D2-9AAA-46A0-9E6F-6159CD1219E6}" type="pres">
      <dgm:prSet presAssocID="{79224BC7-7829-4B68-933B-6B5AA64F051F}" presName="rootComposite" presStyleCnt="0"/>
      <dgm:spPr/>
    </dgm:pt>
    <dgm:pt modelId="{3A67D1B2-8D10-47E3-A689-3D59FE0E3972}" type="pres">
      <dgm:prSet presAssocID="{79224BC7-7829-4B68-933B-6B5AA64F051F}" presName="rootText" presStyleLbl="node2" presStyleIdx="1" presStyleCnt="3" custScaleY="191242">
        <dgm:presLayoutVars>
          <dgm:chPref val="3"/>
        </dgm:presLayoutVars>
      </dgm:prSet>
      <dgm:spPr/>
    </dgm:pt>
    <dgm:pt modelId="{C03ACF5A-20E1-4126-843C-FBD2412EF3BF}" type="pres">
      <dgm:prSet presAssocID="{79224BC7-7829-4B68-933B-6B5AA64F051F}" presName="rootConnector" presStyleLbl="node2" presStyleIdx="1" presStyleCnt="3"/>
      <dgm:spPr/>
    </dgm:pt>
    <dgm:pt modelId="{6B5A024F-0196-414C-831A-0473DD9EFD24}" type="pres">
      <dgm:prSet presAssocID="{79224BC7-7829-4B68-933B-6B5AA64F051F}" presName="hierChild4" presStyleCnt="0"/>
      <dgm:spPr/>
    </dgm:pt>
    <dgm:pt modelId="{3269EAC5-542B-4A35-91E5-607328E563D2}" type="pres">
      <dgm:prSet presAssocID="{79224BC7-7829-4B68-933B-6B5AA64F051F}" presName="hierChild5" presStyleCnt="0"/>
      <dgm:spPr/>
    </dgm:pt>
    <dgm:pt modelId="{7A6F2C3B-7FE2-4ED4-9FC4-3150394D83C6}" type="pres">
      <dgm:prSet presAssocID="{1043384F-9122-4D9A-B314-3819107D2240}" presName="Name37" presStyleLbl="parChTrans1D2" presStyleIdx="2" presStyleCnt="3"/>
      <dgm:spPr/>
    </dgm:pt>
    <dgm:pt modelId="{75167046-FEBD-4710-A8EF-429BE7FFE6DD}" type="pres">
      <dgm:prSet presAssocID="{11AA19D9-7910-4953-ACB4-1076086AFC43}" presName="hierRoot2" presStyleCnt="0">
        <dgm:presLayoutVars>
          <dgm:hierBranch val="init"/>
        </dgm:presLayoutVars>
      </dgm:prSet>
      <dgm:spPr/>
    </dgm:pt>
    <dgm:pt modelId="{542EE37B-66B9-4D6B-9A14-1F2D06A8444F}" type="pres">
      <dgm:prSet presAssocID="{11AA19D9-7910-4953-ACB4-1076086AFC43}" presName="rootComposite" presStyleCnt="0"/>
      <dgm:spPr/>
    </dgm:pt>
    <dgm:pt modelId="{B9AE0856-FC8A-4847-97DB-755F5BE2C425}" type="pres">
      <dgm:prSet presAssocID="{11AA19D9-7910-4953-ACB4-1076086AFC43}" presName="rootText" presStyleLbl="node2" presStyleIdx="2" presStyleCnt="3" custScaleY="192081">
        <dgm:presLayoutVars>
          <dgm:chPref val="3"/>
        </dgm:presLayoutVars>
      </dgm:prSet>
      <dgm:spPr/>
    </dgm:pt>
    <dgm:pt modelId="{53E9EA18-061E-470E-9925-68EF438D8AF9}" type="pres">
      <dgm:prSet presAssocID="{11AA19D9-7910-4953-ACB4-1076086AFC43}" presName="rootConnector" presStyleLbl="node2" presStyleIdx="2" presStyleCnt="3"/>
      <dgm:spPr/>
    </dgm:pt>
    <dgm:pt modelId="{E2CE2CB2-822D-4628-BFED-7B5A983E8CF8}" type="pres">
      <dgm:prSet presAssocID="{11AA19D9-7910-4953-ACB4-1076086AFC43}" presName="hierChild4" presStyleCnt="0"/>
      <dgm:spPr/>
    </dgm:pt>
    <dgm:pt modelId="{CDAE7354-98C3-4565-BC7C-E928B4F6D4C9}" type="pres">
      <dgm:prSet presAssocID="{11AA19D9-7910-4953-ACB4-1076086AFC43}" presName="hierChild5" presStyleCnt="0"/>
      <dgm:spPr/>
    </dgm:pt>
    <dgm:pt modelId="{0E907D36-D6C6-4F0A-9101-794B5FF31248}" type="pres">
      <dgm:prSet presAssocID="{96035966-B84F-4762-8635-E98DA2074476}" presName="hierChild3" presStyleCnt="0"/>
      <dgm:spPr/>
    </dgm:pt>
  </dgm:ptLst>
  <dgm:cxnLst>
    <dgm:cxn modelId="{149A072F-A643-4FB3-B708-EC4559187B56}" type="presOf" srcId="{79224BC7-7829-4B68-933B-6B5AA64F051F}" destId="{C03ACF5A-20E1-4126-843C-FBD2412EF3BF}" srcOrd="1" destOrd="0" presId="urn:microsoft.com/office/officeart/2005/8/layout/orgChart1"/>
    <dgm:cxn modelId="{04AFB03C-E02E-44CF-BE61-DFFA40F5C820}" srcId="{96035966-B84F-4762-8635-E98DA2074476}" destId="{222BF331-2644-497D-9F4E-817B6D0263FD}" srcOrd="0" destOrd="0" parTransId="{8D6C88AE-BA16-4BB3-9481-2508985D2787}" sibTransId="{DF78D44E-7F69-431B-9E6B-3777DE2384E8}"/>
    <dgm:cxn modelId="{4637823E-420C-4A33-A4C5-3E3E0CE70807}" srcId="{F687F2A4-3257-4D2B-B23B-665144C7013C}" destId="{96035966-B84F-4762-8635-E98DA2074476}" srcOrd="0" destOrd="0" parTransId="{667BA629-A37C-4779-A22F-986388580325}" sibTransId="{AE5D134A-D4C6-49BE-AB52-E9820C36B894}"/>
    <dgm:cxn modelId="{088A3067-C285-4771-A01D-7F50DE32FDC2}" type="presOf" srcId="{96035966-B84F-4762-8635-E98DA2074476}" destId="{47EC7BC9-499F-488E-8FE3-70694FE39314}" srcOrd="0" destOrd="0" presId="urn:microsoft.com/office/officeart/2005/8/layout/orgChart1"/>
    <dgm:cxn modelId="{F9D5754F-4106-48E2-A522-144E06AC8F8E}" type="presOf" srcId="{11AA19D9-7910-4953-ACB4-1076086AFC43}" destId="{B9AE0856-FC8A-4847-97DB-755F5BE2C425}" srcOrd="0" destOrd="0" presId="urn:microsoft.com/office/officeart/2005/8/layout/orgChart1"/>
    <dgm:cxn modelId="{E6F58075-28A5-4B70-BF2E-BA9C500376E0}" type="presOf" srcId="{11AA19D9-7910-4953-ACB4-1076086AFC43}" destId="{53E9EA18-061E-470E-9925-68EF438D8AF9}" srcOrd="1" destOrd="0" presId="urn:microsoft.com/office/officeart/2005/8/layout/orgChart1"/>
    <dgm:cxn modelId="{3CBEDB8E-C7C6-47FF-BBA6-BE8AB9B3B340}" type="presOf" srcId="{1043384F-9122-4D9A-B314-3819107D2240}" destId="{7A6F2C3B-7FE2-4ED4-9FC4-3150394D83C6}" srcOrd="0" destOrd="0" presId="urn:microsoft.com/office/officeart/2005/8/layout/orgChart1"/>
    <dgm:cxn modelId="{36DBD5B4-0AB6-4CF8-97B7-DE92CC94AB72}" type="presOf" srcId="{222BF331-2644-497D-9F4E-817B6D0263FD}" destId="{D9A872A2-D29A-4CEB-B96C-92D28147BF8C}" srcOrd="0" destOrd="0" presId="urn:microsoft.com/office/officeart/2005/8/layout/orgChart1"/>
    <dgm:cxn modelId="{432CD6C5-8B96-47E0-A24C-4A0379C9E416}" type="presOf" srcId="{8D6C88AE-BA16-4BB3-9481-2508985D2787}" destId="{96E49DD8-BB7D-4A09-A2F1-0B91FB5BABBD}" srcOrd="0" destOrd="0" presId="urn:microsoft.com/office/officeart/2005/8/layout/orgChart1"/>
    <dgm:cxn modelId="{107205C9-F34E-4B74-9060-55C82F71AE1F}" srcId="{96035966-B84F-4762-8635-E98DA2074476}" destId="{11AA19D9-7910-4953-ACB4-1076086AFC43}" srcOrd="2" destOrd="0" parTransId="{1043384F-9122-4D9A-B314-3819107D2240}" sibTransId="{F67A1BF4-FA2E-47C7-952C-B2FFEA57C879}"/>
    <dgm:cxn modelId="{94FF95CC-A900-40A8-8F47-A8ED9ED2B8F8}" type="presOf" srcId="{F687F2A4-3257-4D2B-B23B-665144C7013C}" destId="{79B6F363-2C0F-4FBE-A2C6-C24DE5119F3C}" srcOrd="0" destOrd="0" presId="urn:microsoft.com/office/officeart/2005/8/layout/orgChart1"/>
    <dgm:cxn modelId="{C4066ED9-305B-402B-815F-3A0B8F43EF80}" type="presOf" srcId="{222BF331-2644-497D-9F4E-817B6D0263FD}" destId="{4CC33859-C26B-4BC0-8E6D-AD4D4A67F5F4}" srcOrd="1" destOrd="0" presId="urn:microsoft.com/office/officeart/2005/8/layout/orgChart1"/>
    <dgm:cxn modelId="{AE17CAE2-A381-481F-9145-62AAA47219FD}" type="presOf" srcId="{79224BC7-7829-4B68-933B-6B5AA64F051F}" destId="{3A67D1B2-8D10-47E3-A689-3D59FE0E3972}" srcOrd="0" destOrd="0" presId="urn:microsoft.com/office/officeart/2005/8/layout/orgChart1"/>
    <dgm:cxn modelId="{1FFD58E7-B6A5-4B6B-94B0-868038489A0F}" type="presOf" srcId="{96035966-B84F-4762-8635-E98DA2074476}" destId="{0EDFFA7C-2DD8-475C-9650-F82238EA7218}" srcOrd="1" destOrd="0" presId="urn:microsoft.com/office/officeart/2005/8/layout/orgChart1"/>
    <dgm:cxn modelId="{603B02F2-6D72-4C30-A37F-39D8B0D00DFF}" type="presOf" srcId="{DF2FA639-F42D-484B-8297-8574B1883EA9}" destId="{E26501D7-B8C3-4D6C-97CC-5A62667F28E1}" srcOrd="0" destOrd="0" presId="urn:microsoft.com/office/officeart/2005/8/layout/orgChart1"/>
    <dgm:cxn modelId="{39EADBFD-0C12-477A-8C5D-40EC2C6C5E6D}" srcId="{96035966-B84F-4762-8635-E98DA2074476}" destId="{79224BC7-7829-4B68-933B-6B5AA64F051F}" srcOrd="1" destOrd="0" parTransId="{DF2FA639-F42D-484B-8297-8574B1883EA9}" sibTransId="{391BEC74-3851-4F0A-9D3E-229DA1C613B0}"/>
    <dgm:cxn modelId="{9DF89133-ED0E-4936-A8E7-A34ACEFFAAE5}" type="presParOf" srcId="{79B6F363-2C0F-4FBE-A2C6-C24DE5119F3C}" destId="{BF5EE5ED-343F-4A5E-85A7-1FEF454C9751}" srcOrd="0" destOrd="0" presId="urn:microsoft.com/office/officeart/2005/8/layout/orgChart1"/>
    <dgm:cxn modelId="{352745F4-30F9-4AC8-BA13-EBCE9A0D6EEF}" type="presParOf" srcId="{BF5EE5ED-343F-4A5E-85A7-1FEF454C9751}" destId="{319ED784-3E37-4F9D-8205-24B98A79CE02}" srcOrd="0" destOrd="0" presId="urn:microsoft.com/office/officeart/2005/8/layout/orgChart1"/>
    <dgm:cxn modelId="{27E29B2B-6E52-4D65-9D5A-7D35ACE5FD28}" type="presParOf" srcId="{319ED784-3E37-4F9D-8205-24B98A79CE02}" destId="{47EC7BC9-499F-488E-8FE3-70694FE39314}" srcOrd="0" destOrd="0" presId="urn:microsoft.com/office/officeart/2005/8/layout/orgChart1"/>
    <dgm:cxn modelId="{70743477-0952-4B35-BD3C-E6567F080836}" type="presParOf" srcId="{319ED784-3E37-4F9D-8205-24B98A79CE02}" destId="{0EDFFA7C-2DD8-475C-9650-F82238EA7218}" srcOrd="1" destOrd="0" presId="urn:microsoft.com/office/officeart/2005/8/layout/orgChart1"/>
    <dgm:cxn modelId="{7150412A-4B94-4991-A709-24D6B9252A27}" type="presParOf" srcId="{BF5EE5ED-343F-4A5E-85A7-1FEF454C9751}" destId="{5BD522D8-26C8-43F6-81CB-86AC80C309F7}" srcOrd="1" destOrd="0" presId="urn:microsoft.com/office/officeart/2005/8/layout/orgChart1"/>
    <dgm:cxn modelId="{6AB84B8F-994B-47E9-B679-784A8A44DFF7}" type="presParOf" srcId="{5BD522D8-26C8-43F6-81CB-86AC80C309F7}" destId="{96E49DD8-BB7D-4A09-A2F1-0B91FB5BABBD}" srcOrd="0" destOrd="0" presId="urn:microsoft.com/office/officeart/2005/8/layout/orgChart1"/>
    <dgm:cxn modelId="{C0E46A3D-D0AD-4FE6-A717-55FD176A17C6}" type="presParOf" srcId="{5BD522D8-26C8-43F6-81CB-86AC80C309F7}" destId="{F94B2741-4E66-44B2-BE31-8827F525149D}" srcOrd="1" destOrd="0" presId="urn:microsoft.com/office/officeart/2005/8/layout/orgChart1"/>
    <dgm:cxn modelId="{738FB021-06E1-485B-BC1A-2A099920E838}" type="presParOf" srcId="{F94B2741-4E66-44B2-BE31-8827F525149D}" destId="{B19BE9F6-68C4-487E-A202-CECAE06FF77F}" srcOrd="0" destOrd="0" presId="urn:microsoft.com/office/officeart/2005/8/layout/orgChart1"/>
    <dgm:cxn modelId="{DB3A2BD0-337F-40A3-9C35-03BF77CADD59}" type="presParOf" srcId="{B19BE9F6-68C4-487E-A202-CECAE06FF77F}" destId="{D9A872A2-D29A-4CEB-B96C-92D28147BF8C}" srcOrd="0" destOrd="0" presId="urn:microsoft.com/office/officeart/2005/8/layout/orgChart1"/>
    <dgm:cxn modelId="{D4A03530-04E4-427D-A11C-452A83D81FC8}" type="presParOf" srcId="{B19BE9F6-68C4-487E-A202-CECAE06FF77F}" destId="{4CC33859-C26B-4BC0-8E6D-AD4D4A67F5F4}" srcOrd="1" destOrd="0" presId="urn:microsoft.com/office/officeart/2005/8/layout/orgChart1"/>
    <dgm:cxn modelId="{A8AF7C76-FD09-409B-95A9-49F9E05211FD}" type="presParOf" srcId="{F94B2741-4E66-44B2-BE31-8827F525149D}" destId="{B9AC8BE4-9F0D-4F82-95AE-C5EF9E135087}" srcOrd="1" destOrd="0" presId="urn:microsoft.com/office/officeart/2005/8/layout/orgChart1"/>
    <dgm:cxn modelId="{385111C0-4D08-4F88-B795-7B04C1390CFB}" type="presParOf" srcId="{F94B2741-4E66-44B2-BE31-8827F525149D}" destId="{415CBCBF-558A-4E7C-B67D-E40FDBB93FE6}" srcOrd="2" destOrd="0" presId="urn:microsoft.com/office/officeart/2005/8/layout/orgChart1"/>
    <dgm:cxn modelId="{62E09C89-782F-40A0-B5FF-C7062CD3EC60}" type="presParOf" srcId="{5BD522D8-26C8-43F6-81CB-86AC80C309F7}" destId="{E26501D7-B8C3-4D6C-97CC-5A62667F28E1}" srcOrd="2" destOrd="0" presId="urn:microsoft.com/office/officeart/2005/8/layout/orgChart1"/>
    <dgm:cxn modelId="{221DB2FF-C03C-4CBF-88FC-072B75F9AEE8}" type="presParOf" srcId="{5BD522D8-26C8-43F6-81CB-86AC80C309F7}" destId="{1CCF3395-9C6F-4C8A-A6FC-F8B8AE705FD9}" srcOrd="3" destOrd="0" presId="urn:microsoft.com/office/officeart/2005/8/layout/orgChart1"/>
    <dgm:cxn modelId="{BE81DB4F-0E3A-40FD-B3E8-D58359300546}" type="presParOf" srcId="{1CCF3395-9C6F-4C8A-A6FC-F8B8AE705FD9}" destId="{BCD856D2-9AAA-46A0-9E6F-6159CD1219E6}" srcOrd="0" destOrd="0" presId="urn:microsoft.com/office/officeart/2005/8/layout/orgChart1"/>
    <dgm:cxn modelId="{1015F43C-EB44-42DD-9488-78D977260676}" type="presParOf" srcId="{BCD856D2-9AAA-46A0-9E6F-6159CD1219E6}" destId="{3A67D1B2-8D10-47E3-A689-3D59FE0E3972}" srcOrd="0" destOrd="0" presId="urn:microsoft.com/office/officeart/2005/8/layout/orgChart1"/>
    <dgm:cxn modelId="{F0A14176-8E6C-44CF-B95D-DA7B30A0FEA3}" type="presParOf" srcId="{BCD856D2-9AAA-46A0-9E6F-6159CD1219E6}" destId="{C03ACF5A-20E1-4126-843C-FBD2412EF3BF}" srcOrd="1" destOrd="0" presId="urn:microsoft.com/office/officeart/2005/8/layout/orgChart1"/>
    <dgm:cxn modelId="{DBEE8A2D-1D71-4371-BB66-0102382192DA}" type="presParOf" srcId="{1CCF3395-9C6F-4C8A-A6FC-F8B8AE705FD9}" destId="{6B5A024F-0196-414C-831A-0473DD9EFD24}" srcOrd="1" destOrd="0" presId="urn:microsoft.com/office/officeart/2005/8/layout/orgChart1"/>
    <dgm:cxn modelId="{75138B20-CE1C-4F6B-A6BA-816CCBB106EE}" type="presParOf" srcId="{1CCF3395-9C6F-4C8A-A6FC-F8B8AE705FD9}" destId="{3269EAC5-542B-4A35-91E5-607328E563D2}" srcOrd="2" destOrd="0" presId="urn:microsoft.com/office/officeart/2005/8/layout/orgChart1"/>
    <dgm:cxn modelId="{465AF2EC-542E-44F6-A34A-D6AFF23A9894}" type="presParOf" srcId="{5BD522D8-26C8-43F6-81CB-86AC80C309F7}" destId="{7A6F2C3B-7FE2-4ED4-9FC4-3150394D83C6}" srcOrd="4" destOrd="0" presId="urn:microsoft.com/office/officeart/2005/8/layout/orgChart1"/>
    <dgm:cxn modelId="{18CA7FDD-9C72-4D0D-B264-23D0C5A8F67B}" type="presParOf" srcId="{5BD522D8-26C8-43F6-81CB-86AC80C309F7}" destId="{75167046-FEBD-4710-A8EF-429BE7FFE6DD}" srcOrd="5" destOrd="0" presId="urn:microsoft.com/office/officeart/2005/8/layout/orgChart1"/>
    <dgm:cxn modelId="{622A3A00-006A-4C48-8CCF-98865CDF34E4}" type="presParOf" srcId="{75167046-FEBD-4710-A8EF-429BE7FFE6DD}" destId="{542EE37B-66B9-4D6B-9A14-1F2D06A8444F}" srcOrd="0" destOrd="0" presId="urn:microsoft.com/office/officeart/2005/8/layout/orgChart1"/>
    <dgm:cxn modelId="{AE053C15-B7EE-4135-9A12-54E33D4B4AF5}" type="presParOf" srcId="{542EE37B-66B9-4D6B-9A14-1F2D06A8444F}" destId="{B9AE0856-FC8A-4847-97DB-755F5BE2C425}" srcOrd="0" destOrd="0" presId="urn:microsoft.com/office/officeart/2005/8/layout/orgChart1"/>
    <dgm:cxn modelId="{ABE85496-D00C-4B15-8F6B-51C9F27B9EF8}" type="presParOf" srcId="{542EE37B-66B9-4D6B-9A14-1F2D06A8444F}" destId="{53E9EA18-061E-470E-9925-68EF438D8AF9}" srcOrd="1" destOrd="0" presId="urn:microsoft.com/office/officeart/2005/8/layout/orgChart1"/>
    <dgm:cxn modelId="{C6CEA69C-11B7-417C-949E-794434A0E291}" type="presParOf" srcId="{75167046-FEBD-4710-A8EF-429BE7FFE6DD}" destId="{E2CE2CB2-822D-4628-BFED-7B5A983E8CF8}" srcOrd="1" destOrd="0" presId="urn:microsoft.com/office/officeart/2005/8/layout/orgChart1"/>
    <dgm:cxn modelId="{75B0D04B-80F0-4226-BE01-7B84F15C3226}" type="presParOf" srcId="{75167046-FEBD-4710-A8EF-429BE7FFE6DD}" destId="{CDAE7354-98C3-4565-BC7C-E928B4F6D4C9}" srcOrd="2" destOrd="0" presId="urn:microsoft.com/office/officeart/2005/8/layout/orgChart1"/>
    <dgm:cxn modelId="{885F2A8C-B0AB-4B8E-8C6A-4BC001376F0E}" type="presParOf" srcId="{BF5EE5ED-343F-4A5E-85A7-1FEF454C9751}" destId="{0E907D36-D6C6-4F0A-9101-794B5FF31248}" srcOrd="2" destOrd="0" presId="urn:microsoft.com/office/officeart/2005/8/layout/orgChart1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687F2A4-3257-4D2B-B23B-665144C7013C}" type="doc">
      <dgm:prSet loTypeId="urn:microsoft.com/office/officeart/2005/8/layout/orgChart1" loCatId="hierarchy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96035966-B84F-4762-8635-E98DA2074476}">
      <dgm:prSet phldrT="[Text]" custT="1"/>
      <dgm:spPr>
        <a:solidFill>
          <a:srgbClr val="13778E"/>
        </a:solidFill>
      </dgm:spPr>
      <dgm:t>
        <a:bodyPr/>
        <a:lstStyle/>
        <a:p>
          <a:r>
            <a:rPr lang="en-US" sz="2400" b="1" dirty="0">
              <a:latin typeface="Roboto" panose="02000000000000000000" pitchFamily="2" charset="0"/>
              <a:ea typeface="Roboto" panose="02000000000000000000" pitchFamily="2" charset="0"/>
            </a:rPr>
            <a:t>Virtual Net-Metering</a:t>
          </a:r>
        </a:p>
      </dgm:t>
    </dgm:pt>
    <dgm:pt modelId="{667BA629-A37C-4779-A22F-986388580325}" type="parTrans" cxnId="{4637823E-420C-4A33-A4C5-3E3E0CE70807}">
      <dgm:prSet/>
      <dgm:spPr/>
      <dgm:t>
        <a:bodyPr/>
        <a:lstStyle/>
        <a:p>
          <a:endParaRPr lang="en-US" sz="1800">
            <a:latin typeface="Roboto" panose="02000000000000000000" pitchFamily="2" charset="0"/>
            <a:ea typeface="Roboto" panose="02000000000000000000" pitchFamily="2" charset="0"/>
          </a:endParaRPr>
        </a:p>
      </dgm:t>
    </dgm:pt>
    <dgm:pt modelId="{AE5D134A-D4C6-49BE-AB52-E9820C36B894}" type="sibTrans" cxnId="{4637823E-420C-4A33-A4C5-3E3E0CE70807}">
      <dgm:prSet/>
      <dgm:spPr/>
      <dgm:t>
        <a:bodyPr/>
        <a:lstStyle/>
        <a:p>
          <a:endParaRPr lang="en-US" sz="1800">
            <a:latin typeface="Roboto" panose="02000000000000000000" pitchFamily="2" charset="0"/>
            <a:ea typeface="Roboto" panose="02000000000000000000" pitchFamily="2" charset="0"/>
          </a:endParaRPr>
        </a:p>
      </dgm:t>
    </dgm:pt>
    <dgm:pt modelId="{222BF331-2644-497D-9F4E-817B6D0263FD}">
      <dgm:prSet phldrT="[Text]" custT="1"/>
      <dgm:spPr>
        <a:solidFill>
          <a:srgbClr val="13778E"/>
        </a:solidFill>
      </dgm:spPr>
      <dgm:t>
        <a:bodyPr lIns="216000" tIns="216000" rIns="216000" bIns="216000"/>
        <a:lstStyle/>
        <a:p>
          <a:pPr>
            <a:lnSpc>
              <a:spcPct val="150000"/>
            </a:lnSpc>
          </a:pPr>
          <a:r>
            <a:rPr lang="el-GR" sz="1600" b="0" i="0" u="none" dirty="0">
              <a:latin typeface="Roboto" panose="02000000000000000000" pitchFamily="2" charset="0"/>
              <a:ea typeface="Roboto" panose="02000000000000000000" pitchFamily="2" charset="0"/>
            </a:rPr>
            <a:t>&lt;=100% αθροίσματος ισχύος συμφωνημένων παροχών​</a:t>
          </a:r>
          <a:r>
            <a:rPr lang="en-US" sz="1600" b="0" i="0" u="none" dirty="0">
              <a:latin typeface="Roboto" panose="02000000000000000000" pitchFamily="2" charset="0"/>
              <a:ea typeface="Roboto" panose="02000000000000000000" pitchFamily="2" charset="0"/>
            </a:rPr>
            <a:t>​</a:t>
          </a:r>
        </a:p>
        <a:p>
          <a:pPr>
            <a:lnSpc>
              <a:spcPct val="150000"/>
            </a:lnSpc>
          </a:pPr>
          <a:r>
            <a:rPr lang="el-GR" sz="1600" b="0" i="0" u="none" dirty="0">
              <a:latin typeface="Roboto" panose="02000000000000000000" pitchFamily="2" charset="0"/>
              <a:ea typeface="Roboto" panose="02000000000000000000" pitchFamily="2" charset="0"/>
            </a:rPr>
            <a:t>για Οργανισμούς Τοπικής Αυτοδιοίκησης (Ο.Τ.Α.) α’ και β’ βαθμού (Άρθρο 14 Β  του Ν. 3468/2006) ​​</a:t>
          </a:r>
          <a:endParaRPr lang="en-US" sz="1600" dirty="0">
            <a:latin typeface="Roboto" panose="02000000000000000000" pitchFamily="2" charset="0"/>
            <a:ea typeface="Roboto" panose="02000000000000000000" pitchFamily="2" charset="0"/>
          </a:endParaRPr>
        </a:p>
      </dgm:t>
    </dgm:pt>
    <dgm:pt modelId="{8D6C88AE-BA16-4BB3-9481-2508985D2787}" type="parTrans" cxnId="{04AFB03C-E02E-44CF-BE61-DFFA40F5C820}">
      <dgm:prSet/>
      <dgm:spPr>
        <a:ln>
          <a:solidFill>
            <a:srgbClr val="343433"/>
          </a:solidFill>
        </a:ln>
      </dgm:spPr>
      <dgm:t>
        <a:bodyPr/>
        <a:lstStyle/>
        <a:p>
          <a:endParaRPr lang="en-US" sz="1800">
            <a:latin typeface="Roboto" panose="02000000000000000000" pitchFamily="2" charset="0"/>
            <a:ea typeface="Roboto" panose="02000000000000000000" pitchFamily="2" charset="0"/>
          </a:endParaRPr>
        </a:p>
      </dgm:t>
    </dgm:pt>
    <dgm:pt modelId="{DF78D44E-7F69-431B-9E6B-3777DE2384E8}" type="sibTrans" cxnId="{04AFB03C-E02E-44CF-BE61-DFFA40F5C820}">
      <dgm:prSet/>
      <dgm:spPr/>
      <dgm:t>
        <a:bodyPr/>
        <a:lstStyle/>
        <a:p>
          <a:endParaRPr lang="en-US" sz="1800">
            <a:latin typeface="Roboto" panose="02000000000000000000" pitchFamily="2" charset="0"/>
            <a:ea typeface="Roboto" panose="02000000000000000000" pitchFamily="2" charset="0"/>
          </a:endParaRPr>
        </a:p>
      </dgm:t>
    </dgm:pt>
    <dgm:pt modelId="{11AA19D9-7910-4953-ACB4-1076086AFC43}">
      <dgm:prSet custT="1"/>
      <dgm:spPr>
        <a:solidFill>
          <a:srgbClr val="13778E"/>
        </a:solidFill>
      </dgm:spPr>
      <dgm:t>
        <a:bodyPr lIns="216000" tIns="216000" rIns="216000" bIns="216000"/>
        <a:lstStyle/>
        <a:p>
          <a:pPr>
            <a:lnSpc>
              <a:spcPct val="150000"/>
            </a:lnSpc>
          </a:pPr>
          <a:r>
            <a:rPr lang="el-GR" sz="1600" dirty="0">
              <a:latin typeface="Roboto" panose="02000000000000000000" pitchFamily="2" charset="0"/>
              <a:ea typeface="Roboto" panose="02000000000000000000" pitchFamily="2" charset="0"/>
            </a:rPr>
            <a:t>&lt;=100% αθροίσματος ισχύος συμφωνημένων παροχών​</a:t>
          </a:r>
          <a:r>
            <a:rPr lang="en-US" sz="1600" dirty="0">
              <a:latin typeface="Roboto" panose="02000000000000000000" pitchFamily="2" charset="0"/>
              <a:ea typeface="Roboto" panose="02000000000000000000" pitchFamily="2" charset="0"/>
            </a:rPr>
            <a:t>​</a:t>
          </a:r>
        </a:p>
        <a:p>
          <a:pPr>
            <a:lnSpc>
              <a:spcPct val="150000"/>
            </a:lnSpc>
          </a:pPr>
          <a:r>
            <a:rPr lang="el-GR" sz="1600" dirty="0">
              <a:latin typeface="Roboto" panose="02000000000000000000" pitchFamily="2" charset="0"/>
              <a:ea typeface="Roboto" panose="02000000000000000000" pitchFamily="2" charset="0"/>
            </a:rPr>
            <a:t>για:​</a:t>
          </a:r>
          <a:endParaRPr lang="en-US" sz="1600" dirty="0">
            <a:latin typeface="Roboto" panose="02000000000000000000" pitchFamily="2" charset="0"/>
            <a:ea typeface="Roboto" panose="02000000000000000000" pitchFamily="2" charset="0"/>
          </a:endParaRPr>
        </a:p>
        <a:p>
          <a:pPr>
            <a:lnSpc>
              <a:spcPct val="150000"/>
            </a:lnSpc>
          </a:pPr>
          <a:r>
            <a:rPr lang="el-GR" sz="1600" dirty="0">
              <a:latin typeface="Roboto" panose="02000000000000000000" pitchFamily="2" charset="0"/>
              <a:ea typeface="Roboto" panose="02000000000000000000" pitchFamily="2" charset="0"/>
            </a:rPr>
            <a:t>Κοινότητες Ανανεώσιμης Ενέργειας, Ενεργειακές Κοινότητες Πολιτών και Ενεργειακές Κοινότητες του ν. 4513/2018 ​</a:t>
          </a:r>
          <a:endParaRPr lang="en-US" sz="1600" dirty="0">
            <a:latin typeface="Roboto" panose="02000000000000000000" pitchFamily="2" charset="0"/>
            <a:ea typeface="Roboto" panose="02000000000000000000" pitchFamily="2" charset="0"/>
          </a:endParaRPr>
        </a:p>
      </dgm:t>
    </dgm:pt>
    <dgm:pt modelId="{1043384F-9122-4D9A-B314-3819107D2240}" type="parTrans" cxnId="{107205C9-F34E-4B74-9060-55C82F71AE1F}">
      <dgm:prSet/>
      <dgm:spPr>
        <a:ln>
          <a:solidFill>
            <a:srgbClr val="343433"/>
          </a:solidFill>
        </a:ln>
      </dgm:spPr>
      <dgm:t>
        <a:bodyPr/>
        <a:lstStyle/>
        <a:p>
          <a:endParaRPr lang="en-US" sz="1800">
            <a:latin typeface="Roboto" panose="02000000000000000000" pitchFamily="2" charset="0"/>
            <a:ea typeface="Roboto" panose="02000000000000000000" pitchFamily="2" charset="0"/>
          </a:endParaRPr>
        </a:p>
      </dgm:t>
    </dgm:pt>
    <dgm:pt modelId="{F67A1BF4-FA2E-47C7-952C-B2FFEA57C879}" type="sibTrans" cxnId="{107205C9-F34E-4B74-9060-55C82F71AE1F}">
      <dgm:prSet/>
      <dgm:spPr/>
      <dgm:t>
        <a:bodyPr/>
        <a:lstStyle/>
        <a:p>
          <a:endParaRPr lang="en-US" sz="1800">
            <a:latin typeface="Roboto" panose="02000000000000000000" pitchFamily="2" charset="0"/>
            <a:ea typeface="Roboto" panose="02000000000000000000" pitchFamily="2" charset="0"/>
          </a:endParaRPr>
        </a:p>
      </dgm:t>
    </dgm:pt>
    <dgm:pt modelId="{79224BC7-7829-4B68-933B-6B5AA64F051F}">
      <dgm:prSet custT="1"/>
      <dgm:spPr>
        <a:solidFill>
          <a:srgbClr val="13778E"/>
        </a:solidFill>
      </dgm:spPr>
      <dgm:t>
        <a:bodyPr lIns="216000" tIns="216000" rIns="216000" bIns="216000"/>
        <a:lstStyle/>
        <a:p>
          <a:pPr>
            <a:lnSpc>
              <a:spcPct val="150000"/>
            </a:lnSpc>
          </a:pPr>
          <a:r>
            <a:rPr lang="el-GR" sz="1600" dirty="0">
              <a:latin typeface="Roboto" panose="02000000000000000000" pitchFamily="2" charset="0"/>
              <a:ea typeface="Roboto" panose="02000000000000000000" pitchFamily="2" charset="0"/>
            </a:rPr>
            <a:t>100 </a:t>
          </a:r>
          <a:r>
            <a:rPr lang="el-GR" sz="1600" dirty="0" err="1">
              <a:latin typeface="Roboto" panose="02000000000000000000" pitchFamily="2" charset="0"/>
              <a:ea typeface="Roboto" panose="02000000000000000000" pitchFamily="2" charset="0"/>
            </a:rPr>
            <a:t>kW</a:t>
          </a:r>
          <a:r>
            <a:rPr lang="el-GR" sz="1600" dirty="0">
              <a:latin typeface="Roboto" panose="02000000000000000000" pitchFamily="2" charset="0"/>
              <a:ea typeface="Roboto" panose="02000000000000000000" pitchFamily="2" charset="0"/>
            </a:rPr>
            <a:t> ανά παροχή κατανάλωσης​</a:t>
          </a:r>
          <a:endParaRPr lang="en-US" sz="1600" dirty="0">
            <a:latin typeface="Roboto" panose="02000000000000000000" pitchFamily="2" charset="0"/>
            <a:ea typeface="Roboto" panose="02000000000000000000" pitchFamily="2" charset="0"/>
          </a:endParaRPr>
        </a:p>
        <a:p>
          <a:pPr>
            <a:lnSpc>
              <a:spcPct val="150000"/>
            </a:lnSpc>
          </a:pPr>
          <a:r>
            <a:rPr lang="el-GR" sz="1600" dirty="0">
              <a:latin typeface="Roboto" panose="02000000000000000000" pitchFamily="2" charset="0"/>
              <a:ea typeface="Roboto" panose="02000000000000000000" pitchFamily="2" charset="0"/>
            </a:rPr>
            <a:t>για Αγρότες​</a:t>
          </a:r>
          <a:endParaRPr lang="en-US" sz="1600" dirty="0">
            <a:latin typeface="Roboto" panose="02000000000000000000" pitchFamily="2" charset="0"/>
            <a:ea typeface="Roboto" panose="02000000000000000000" pitchFamily="2" charset="0"/>
          </a:endParaRPr>
        </a:p>
      </dgm:t>
    </dgm:pt>
    <dgm:pt modelId="{391BEC74-3851-4F0A-9D3E-229DA1C613B0}" type="sibTrans" cxnId="{39EADBFD-0C12-477A-8C5D-40EC2C6C5E6D}">
      <dgm:prSet/>
      <dgm:spPr/>
      <dgm:t>
        <a:bodyPr/>
        <a:lstStyle/>
        <a:p>
          <a:endParaRPr lang="en-US" sz="1800">
            <a:latin typeface="Roboto" panose="02000000000000000000" pitchFamily="2" charset="0"/>
            <a:ea typeface="Roboto" panose="02000000000000000000" pitchFamily="2" charset="0"/>
          </a:endParaRPr>
        </a:p>
      </dgm:t>
    </dgm:pt>
    <dgm:pt modelId="{DF2FA639-F42D-484B-8297-8574B1883EA9}" type="parTrans" cxnId="{39EADBFD-0C12-477A-8C5D-40EC2C6C5E6D}">
      <dgm:prSet/>
      <dgm:spPr/>
      <dgm:t>
        <a:bodyPr/>
        <a:lstStyle/>
        <a:p>
          <a:endParaRPr lang="en-US" sz="1800">
            <a:latin typeface="Roboto" panose="02000000000000000000" pitchFamily="2" charset="0"/>
            <a:ea typeface="Roboto" panose="02000000000000000000" pitchFamily="2" charset="0"/>
          </a:endParaRPr>
        </a:p>
      </dgm:t>
    </dgm:pt>
    <dgm:pt modelId="{79B6F363-2C0F-4FBE-A2C6-C24DE5119F3C}" type="pres">
      <dgm:prSet presAssocID="{F687F2A4-3257-4D2B-B23B-665144C7013C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BF5EE5ED-343F-4A5E-85A7-1FEF454C9751}" type="pres">
      <dgm:prSet presAssocID="{96035966-B84F-4762-8635-E98DA2074476}" presName="hierRoot1" presStyleCnt="0">
        <dgm:presLayoutVars>
          <dgm:hierBranch val="init"/>
        </dgm:presLayoutVars>
      </dgm:prSet>
      <dgm:spPr/>
    </dgm:pt>
    <dgm:pt modelId="{319ED784-3E37-4F9D-8205-24B98A79CE02}" type="pres">
      <dgm:prSet presAssocID="{96035966-B84F-4762-8635-E98DA2074476}" presName="rootComposite1" presStyleCnt="0"/>
      <dgm:spPr/>
    </dgm:pt>
    <dgm:pt modelId="{47EC7BC9-499F-488E-8FE3-70694FE39314}" type="pres">
      <dgm:prSet presAssocID="{96035966-B84F-4762-8635-E98DA2074476}" presName="rootText1" presStyleLbl="node0" presStyleIdx="0" presStyleCnt="1" custScaleY="42227">
        <dgm:presLayoutVars>
          <dgm:chPref val="3"/>
        </dgm:presLayoutVars>
      </dgm:prSet>
      <dgm:spPr/>
    </dgm:pt>
    <dgm:pt modelId="{0EDFFA7C-2DD8-475C-9650-F82238EA7218}" type="pres">
      <dgm:prSet presAssocID="{96035966-B84F-4762-8635-E98DA2074476}" presName="rootConnector1" presStyleLbl="node1" presStyleIdx="0" presStyleCnt="0"/>
      <dgm:spPr/>
    </dgm:pt>
    <dgm:pt modelId="{5BD522D8-26C8-43F6-81CB-86AC80C309F7}" type="pres">
      <dgm:prSet presAssocID="{96035966-B84F-4762-8635-E98DA2074476}" presName="hierChild2" presStyleCnt="0"/>
      <dgm:spPr/>
    </dgm:pt>
    <dgm:pt modelId="{96E49DD8-BB7D-4A09-A2F1-0B91FB5BABBD}" type="pres">
      <dgm:prSet presAssocID="{8D6C88AE-BA16-4BB3-9481-2508985D2787}" presName="Name37" presStyleLbl="parChTrans1D2" presStyleIdx="0" presStyleCnt="3"/>
      <dgm:spPr/>
    </dgm:pt>
    <dgm:pt modelId="{F94B2741-4E66-44B2-BE31-8827F525149D}" type="pres">
      <dgm:prSet presAssocID="{222BF331-2644-497D-9F4E-817B6D0263FD}" presName="hierRoot2" presStyleCnt="0">
        <dgm:presLayoutVars>
          <dgm:hierBranch val="init"/>
        </dgm:presLayoutVars>
      </dgm:prSet>
      <dgm:spPr/>
    </dgm:pt>
    <dgm:pt modelId="{B19BE9F6-68C4-487E-A202-CECAE06FF77F}" type="pres">
      <dgm:prSet presAssocID="{222BF331-2644-497D-9F4E-817B6D0263FD}" presName="rootComposite" presStyleCnt="0"/>
      <dgm:spPr/>
    </dgm:pt>
    <dgm:pt modelId="{D9A872A2-D29A-4CEB-B96C-92D28147BF8C}" type="pres">
      <dgm:prSet presAssocID="{222BF331-2644-497D-9F4E-817B6D0263FD}" presName="rootText" presStyleLbl="node2" presStyleIdx="0" presStyleCnt="3" custScaleX="114582" custScaleY="232025">
        <dgm:presLayoutVars>
          <dgm:chPref val="3"/>
        </dgm:presLayoutVars>
      </dgm:prSet>
      <dgm:spPr/>
    </dgm:pt>
    <dgm:pt modelId="{4CC33859-C26B-4BC0-8E6D-AD4D4A67F5F4}" type="pres">
      <dgm:prSet presAssocID="{222BF331-2644-497D-9F4E-817B6D0263FD}" presName="rootConnector" presStyleLbl="node2" presStyleIdx="0" presStyleCnt="3"/>
      <dgm:spPr/>
    </dgm:pt>
    <dgm:pt modelId="{B9AC8BE4-9F0D-4F82-95AE-C5EF9E135087}" type="pres">
      <dgm:prSet presAssocID="{222BF331-2644-497D-9F4E-817B6D0263FD}" presName="hierChild4" presStyleCnt="0"/>
      <dgm:spPr/>
    </dgm:pt>
    <dgm:pt modelId="{415CBCBF-558A-4E7C-B67D-E40FDBB93FE6}" type="pres">
      <dgm:prSet presAssocID="{222BF331-2644-497D-9F4E-817B6D0263FD}" presName="hierChild5" presStyleCnt="0"/>
      <dgm:spPr/>
    </dgm:pt>
    <dgm:pt modelId="{E26501D7-B8C3-4D6C-97CC-5A62667F28E1}" type="pres">
      <dgm:prSet presAssocID="{DF2FA639-F42D-484B-8297-8574B1883EA9}" presName="Name37" presStyleLbl="parChTrans1D2" presStyleIdx="1" presStyleCnt="3"/>
      <dgm:spPr/>
    </dgm:pt>
    <dgm:pt modelId="{1CCF3395-9C6F-4C8A-A6FC-F8B8AE705FD9}" type="pres">
      <dgm:prSet presAssocID="{79224BC7-7829-4B68-933B-6B5AA64F051F}" presName="hierRoot2" presStyleCnt="0">
        <dgm:presLayoutVars>
          <dgm:hierBranch val="init"/>
        </dgm:presLayoutVars>
      </dgm:prSet>
      <dgm:spPr/>
    </dgm:pt>
    <dgm:pt modelId="{BCD856D2-9AAA-46A0-9E6F-6159CD1219E6}" type="pres">
      <dgm:prSet presAssocID="{79224BC7-7829-4B68-933B-6B5AA64F051F}" presName="rootComposite" presStyleCnt="0"/>
      <dgm:spPr/>
    </dgm:pt>
    <dgm:pt modelId="{3A67D1B2-8D10-47E3-A689-3D59FE0E3972}" type="pres">
      <dgm:prSet presAssocID="{79224BC7-7829-4B68-933B-6B5AA64F051F}" presName="rootText" presStyleLbl="node2" presStyleIdx="1" presStyleCnt="3" custScaleX="114582" custScaleY="232025">
        <dgm:presLayoutVars>
          <dgm:chPref val="3"/>
        </dgm:presLayoutVars>
      </dgm:prSet>
      <dgm:spPr/>
    </dgm:pt>
    <dgm:pt modelId="{C03ACF5A-20E1-4126-843C-FBD2412EF3BF}" type="pres">
      <dgm:prSet presAssocID="{79224BC7-7829-4B68-933B-6B5AA64F051F}" presName="rootConnector" presStyleLbl="node2" presStyleIdx="1" presStyleCnt="3"/>
      <dgm:spPr/>
    </dgm:pt>
    <dgm:pt modelId="{6B5A024F-0196-414C-831A-0473DD9EFD24}" type="pres">
      <dgm:prSet presAssocID="{79224BC7-7829-4B68-933B-6B5AA64F051F}" presName="hierChild4" presStyleCnt="0"/>
      <dgm:spPr/>
    </dgm:pt>
    <dgm:pt modelId="{3269EAC5-542B-4A35-91E5-607328E563D2}" type="pres">
      <dgm:prSet presAssocID="{79224BC7-7829-4B68-933B-6B5AA64F051F}" presName="hierChild5" presStyleCnt="0"/>
      <dgm:spPr/>
    </dgm:pt>
    <dgm:pt modelId="{7A6F2C3B-7FE2-4ED4-9FC4-3150394D83C6}" type="pres">
      <dgm:prSet presAssocID="{1043384F-9122-4D9A-B314-3819107D2240}" presName="Name37" presStyleLbl="parChTrans1D2" presStyleIdx="2" presStyleCnt="3"/>
      <dgm:spPr/>
    </dgm:pt>
    <dgm:pt modelId="{75167046-FEBD-4710-A8EF-429BE7FFE6DD}" type="pres">
      <dgm:prSet presAssocID="{11AA19D9-7910-4953-ACB4-1076086AFC43}" presName="hierRoot2" presStyleCnt="0">
        <dgm:presLayoutVars>
          <dgm:hierBranch val="init"/>
        </dgm:presLayoutVars>
      </dgm:prSet>
      <dgm:spPr/>
    </dgm:pt>
    <dgm:pt modelId="{542EE37B-66B9-4D6B-9A14-1F2D06A8444F}" type="pres">
      <dgm:prSet presAssocID="{11AA19D9-7910-4953-ACB4-1076086AFC43}" presName="rootComposite" presStyleCnt="0"/>
      <dgm:spPr/>
    </dgm:pt>
    <dgm:pt modelId="{B9AE0856-FC8A-4847-97DB-755F5BE2C425}" type="pres">
      <dgm:prSet presAssocID="{11AA19D9-7910-4953-ACB4-1076086AFC43}" presName="rootText" presStyleLbl="node2" presStyleIdx="2" presStyleCnt="3" custScaleX="114582" custScaleY="232025">
        <dgm:presLayoutVars>
          <dgm:chPref val="3"/>
        </dgm:presLayoutVars>
      </dgm:prSet>
      <dgm:spPr/>
    </dgm:pt>
    <dgm:pt modelId="{53E9EA18-061E-470E-9925-68EF438D8AF9}" type="pres">
      <dgm:prSet presAssocID="{11AA19D9-7910-4953-ACB4-1076086AFC43}" presName="rootConnector" presStyleLbl="node2" presStyleIdx="2" presStyleCnt="3"/>
      <dgm:spPr/>
    </dgm:pt>
    <dgm:pt modelId="{E2CE2CB2-822D-4628-BFED-7B5A983E8CF8}" type="pres">
      <dgm:prSet presAssocID="{11AA19D9-7910-4953-ACB4-1076086AFC43}" presName="hierChild4" presStyleCnt="0"/>
      <dgm:spPr/>
    </dgm:pt>
    <dgm:pt modelId="{CDAE7354-98C3-4565-BC7C-E928B4F6D4C9}" type="pres">
      <dgm:prSet presAssocID="{11AA19D9-7910-4953-ACB4-1076086AFC43}" presName="hierChild5" presStyleCnt="0"/>
      <dgm:spPr/>
    </dgm:pt>
    <dgm:pt modelId="{0E907D36-D6C6-4F0A-9101-794B5FF31248}" type="pres">
      <dgm:prSet presAssocID="{96035966-B84F-4762-8635-E98DA2074476}" presName="hierChild3" presStyleCnt="0"/>
      <dgm:spPr/>
    </dgm:pt>
  </dgm:ptLst>
  <dgm:cxnLst>
    <dgm:cxn modelId="{23313118-6154-4056-B8A3-F5343D039F67}" type="presOf" srcId="{222BF331-2644-497D-9F4E-817B6D0263FD}" destId="{D9A872A2-D29A-4CEB-B96C-92D28147BF8C}" srcOrd="0" destOrd="0" presId="urn:microsoft.com/office/officeart/2005/8/layout/orgChart1"/>
    <dgm:cxn modelId="{04AFB03C-E02E-44CF-BE61-DFFA40F5C820}" srcId="{96035966-B84F-4762-8635-E98DA2074476}" destId="{222BF331-2644-497D-9F4E-817B6D0263FD}" srcOrd="0" destOrd="0" parTransId="{8D6C88AE-BA16-4BB3-9481-2508985D2787}" sibTransId="{DF78D44E-7F69-431B-9E6B-3777DE2384E8}"/>
    <dgm:cxn modelId="{51726A3E-6943-47C0-BE4F-A76AB8C032C9}" type="presOf" srcId="{96035966-B84F-4762-8635-E98DA2074476}" destId="{0EDFFA7C-2DD8-475C-9650-F82238EA7218}" srcOrd="1" destOrd="0" presId="urn:microsoft.com/office/officeart/2005/8/layout/orgChart1"/>
    <dgm:cxn modelId="{4637823E-420C-4A33-A4C5-3E3E0CE70807}" srcId="{F687F2A4-3257-4D2B-B23B-665144C7013C}" destId="{96035966-B84F-4762-8635-E98DA2074476}" srcOrd="0" destOrd="0" parTransId="{667BA629-A37C-4779-A22F-986388580325}" sibTransId="{AE5D134A-D4C6-49BE-AB52-E9820C36B894}"/>
    <dgm:cxn modelId="{3A6FB45E-0B8C-4E58-9517-D5D39D887969}" type="presOf" srcId="{DF2FA639-F42D-484B-8297-8574B1883EA9}" destId="{E26501D7-B8C3-4D6C-97CC-5A62667F28E1}" srcOrd="0" destOrd="0" presId="urn:microsoft.com/office/officeart/2005/8/layout/orgChart1"/>
    <dgm:cxn modelId="{4C9C9373-E6BF-4E0F-8729-0EDB441162EE}" type="presOf" srcId="{11AA19D9-7910-4953-ACB4-1076086AFC43}" destId="{53E9EA18-061E-470E-9925-68EF438D8AF9}" srcOrd="1" destOrd="0" presId="urn:microsoft.com/office/officeart/2005/8/layout/orgChart1"/>
    <dgm:cxn modelId="{BECD5879-6DA7-4C72-B32D-A518ACB133F7}" type="presOf" srcId="{8D6C88AE-BA16-4BB3-9481-2508985D2787}" destId="{96E49DD8-BB7D-4A09-A2F1-0B91FB5BABBD}" srcOrd="0" destOrd="0" presId="urn:microsoft.com/office/officeart/2005/8/layout/orgChart1"/>
    <dgm:cxn modelId="{57ACE58B-3159-4111-A8FE-257188A7CD22}" type="presOf" srcId="{96035966-B84F-4762-8635-E98DA2074476}" destId="{47EC7BC9-499F-488E-8FE3-70694FE39314}" srcOrd="0" destOrd="0" presId="urn:microsoft.com/office/officeart/2005/8/layout/orgChart1"/>
    <dgm:cxn modelId="{ED668EBC-C42A-406E-BA6F-048B0A4116AF}" type="presOf" srcId="{1043384F-9122-4D9A-B314-3819107D2240}" destId="{7A6F2C3B-7FE2-4ED4-9FC4-3150394D83C6}" srcOrd="0" destOrd="0" presId="urn:microsoft.com/office/officeart/2005/8/layout/orgChart1"/>
    <dgm:cxn modelId="{165588BF-DF9E-4DBA-8B6A-0372A7B7A553}" type="presOf" srcId="{222BF331-2644-497D-9F4E-817B6D0263FD}" destId="{4CC33859-C26B-4BC0-8E6D-AD4D4A67F5F4}" srcOrd="1" destOrd="0" presId="urn:microsoft.com/office/officeart/2005/8/layout/orgChart1"/>
    <dgm:cxn modelId="{107205C9-F34E-4B74-9060-55C82F71AE1F}" srcId="{96035966-B84F-4762-8635-E98DA2074476}" destId="{11AA19D9-7910-4953-ACB4-1076086AFC43}" srcOrd="2" destOrd="0" parTransId="{1043384F-9122-4D9A-B314-3819107D2240}" sibTransId="{F67A1BF4-FA2E-47C7-952C-B2FFEA57C879}"/>
    <dgm:cxn modelId="{4C8925DD-7CA7-4EF9-B5A2-8D5D739AC479}" type="presOf" srcId="{F687F2A4-3257-4D2B-B23B-665144C7013C}" destId="{79B6F363-2C0F-4FBE-A2C6-C24DE5119F3C}" srcOrd="0" destOrd="0" presId="urn:microsoft.com/office/officeart/2005/8/layout/orgChart1"/>
    <dgm:cxn modelId="{55ED40DD-A827-4320-AE67-0E54BD65802C}" type="presOf" srcId="{79224BC7-7829-4B68-933B-6B5AA64F051F}" destId="{C03ACF5A-20E1-4126-843C-FBD2412EF3BF}" srcOrd="1" destOrd="0" presId="urn:microsoft.com/office/officeart/2005/8/layout/orgChart1"/>
    <dgm:cxn modelId="{B2603FE8-8CB7-49F1-87D6-1CD969649C2A}" type="presOf" srcId="{11AA19D9-7910-4953-ACB4-1076086AFC43}" destId="{B9AE0856-FC8A-4847-97DB-755F5BE2C425}" srcOrd="0" destOrd="0" presId="urn:microsoft.com/office/officeart/2005/8/layout/orgChart1"/>
    <dgm:cxn modelId="{D5EA04EF-FC30-4ADE-9089-F11F4421713C}" type="presOf" srcId="{79224BC7-7829-4B68-933B-6B5AA64F051F}" destId="{3A67D1B2-8D10-47E3-A689-3D59FE0E3972}" srcOrd="0" destOrd="0" presId="urn:microsoft.com/office/officeart/2005/8/layout/orgChart1"/>
    <dgm:cxn modelId="{39EADBFD-0C12-477A-8C5D-40EC2C6C5E6D}" srcId="{96035966-B84F-4762-8635-E98DA2074476}" destId="{79224BC7-7829-4B68-933B-6B5AA64F051F}" srcOrd="1" destOrd="0" parTransId="{DF2FA639-F42D-484B-8297-8574B1883EA9}" sibTransId="{391BEC74-3851-4F0A-9D3E-229DA1C613B0}"/>
    <dgm:cxn modelId="{68A52A83-92DA-4D49-85F9-EE2F706C04CC}" type="presParOf" srcId="{79B6F363-2C0F-4FBE-A2C6-C24DE5119F3C}" destId="{BF5EE5ED-343F-4A5E-85A7-1FEF454C9751}" srcOrd="0" destOrd="0" presId="urn:microsoft.com/office/officeart/2005/8/layout/orgChart1"/>
    <dgm:cxn modelId="{29D7F651-824B-4D42-AEDB-7B2797A6A57C}" type="presParOf" srcId="{BF5EE5ED-343F-4A5E-85A7-1FEF454C9751}" destId="{319ED784-3E37-4F9D-8205-24B98A79CE02}" srcOrd="0" destOrd="0" presId="urn:microsoft.com/office/officeart/2005/8/layout/orgChart1"/>
    <dgm:cxn modelId="{FE0DEC2A-1E5A-4BB0-AB66-2BB6C7EDF3E9}" type="presParOf" srcId="{319ED784-3E37-4F9D-8205-24B98A79CE02}" destId="{47EC7BC9-499F-488E-8FE3-70694FE39314}" srcOrd="0" destOrd="0" presId="urn:microsoft.com/office/officeart/2005/8/layout/orgChart1"/>
    <dgm:cxn modelId="{079107CD-58AE-4226-9FA6-5714376FB368}" type="presParOf" srcId="{319ED784-3E37-4F9D-8205-24B98A79CE02}" destId="{0EDFFA7C-2DD8-475C-9650-F82238EA7218}" srcOrd="1" destOrd="0" presId="urn:microsoft.com/office/officeart/2005/8/layout/orgChart1"/>
    <dgm:cxn modelId="{E5281A21-D9F7-4712-B77A-293DC15620E2}" type="presParOf" srcId="{BF5EE5ED-343F-4A5E-85A7-1FEF454C9751}" destId="{5BD522D8-26C8-43F6-81CB-86AC80C309F7}" srcOrd="1" destOrd="0" presId="urn:microsoft.com/office/officeart/2005/8/layout/orgChart1"/>
    <dgm:cxn modelId="{94BA704A-4116-4E72-BEF7-5B14BB2F9581}" type="presParOf" srcId="{5BD522D8-26C8-43F6-81CB-86AC80C309F7}" destId="{96E49DD8-BB7D-4A09-A2F1-0B91FB5BABBD}" srcOrd="0" destOrd="0" presId="urn:microsoft.com/office/officeart/2005/8/layout/orgChart1"/>
    <dgm:cxn modelId="{E5A1F8BE-6D18-4FA0-AFDD-04D47DF16096}" type="presParOf" srcId="{5BD522D8-26C8-43F6-81CB-86AC80C309F7}" destId="{F94B2741-4E66-44B2-BE31-8827F525149D}" srcOrd="1" destOrd="0" presId="urn:microsoft.com/office/officeart/2005/8/layout/orgChart1"/>
    <dgm:cxn modelId="{67322130-ABC9-46BB-B7BA-60FBB4B9C2D1}" type="presParOf" srcId="{F94B2741-4E66-44B2-BE31-8827F525149D}" destId="{B19BE9F6-68C4-487E-A202-CECAE06FF77F}" srcOrd="0" destOrd="0" presId="urn:microsoft.com/office/officeart/2005/8/layout/orgChart1"/>
    <dgm:cxn modelId="{F7C8F847-F7FC-44AA-9321-87661C7D7955}" type="presParOf" srcId="{B19BE9F6-68C4-487E-A202-CECAE06FF77F}" destId="{D9A872A2-D29A-4CEB-B96C-92D28147BF8C}" srcOrd="0" destOrd="0" presId="urn:microsoft.com/office/officeart/2005/8/layout/orgChart1"/>
    <dgm:cxn modelId="{ABC27732-008D-4B60-A2AC-FDB5971C1806}" type="presParOf" srcId="{B19BE9F6-68C4-487E-A202-CECAE06FF77F}" destId="{4CC33859-C26B-4BC0-8E6D-AD4D4A67F5F4}" srcOrd="1" destOrd="0" presId="urn:microsoft.com/office/officeart/2005/8/layout/orgChart1"/>
    <dgm:cxn modelId="{A2DDE0FA-497F-4074-ADD5-5F967EA03746}" type="presParOf" srcId="{F94B2741-4E66-44B2-BE31-8827F525149D}" destId="{B9AC8BE4-9F0D-4F82-95AE-C5EF9E135087}" srcOrd="1" destOrd="0" presId="urn:microsoft.com/office/officeart/2005/8/layout/orgChart1"/>
    <dgm:cxn modelId="{8F97E476-AB05-4C74-9F05-B439088EFE9D}" type="presParOf" srcId="{F94B2741-4E66-44B2-BE31-8827F525149D}" destId="{415CBCBF-558A-4E7C-B67D-E40FDBB93FE6}" srcOrd="2" destOrd="0" presId="urn:microsoft.com/office/officeart/2005/8/layout/orgChart1"/>
    <dgm:cxn modelId="{9AD018E0-AD17-4A8C-A81F-C3CAD5766B4E}" type="presParOf" srcId="{5BD522D8-26C8-43F6-81CB-86AC80C309F7}" destId="{E26501D7-B8C3-4D6C-97CC-5A62667F28E1}" srcOrd="2" destOrd="0" presId="urn:microsoft.com/office/officeart/2005/8/layout/orgChart1"/>
    <dgm:cxn modelId="{08ABCB10-3BC4-4A79-823A-2060CF3AEB44}" type="presParOf" srcId="{5BD522D8-26C8-43F6-81CB-86AC80C309F7}" destId="{1CCF3395-9C6F-4C8A-A6FC-F8B8AE705FD9}" srcOrd="3" destOrd="0" presId="urn:microsoft.com/office/officeart/2005/8/layout/orgChart1"/>
    <dgm:cxn modelId="{120667B9-DDC0-474A-970B-33C18ABF1005}" type="presParOf" srcId="{1CCF3395-9C6F-4C8A-A6FC-F8B8AE705FD9}" destId="{BCD856D2-9AAA-46A0-9E6F-6159CD1219E6}" srcOrd="0" destOrd="0" presId="urn:microsoft.com/office/officeart/2005/8/layout/orgChart1"/>
    <dgm:cxn modelId="{A05B6719-D6A2-4F2C-A901-83DBBE36ADC2}" type="presParOf" srcId="{BCD856D2-9AAA-46A0-9E6F-6159CD1219E6}" destId="{3A67D1B2-8D10-47E3-A689-3D59FE0E3972}" srcOrd="0" destOrd="0" presId="urn:microsoft.com/office/officeart/2005/8/layout/orgChart1"/>
    <dgm:cxn modelId="{3A4DF3CA-092B-4055-9101-7F50E896FC42}" type="presParOf" srcId="{BCD856D2-9AAA-46A0-9E6F-6159CD1219E6}" destId="{C03ACF5A-20E1-4126-843C-FBD2412EF3BF}" srcOrd="1" destOrd="0" presId="urn:microsoft.com/office/officeart/2005/8/layout/orgChart1"/>
    <dgm:cxn modelId="{AD2CCA4B-0960-439D-B94C-170C2BE480E9}" type="presParOf" srcId="{1CCF3395-9C6F-4C8A-A6FC-F8B8AE705FD9}" destId="{6B5A024F-0196-414C-831A-0473DD9EFD24}" srcOrd="1" destOrd="0" presId="urn:microsoft.com/office/officeart/2005/8/layout/orgChart1"/>
    <dgm:cxn modelId="{57CD72F3-40DE-4A01-8DF9-53FCDA894605}" type="presParOf" srcId="{1CCF3395-9C6F-4C8A-A6FC-F8B8AE705FD9}" destId="{3269EAC5-542B-4A35-91E5-607328E563D2}" srcOrd="2" destOrd="0" presId="urn:microsoft.com/office/officeart/2005/8/layout/orgChart1"/>
    <dgm:cxn modelId="{7C6967DD-A120-465C-86F9-4B56378D3288}" type="presParOf" srcId="{5BD522D8-26C8-43F6-81CB-86AC80C309F7}" destId="{7A6F2C3B-7FE2-4ED4-9FC4-3150394D83C6}" srcOrd="4" destOrd="0" presId="urn:microsoft.com/office/officeart/2005/8/layout/orgChart1"/>
    <dgm:cxn modelId="{B8F6212D-3BBF-411E-B771-E4664031878C}" type="presParOf" srcId="{5BD522D8-26C8-43F6-81CB-86AC80C309F7}" destId="{75167046-FEBD-4710-A8EF-429BE7FFE6DD}" srcOrd="5" destOrd="0" presId="urn:microsoft.com/office/officeart/2005/8/layout/orgChart1"/>
    <dgm:cxn modelId="{FDB75851-19AF-4A7B-A48E-60EB427E05D4}" type="presParOf" srcId="{75167046-FEBD-4710-A8EF-429BE7FFE6DD}" destId="{542EE37B-66B9-4D6B-9A14-1F2D06A8444F}" srcOrd="0" destOrd="0" presId="urn:microsoft.com/office/officeart/2005/8/layout/orgChart1"/>
    <dgm:cxn modelId="{619B7C0A-482B-4499-87C9-5BA96C213065}" type="presParOf" srcId="{542EE37B-66B9-4D6B-9A14-1F2D06A8444F}" destId="{B9AE0856-FC8A-4847-97DB-755F5BE2C425}" srcOrd="0" destOrd="0" presId="urn:microsoft.com/office/officeart/2005/8/layout/orgChart1"/>
    <dgm:cxn modelId="{90D5FD84-EE75-4C22-AF80-06BB9589DAB9}" type="presParOf" srcId="{542EE37B-66B9-4D6B-9A14-1F2D06A8444F}" destId="{53E9EA18-061E-470E-9925-68EF438D8AF9}" srcOrd="1" destOrd="0" presId="urn:microsoft.com/office/officeart/2005/8/layout/orgChart1"/>
    <dgm:cxn modelId="{CB778DAE-1210-437B-ADFF-04190CD5C257}" type="presParOf" srcId="{75167046-FEBD-4710-A8EF-429BE7FFE6DD}" destId="{E2CE2CB2-822D-4628-BFED-7B5A983E8CF8}" srcOrd="1" destOrd="0" presId="urn:microsoft.com/office/officeart/2005/8/layout/orgChart1"/>
    <dgm:cxn modelId="{6E385AA3-EE60-421E-BD6C-B32FAE8A6AA9}" type="presParOf" srcId="{75167046-FEBD-4710-A8EF-429BE7FFE6DD}" destId="{CDAE7354-98C3-4565-BC7C-E928B4F6D4C9}" srcOrd="2" destOrd="0" presId="urn:microsoft.com/office/officeart/2005/8/layout/orgChart1"/>
    <dgm:cxn modelId="{20691840-A513-4DAE-B274-6FE97459AA1F}" type="presParOf" srcId="{BF5EE5ED-343F-4A5E-85A7-1FEF454C9751}" destId="{0E907D36-D6C6-4F0A-9101-794B5FF31248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E1306A3-D57C-4BBB-AECC-8A58DDCA6719}">
      <dsp:nvSpPr>
        <dsp:cNvPr id="0" name=""/>
        <dsp:cNvSpPr/>
      </dsp:nvSpPr>
      <dsp:spPr>
        <a:xfrm>
          <a:off x="629984" y="2453"/>
          <a:ext cx="5711942" cy="1427985"/>
        </a:xfrm>
        <a:prstGeom prst="roundRect">
          <a:avLst>
            <a:gd name="adj" fmla="val 10000"/>
          </a:avLst>
        </a:prstGeom>
        <a:solidFill>
          <a:srgbClr val="13778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1600" kern="12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rPr>
            <a:t>Σταθμοί παραγωγής με εγκατεστημένη ισχύ μικρότερη των 500 </a:t>
          </a:r>
          <a:r>
            <a:rPr lang="en-US" sz="1600" kern="12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rPr>
            <a:t>kW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1600" kern="12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rPr>
            <a:t>Α/Π</a:t>
          </a:r>
          <a:r>
            <a:rPr lang="en-US" sz="1600" kern="12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rPr>
            <a:t> </a:t>
          </a:r>
          <a:r>
            <a:rPr lang="el-GR" sz="1600" kern="12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rPr>
            <a:t>με εγκατεστημένη ισχύ μικρότερη των 3 MW</a:t>
          </a:r>
          <a:endParaRPr lang="en-US" sz="1600" kern="1200" dirty="0">
            <a:solidFill>
              <a:schemeClr val="bg1"/>
            </a:solidFill>
            <a:latin typeface="Roboto" panose="02000000000000000000" pitchFamily="2" charset="0"/>
            <a:ea typeface="Roboto" panose="02000000000000000000" pitchFamily="2" charset="0"/>
          </a:endParaRPr>
        </a:p>
      </dsp:txBody>
      <dsp:txXfrm>
        <a:off x="671808" y="44277"/>
        <a:ext cx="5628294" cy="1344337"/>
      </dsp:txXfrm>
    </dsp:sp>
    <dsp:sp modelId="{EFBBDA43-BE95-4AD1-885F-79769868BAC8}">
      <dsp:nvSpPr>
        <dsp:cNvPr id="0" name=""/>
        <dsp:cNvSpPr/>
      </dsp:nvSpPr>
      <dsp:spPr>
        <a:xfrm rot="5400000">
          <a:off x="3361006" y="1555387"/>
          <a:ext cx="249897" cy="249897"/>
        </a:xfrm>
        <a:prstGeom prst="rightArrow">
          <a:avLst>
            <a:gd name="adj1" fmla="val 66700"/>
            <a:gd name="adj2" fmla="val 50000"/>
          </a:avLst>
        </a:prstGeom>
        <a:solidFill>
          <a:srgbClr val="1F609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7331D6C-356A-429F-9D1E-08F118E6A591}">
      <dsp:nvSpPr>
        <dsp:cNvPr id="0" name=""/>
        <dsp:cNvSpPr/>
      </dsp:nvSpPr>
      <dsp:spPr>
        <a:xfrm>
          <a:off x="629984" y="1930233"/>
          <a:ext cx="5711942" cy="1427985"/>
        </a:xfrm>
        <a:prstGeom prst="roundRect">
          <a:avLst>
            <a:gd name="adj" fmla="val 10000"/>
          </a:avLst>
        </a:prstGeom>
        <a:solidFill>
          <a:srgbClr val="13778E">
            <a:alpha val="90000"/>
          </a:srgbClr>
        </a:solidFill>
        <a:ln w="127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1600" kern="12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rPr>
            <a:t>Η τιμή αναφοράς είναι καθορισμένη.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1600" kern="12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rPr>
            <a:t>Οι πιο πρόσφατες τιμές έχουν δημοσιευθεί από το ΥΠΕΝ το 2020</a:t>
          </a:r>
          <a:endParaRPr lang="en-US" sz="1600" kern="1200" dirty="0">
            <a:solidFill>
              <a:schemeClr val="bg1"/>
            </a:solidFill>
            <a:latin typeface="Roboto" panose="02000000000000000000" pitchFamily="2" charset="0"/>
            <a:ea typeface="Roboto" panose="02000000000000000000" pitchFamily="2" charset="0"/>
          </a:endParaRPr>
        </a:p>
      </dsp:txBody>
      <dsp:txXfrm>
        <a:off x="671808" y="1972057"/>
        <a:ext cx="5628294" cy="1344337"/>
      </dsp:txXfrm>
    </dsp:sp>
    <dsp:sp modelId="{C5D8FDF8-5B9F-4ED0-861B-580A1E5EFE04}">
      <dsp:nvSpPr>
        <dsp:cNvPr id="0" name=""/>
        <dsp:cNvSpPr/>
      </dsp:nvSpPr>
      <dsp:spPr>
        <a:xfrm rot="5400000">
          <a:off x="3361006" y="3483168"/>
          <a:ext cx="249897" cy="249897"/>
        </a:xfrm>
        <a:prstGeom prst="rightArrow">
          <a:avLst>
            <a:gd name="adj1" fmla="val 66700"/>
            <a:gd name="adj2" fmla="val 50000"/>
          </a:avLst>
        </a:prstGeom>
        <a:solidFill>
          <a:srgbClr val="1F609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723DCE3-7687-44FA-A046-7773750EAB78}">
      <dsp:nvSpPr>
        <dsp:cNvPr id="0" name=""/>
        <dsp:cNvSpPr/>
      </dsp:nvSpPr>
      <dsp:spPr>
        <a:xfrm>
          <a:off x="629984" y="3858014"/>
          <a:ext cx="5711942" cy="1427985"/>
        </a:xfrm>
        <a:prstGeom prst="roundRect">
          <a:avLst>
            <a:gd name="adj" fmla="val 10000"/>
          </a:avLst>
        </a:prstGeom>
        <a:solidFill>
          <a:srgbClr val="13778E">
            <a:alpha val="90000"/>
          </a:srgbClr>
        </a:solidFill>
        <a:ln w="12700" cap="flat" cmpd="sng" algn="ctr">
          <a:solidFill>
            <a:schemeClr val="accent3">
              <a:tint val="40000"/>
              <a:alpha val="90000"/>
              <a:hueOff val="-490548"/>
              <a:satOff val="27008"/>
              <a:lumOff val="331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1600" kern="12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rPr>
            <a:t>Ακολουθείται η διαδικασία αδειοδότησης της μονάδας (Α΄ και Β΄φάση)</a:t>
          </a:r>
          <a:endParaRPr lang="en-US" sz="1600" kern="1200" dirty="0">
            <a:solidFill>
              <a:schemeClr val="bg1"/>
            </a:solidFill>
            <a:latin typeface="Roboto" panose="02000000000000000000" pitchFamily="2" charset="0"/>
            <a:ea typeface="Roboto" panose="02000000000000000000" pitchFamily="2" charset="0"/>
          </a:endParaRPr>
        </a:p>
      </dsp:txBody>
      <dsp:txXfrm>
        <a:off x="671808" y="3899838"/>
        <a:ext cx="5628294" cy="1344337"/>
      </dsp:txXfrm>
    </dsp:sp>
    <dsp:sp modelId="{E3F7166C-C420-4007-8163-5022CD93881E}">
      <dsp:nvSpPr>
        <dsp:cNvPr id="0" name=""/>
        <dsp:cNvSpPr/>
      </dsp:nvSpPr>
      <dsp:spPr>
        <a:xfrm>
          <a:off x="7141598" y="2453"/>
          <a:ext cx="5711942" cy="1427985"/>
        </a:xfrm>
        <a:prstGeom prst="roundRect">
          <a:avLst>
            <a:gd name="adj" fmla="val 10000"/>
          </a:avLst>
        </a:prstGeom>
        <a:solidFill>
          <a:srgbClr val="13778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1600" kern="12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rPr>
            <a:t>Υπόλλοιποι σταθμοί ΑΠΕ</a:t>
          </a:r>
          <a:endParaRPr lang="en-US" sz="1600" kern="1200" dirty="0">
            <a:solidFill>
              <a:schemeClr val="bg1"/>
            </a:solidFill>
            <a:latin typeface="Roboto" panose="02000000000000000000" pitchFamily="2" charset="0"/>
            <a:ea typeface="Roboto" panose="02000000000000000000" pitchFamily="2" charset="0"/>
          </a:endParaRPr>
        </a:p>
      </dsp:txBody>
      <dsp:txXfrm>
        <a:off x="7183422" y="44277"/>
        <a:ext cx="5628294" cy="1344337"/>
      </dsp:txXfrm>
    </dsp:sp>
    <dsp:sp modelId="{4149F6F9-ACDD-4E40-A4E2-77A6202A6F8D}">
      <dsp:nvSpPr>
        <dsp:cNvPr id="0" name=""/>
        <dsp:cNvSpPr/>
      </dsp:nvSpPr>
      <dsp:spPr>
        <a:xfrm rot="5400000">
          <a:off x="9872620" y="1555387"/>
          <a:ext cx="249897" cy="249897"/>
        </a:xfrm>
        <a:prstGeom prst="rightArrow">
          <a:avLst>
            <a:gd name="adj1" fmla="val 66700"/>
            <a:gd name="adj2" fmla="val 50000"/>
          </a:avLst>
        </a:prstGeom>
        <a:solidFill>
          <a:srgbClr val="1F609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59D9CC7-1AE5-4E21-9F36-8F99B01C56CE}">
      <dsp:nvSpPr>
        <dsp:cNvPr id="0" name=""/>
        <dsp:cNvSpPr/>
      </dsp:nvSpPr>
      <dsp:spPr>
        <a:xfrm>
          <a:off x="7141598" y="1930233"/>
          <a:ext cx="5711942" cy="1427985"/>
        </a:xfrm>
        <a:prstGeom prst="roundRect">
          <a:avLst>
            <a:gd name="adj" fmla="val 10000"/>
          </a:avLst>
        </a:prstGeom>
        <a:solidFill>
          <a:srgbClr val="13778E">
            <a:alpha val="90000"/>
          </a:srgbClr>
        </a:solidFill>
        <a:ln w="12700" cap="flat" cmpd="sng" algn="ctr">
          <a:solidFill>
            <a:schemeClr val="accent3">
              <a:tint val="40000"/>
              <a:alpha val="90000"/>
              <a:hueOff val="-981096"/>
              <a:satOff val="54017"/>
              <a:lumOff val="662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1600" kern="12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rPr>
            <a:t>Η τιμή αναφοράς, προκύπτει από ανταγωνιστική διαδικασία. </a:t>
          </a:r>
          <a:endParaRPr lang="en-US" sz="1600" kern="1200" dirty="0">
            <a:solidFill>
              <a:schemeClr val="bg1"/>
            </a:solidFill>
            <a:latin typeface="Roboto" panose="02000000000000000000" pitchFamily="2" charset="0"/>
            <a:ea typeface="Roboto" panose="02000000000000000000" pitchFamily="2" charset="0"/>
          </a:endParaRPr>
        </a:p>
      </dsp:txBody>
      <dsp:txXfrm>
        <a:off x="7183422" y="1972057"/>
        <a:ext cx="5628294" cy="1344337"/>
      </dsp:txXfrm>
    </dsp:sp>
    <dsp:sp modelId="{ECD94C3D-13A5-442A-99AB-10C9D7D089E7}">
      <dsp:nvSpPr>
        <dsp:cNvPr id="0" name=""/>
        <dsp:cNvSpPr/>
      </dsp:nvSpPr>
      <dsp:spPr>
        <a:xfrm rot="5400000">
          <a:off x="9872620" y="3483168"/>
          <a:ext cx="249897" cy="249897"/>
        </a:xfrm>
        <a:prstGeom prst="rightArrow">
          <a:avLst>
            <a:gd name="adj1" fmla="val 66700"/>
            <a:gd name="adj2" fmla="val 50000"/>
          </a:avLst>
        </a:prstGeom>
        <a:solidFill>
          <a:srgbClr val="1F6091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3E34180-67E3-4A03-862A-8036B31CAB54}">
      <dsp:nvSpPr>
        <dsp:cNvPr id="0" name=""/>
        <dsp:cNvSpPr/>
      </dsp:nvSpPr>
      <dsp:spPr>
        <a:xfrm>
          <a:off x="7141598" y="3858014"/>
          <a:ext cx="5711942" cy="1427985"/>
        </a:xfrm>
        <a:prstGeom prst="roundRect">
          <a:avLst>
            <a:gd name="adj" fmla="val 10000"/>
          </a:avLst>
        </a:prstGeom>
        <a:solidFill>
          <a:srgbClr val="13778E">
            <a:alpha val="90000"/>
          </a:srgbClr>
        </a:solidFill>
        <a:ln w="12700" cap="flat" cmpd="sng" algn="ctr">
          <a:solidFill>
            <a:schemeClr val="accent3">
              <a:tint val="40000"/>
              <a:alpha val="90000"/>
              <a:hueOff val="-1471643"/>
              <a:satOff val="81025"/>
              <a:lumOff val="994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1600" kern="12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rPr>
            <a:t>Ακολουθείται η διαδικασία αδειοδότησης της μονάδας (Α΄ και Β΄φάση)</a:t>
          </a:r>
          <a:endParaRPr lang="en-US" sz="1600" kern="1200" dirty="0">
            <a:solidFill>
              <a:schemeClr val="bg1"/>
            </a:solidFill>
            <a:latin typeface="Roboto" panose="02000000000000000000" pitchFamily="2" charset="0"/>
            <a:ea typeface="Roboto" panose="02000000000000000000" pitchFamily="2" charset="0"/>
          </a:endParaRPr>
        </a:p>
      </dsp:txBody>
      <dsp:txXfrm>
        <a:off x="7183422" y="3899838"/>
        <a:ext cx="5628294" cy="134433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A59822A-E92D-4CAF-8CBA-394ED620A27B}">
      <dsp:nvSpPr>
        <dsp:cNvPr id="0" name=""/>
        <dsp:cNvSpPr/>
      </dsp:nvSpPr>
      <dsp:spPr>
        <a:xfrm>
          <a:off x="6519672" y="1619002"/>
          <a:ext cx="5106247" cy="59080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5402"/>
              </a:lnTo>
              <a:lnTo>
                <a:pt x="5106247" y="295402"/>
              </a:lnTo>
              <a:lnTo>
                <a:pt x="5106247" y="590805"/>
              </a:lnTo>
            </a:path>
          </a:pathLst>
        </a:custGeom>
        <a:noFill/>
        <a:ln w="12700" cap="flat" cmpd="sng" algn="ctr">
          <a:solidFill>
            <a:srgbClr val="343433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A6F2C3B-7FE2-4ED4-9FC4-3150394D83C6}">
      <dsp:nvSpPr>
        <dsp:cNvPr id="0" name=""/>
        <dsp:cNvSpPr/>
      </dsp:nvSpPr>
      <dsp:spPr>
        <a:xfrm>
          <a:off x="6519672" y="1619002"/>
          <a:ext cx="1702082" cy="59080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5402"/>
              </a:lnTo>
              <a:lnTo>
                <a:pt x="1702082" y="295402"/>
              </a:lnTo>
              <a:lnTo>
                <a:pt x="1702082" y="590805"/>
              </a:lnTo>
            </a:path>
          </a:pathLst>
        </a:custGeom>
        <a:noFill/>
        <a:ln w="12700" cap="flat" cmpd="sng" algn="ctr">
          <a:solidFill>
            <a:srgbClr val="343433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26501D7-B8C3-4D6C-97CC-5A62667F28E1}">
      <dsp:nvSpPr>
        <dsp:cNvPr id="0" name=""/>
        <dsp:cNvSpPr/>
      </dsp:nvSpPr>
      <dsp:spPr>
        <a:xfrm>
          <a:off x="4817589" y="1619002"/>
          <a:ext cx="1702082" cy="590805"/>
        </a:xfrm>
        <a:custGeom>
          <a:avLst/>
          <a:gdLst/>
          <a:ahLst/>
          <a:cxnLst/>
          <a:rect l="0" t="0" r="0" b="0"/>
          <a:pathLst>
            <a:path>
              <a:moveTo>
                <a:pt x="1702082" y="0"/>
              </a:moveTo>
              <a:lnTo>
                <a:pt x="1702082" y="295402"/>
              </a:lnTo>
              <a:lnTo>
                <a:pt x="0" y="295402"/>
              </a:lnTo>
              <a:lnTo>
                <a:pt x="0" y="590805"/>
              </a:lnTo>
            </a:path>
          </a:pathLst>
        </a:custGeom>
        <a:noFill/>
        <a:ln w="12700" cap="flat" cmpd="sng" algn="ctr">
          <a:solidFill>
            <a:srgbClr val="343433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6E49DD8-BB7D-4A09-A2F1-0B91FB5BABBD}">
      <dsp:nvSpPr>
        <dsp:cNvPr id="0" name=""/>
        <dsp:cNvSpPr/>
      </dsp:nvSpPr>
      <dsp:spPr>
        <a:xfrm>
          <a:off x="1413424" y="1619002"/>
          <a:ext cx="5106247" cy="590805"/>
        </a:xfrm>
        <a:custGeom>
          <a:avLst/>
          <a:gdLst/>
          <a:ahLst/>
          <a:cxnLst/>
          <a:rect l="0" t="0" r="0" b="0"/>
          <a:pathLst>
            <a:path>
              <a:moveTo>
                <a:pt x="5106247" y="0"/>
              </a:moveTo>
              <a:lnTo>
                <a:pt x="5106247" y="295402"/>
              </a:lnTo>
              <a:lnTo>
                <a:pt x="0" y="295402"/>
              </a:lnTo>
              <a:lnTo>
                <a:pt x="0" y="590805"/>
              </a:lnTo>
            </a:path>
          </a:pathLst>
        </a:custGeom>
        <a:noFill/>
        <a:ln w="12700" cap="flat" cmpd="sng" algn="ctr">
          <a:solidFill>
            <a:srgbClr val="343433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7EC7BC9-499F-488E-8FE3-70694FE39314}">
      <dsp:nvSpPr>
        <dsp:cNvPr id="0" name=""/>
        <dsp:cNvSpPr/>
      </dsp:nvSpPr>
      <dsp:spPr>
        <a:xfrm>
          <a:off x="5112992" y="968765"/>
          <a:ext cx="2813359" cy="650237"/>
        </a:xfrm>
        <a:prstGeom prst="rect">
          <a:avLst/>
        </a:prstGeom>
        <a:solidFill>
          <a:srgbClr val="13778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1600" kern="1200" dirty="0">
              <a:latin typeface="Roboto" panose="02000000000000000000" pitchFamily="2" charset="0"/>
              <a:ea typeface="Roboto" panose="02000000000000000000" pitchFamily="2" charset="0"/>
            </a:rPr>
            <a:t>Σημαντικές αλλαγές</a:t>
          </a:r>
          <a:endParaRPr lang="en-US" sz="1600" kern="1200" dirty="0">
            <a:latin typeface="Roboto" panose="02000000000000000000" pitchFamily="2" charset="0"/>
            <a:ea typeface="Roboto" panose="02000000000000000000" pitchFamily="2" charset="0"/>
          </a:endParaRPr>
        </a:p>
      </dsp:txBody>
      <dsp:txXfrm>
        <a:off x="5112992" y="968765"/>
        <a:ext cx="2813359" cy="650237"/>
      </dsp:txXfrm>
    </dsp:sp>
    <dsp:sp modelId="{D9A872A2-D29A-4CEB-B96C-92D28147BF8C}">
      <dsp:nvSpPr>
        <dsp:cNvPr id="0" name=""/>
        <dsp:cNvSpPr/>
      </dsp:nvSpPr>
      <dsp:spPr>
        <a:xfrm>
          <a:off x="6744" y="2209808"/>
          <a:ext cx="2813359" cy="2543867"/>
        </a:xfrm>
        <a:prstGeom prst="rect">
          <a:avLst/>
        </a:prstGeom>
        <a:solidFill>
          <a:srgbClr val="13778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softEdge rad="12700"/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6000" tIns="216000" rIns="216000" bIns="216000" numCol="1" spcCol="1270" anchor="ctr" anchorCtr="0">
          <a:noAutofit/>
        </a:bodyPr>
        <a:lstStyle/>
        <a:p>
          <a:pPr marL="0" lvl="0" indent="0" algn="ctr" defTabSz="711200">
            <a:lnSpc>
              <a:spcPct val="15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1600" b="0" i="0" u="none" kern="1200" dirty="0">
              <a:latin typeface="Roboto" panose="02000000000000000000" pitchFamily="2" charset="0"/>
              <a:ea typeface="Roboto" panose="02000000000000000000" pitchFamily="2" charset="0"/>
            </a:rPr>
            <a:t>Μείωση ορίων εγκατεστημένης</a:t>
          </a:r>
          <a:endParaRPr lang="nl-BE" sz="1600" b="0" i="0" u="none" kern="1200" dirty="0">
            <a:latin typeface="Roboto" panose="02000000000000000000" pitchFamily="2" charset="0"/>
            <a:ea typeface="Roboto" panose="02000000000000000000" pitchFamily="2" charset="0"/>
          </a:endParaRPr>
        </a:p>
        <a:p>
          <a:pPr marL="0" lvl="0" indent="0" algn="ctr" defTabSz="711200">
            <a:lnSpc>
              <a:spcPct val="15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1600" b="0" i="0" u="none" kern="1200" dirty="0">
              <a:latin typeface="Roboto" panose="02000000000000000000" pitchFamily="2" charset="0"/>
              <a:ea typeface="Roboto" panose="02000000000000000000" pitchFamily="2" charset="0"/>
            </a:rPr>
            <a:t>ισχύος για ενεργειακό </a:t>
          </a:r>
          <a:endParaRPr lang="nl-BE" sz="1600" b="0" i="0" u="none" kern="1200" dirty="0">
            <a:latin typeface="Roboto" panose="02000000000000000000" pitchFamily="2" charset="0"/>
            <a:ea typeface="Roboto" panose="02000000000000000000" pitchFamily="2" charset="0"/>
          </a:endParaRPr>
        </a:p>
        <a:p>
          <a:pPr marL="0" lvl="0" indent="0" algn="ctr" defTabSz="711200">
            <a:lnSpc>
              <a:spcPct val="15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1600" b="0" i="0" u="none" kern="1200" dirty="0">
              <a:latin typeface="Roboto" panose="02000000000000000000" pitchFamily="2" charset="0"/>
              <a:ea typeface="Roboto" panose="02000000000000000000" pitchFamily="2" charset="0"/>
            </a:rPr>
            <a:t>συμψηφισμό</a:t>
          </a:r>
          <a:r>
            <a:rPr lang="el-GR" sz="1600" b="0" i="0" kern="1200" dirty="0">
              <a:latin typeface="Roboto" panose="02000000000000000000" pitchFamily="2" charset="0"/>
              <a:ea typeface="Roboto" panose="02000000000000000000" pitchFamily="2" charset="0"/>
            </a:rPr>
            <a:t>​</a:t>
          </a:r>
          <a:br>
            <a:rPr lang="el-GR" sz="1600" b="0" i="0" kern="1200" dirty="0">
              <a:latin typeface="Roboto" panose="02000000000000000000" pitchFamily="2" charset="0"/>
              <a:ea typeface="Roboto" panose="02000000000000000000" pitchFamily="2" charset="0"/>
            </a:rPr>
          </a:br>
          <a:r>
            <a:rPr lang="el-GR" sz="1600" b="0" i="0" u="none" kern="1200" dirty="0">
              <a:latin typeface="Roboto" panose="02000000000000000000" pitchFamily="2" charset="0"/>
              <a:ea typeface="Roboto" panose="02000000000000000000" pitchFamily="2" charset="0"/>
            </a:rPr>
            <a:t>(</a:t>
          </a:r>
          <a:r>
            <a:rPr lang="el-GR" sz="1600" b="0" i="0" u="none" kern="1200" dirty="0" err="1">
              <a:latin typeface="Roboto" panose="02000000000000000000" pitchFamily="2" charset="0"/>
              <a:ea typeface="Roboto" panose="02000000000000000000" pitchFamily="2" charset="0"/>
            </a:rPr>
            <a:t>Net</a:t>
          </a:r>
          <a:r>
            <a:rPr lang="el-GR" sz="1600" b="0" i="0" u="none" kern="1200" dirty="0">
              <a:latin typeface="Roboto" panose="02000000000000000000" pitchFamily="2" charset="0"/>
              <a:ea typeface="Roboto" panose="02000000000000000000" pitchFamily="2" charset="0"/>
            </a:rPr>
            <a:t>- </a:t>
          </a:r>
          <a:r>
            <a:rPr lang="el-GR" sz="1600" b="0" i="0" u="none" kern="1200" dirty="0" err="1">
              <a:latin typeface="Roboto" panose="02000000000000000000" pitchFamily="2" charset="0"/>
              <a:ea typeface="Roboto" panose="02000000000000000000" pitchFamily="2" charset="0"/>
            </a:rPr>
            <a:t>metering</a:t>
          </a:r>
          <a:r>
            <a:rPr lang="el-GR" sz="1600" b="0" i="0" u="none" kern="1200" dirty="0">
              <a:latin typeface="Roboto" panose="02000000000000000000" pitchFamily="2" charset="0"/>
              <a:ea typeface="Roboto" panose="02000000000000000000" pitchFamily="2" charset="0"/>
            </a:rPr>
            <a:t>)</a:t>
          </a:r>
          <a:endParaRPr lang="en-US" sz="1600" kern="1200" dirty="0">
            <a:latin typeface="Roboto" panose="02000000000000000000" pitchFamily="2" charset="0"/>
            <a:ea typeface="Roboto" panose="02000000000000000000" pitchFamily="2" charset="0"/>
          </a:endParaRPr>
        </a:p>
      </dsp:txBody>
      <dsp:txXfrm>
        <a:off x="6744" y="2209808"/>
        <a:ext cx="2813359" cy="2543867"/>
      </dsp:txXfrm>
    </dsp:sp>
    <dsp:sp modelId="{3A67D1B2-8D10-47E3-A689-3D59FE0E3972}">
      <dsp:nvSpPr>
        <dsp:cNvPr id="0" name=""/>
        <dsp:cNvSpPr/>
      </dsp:nvSpPr>
      <dsp:spPr>
        <a:xfrm>
          <a:off x="3410909" y="2209808"/>
          <a:ext cx="2813359" cy="2543867"/>
        </a:xfrm>
        <a:prstGeom prst="rect">
          <a:avLst/>
        </a:prstGeom>
        <a:solidFill>
          <a:srgbClr val="13778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6000" tIns="216000" rIns="216000" bIns="216000" numCol="1" spcCol="1270" anchor="ctr" anchorCtr="0">
          <a:noAutofit/>
        </a:bodyPr>
        <a:lstStyle/>
        <a:p>
          <a:pPr marL="0" lvl="0" indent="0" algn="ctr" defTabSz="711200">
            <a:lnSpc>
              <a:spcPct val="15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1600" kern="1200" dirty="0">
              <a:latin typeface="Roboto" panose="02000000000000000000" pitchFamily="2" charset="0"/>
              <a:ea typeface="Roboto" panose="02000000000000000000" pitchFamily="2" charset="0"/>
            </a:rPr>
            <a:t>Εισαγωγή του (εικονικού) </a:t>
          </a:r>
          <a:r>
            <a:rPr lang="el-GR" sz="1600" kern="1200" dirty="0" err="1">
              <a:latin typeface="Roboto" panose="02000000000000000000" pitchFamily="2" charset="0"/>
              <a:ea typeface="Roboto" panose="02000000000000000000" pitchFamily="2" charset="0"/>
            </a:rPr>
            <a:t>ταυτοχρονισμένου</a:t>
          </a:r>
          <a:r>
            <a:rPr lang="el-GR" sz="1600" kern="1200" dirty="0">
              <a:latin typeface="Roboto" panose="02000000000000000000" pitchFamily="2" charset="0"/>
              <a:ea typeface="Roboto" panose="02000000000000000000" pitchFamily="2" charset="0"/>
            </a:rPr>
            <a:t> συμψηφισμού​</a:t>
          </a:r>
          <a:endParaRPr lang="en-US" sz="1600" kern="1200" dirty="0">
            <a:latin typeface="Roboto" panose="02000000000000000000" pitchFamily="2" charset="0"/>
            <a:ea typeface="Roboto" panose="02000000000000000000" pitchFamily="2" charset="0"/>
          </a:endParaRPr>
        </a:p>
        <a:p>
          <a:pPr marL="0" lvl="0" indent="0" algn="ctr" defTabSz="711200">
            <a:lnSpc>
              <a:spcPct val="15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latin typeface="Roboto" panose="02000000000000000000" pitchFamily="2" charset="0"/>
              <a:ea typeface="Roboto" panose="02000000000000000000" pitchFamily="2" charset="0"/>
            </a:rPr>
            <a:t>(Virtual) Net-billing</a:t>
          </a:r>
        </a:p>
      </dsp:txBody>
      <dsp:txXfrm>
        <a:off x="3410909" y="2209808"/>
        <a:ext cx="2813359" cy="2543867"/>
      </dsp:txXfrm>
    </dsp:sp>
    <dsp:sp modelId="{B9AE0856-FC8A-4847-97DB-755F5BE2C425}">
      <dsp:nvSpPr>
        <dsp:cNvPr id="0" name=""/>
        <dsp:cNvSpPr/>
      </dsp:nvSpPr>
      <dsp:spPr>
        <a:xfrm>
          <a:off x="6815074" y="2209808"/>
          <a:ext cx="2813359" cy="2543867"/>
        </a:xfrm>
        <a:prstGeom prst="rect">
          <a:avLst/>
        </a:prstGeom>
        <a:solidFill>
          <a:srgbClr val="13778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6000" tIns="216000" rIns="216000" bIns="216000" numCol="1" spcCol="1270" anchor="ctr" anchorCtr="0">
          <a:noAutofit/>
        </a:bodyPr>
        <a:lstStyle/>
        <a:p>
          <a:pPr marL="0" lvl="0" indent="0" algn="ctr" defTabSz="711200">
            <a:lnSpc>
              <a:spcPct val="15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1600" kern="1200" dirty="0">
              <a:latin typeface="Roboto" panose="02000000000000000000" pitchFamily="2" charset="0"/>
              <a:ea typeface="Roboto" panose="02000000000000000000" pitchFamily="2" charset="0"/>
            </a:rPr>
            <a:t>Περιορισμός εικονικού ενεργειακού συμψηφισμού</a:t>
          </a:r>
        </a:p>
        <a:p>
          <a:pPr marL="0" lvl="0" indent="0" algn="ctr" defTabSz="711200">
            <a:lnSpc>
              <a:spcPct val="15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1600" kern="1200" dirty="0">
              <a:latin typeface="Roboto" panose="02000000000000000000" pitchFamily="2" charset="0"/>
              <a:ea typeface="Roboto" panose="02000000000000000000" pitchFamily="2" charset="0"/>
            </a:rPr>
            <a:t>(</a:t>
          </a:r>
          <a:r>
            <a:rPr lang="en-US" sz="1600" kern="1200" dirty="0">
              <a:latin typeface="Roboto" panose="02000000000000000000" pitchFamily="2" charset="0"/>
              <a:ea typeface="Roboto" panose="02000000000000000000" pitchFamily="2" charset="0"/>
            </a:rPr>
            <a:t>Virtual Net-metering)</a:t>
          </a:r>
          <a:r>
            <a:rPr lang="el-GR" sz="1600" kern="1200" dirty="0">
              <a:latin typeface="Roboto" panose="02000000000000000000" pitchFamily="2" charset="0"/>
              <a:ea typeface="Roboto" panose="02000000000000000000" pitchFamily="2" charset="0"/>
            </a:rPr>
            <a:t> ​</a:t>
          </a:r>
          <a:endParaRPr lang="en-US" sz="1600" kern="1200" dirty="0">
            <a:latin typeface="Roboto" panose="02000000000000000000" pitchFamily="2" charset="0"/>
            <a:ea typeface="Roboto" panose="02000000000000000000" pitchFamily="2" charset="0"/>
          </a:endParaRPr>
        </a:p>
      </dsp:txBody>
      <dsp:txXfrm>
        <a:off x="6815074" y="2209808"/>
        <a:ext cx="2813359" cy="2543867"/>
      </dsp:txXfrm>
    </dsp:sp>
    <dsp:sp modelId="{3743AA4A-4EE3-45B9-A467-35465F42188B}">
      <dsp:nvSpPr>
        <dsp:cNvPr id="0" name=""/>
        <dsp:cNvSpPr/>
      </dsp:nvSpPr>
      <dsp:spPr>
        <a:xfrm>
          <a:off x="10219239" y="2209808"/>
          <a:ext cx="2813359" cy="2543867"/>
        </a:xfrm>
        <a:prstGeom prst="rect">
          <a:avLst/>
        </a:prstGeom>
        <a:solidFill>
          <a:srgbClr val="13778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6000" tIns="216000" rIns="216000" bIns="216000" numCol="1" spcCol="1270" anchor="ctr" anchorCtr="0">
          <a:noAutofit/>
        </a:bodyPr>
        <a:lstStyle/>
        <a:p>
          <a:pPr marL="0" lvl="0" indent="0" algn="ctr" defTabSz="711200">
            <a:lnSpc>
              <a:spcPct val="15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1600" b="0" i="0" u="none" kern="1200" dirty="0">
              <a:latin typeface="Roboto" panose="02000000000000000000" pitchFamily="2" charset="0"/>
              <a:ea typeface="Roboto" panose="02000000000000000000" pitchFamily="2" charset="0"/>
            </a:rPr>
            <a:t>Εισαγωγή της αυτοκατανάλωσης από κοινού</a:t>
          </a:r>
          <a:r>
            <a:rPr lang="el-GR" sz="1600" b="0" i="0" kern="1200" dirty="0">
              <a:latin typeface="Roboto" panose="02000000000000000000" pitchFamily="2" charset="0"/>
              <a:ea typeface="Roboto" panose="02000000000000000000" pitchFamily="2" charset="0"/>
            </a:rPr>
            <a:t>​</a:t>
          </a:r>
          <a:endParaRPr lang="en-US" sz="1600" kern="1200" dirty="0">
            <a:latin typeface="Roboto" panose="02000000000000000000" pitchFamily="2" charset="0"/>
            <a:ea typeface="Roboto" panose="02000000000000000000" pitchFamily="2" charset="0"/>
          </a:endParaRPr>
        </a:p>
      </dsp:txBody>
      <dsp:txXfrm>
        <a:off x="10219239" y="2209808"/>
        <a:ext cx="2813359" cy="254386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A6F2C3B-7FE2-4ED4-9FC4-3150394D83C6}">
      <dsp:nvSpPr>
        <dsp:cNvPr id="0" name=""/>
        <dsp:cNvSpPr/>
      </dsp:nvSpPr>
      <dsp:spPr>
        <a:xfrm>
          <a:off x="6168697" y="818797"/>
          <a:ext cx="4364398" cy="75745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78728"/>
              </a:lnTo>
              <a:lnTo>
                <a:pt x="4364398" y="378728"/>
              </a:lnTo>
              <a:lnTo>
                <a:pt x="4364398" y="757457"/>
              </a:lnTo>
            </a:path>
          </a:pathLst>
        </a:custGeom>
        <a:noFill/>
        <a:ln w="12700" cap="flat" cmpd="sng" algn="ctr">
          <a:solidFill>
            <a:srgbClr val="343433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26501D7-B8C3-4D6C-97CC-5A62667F28E1}">
      <dsp:nvSpPr>
        <dsp:cNvPr id="0" name=""/>
        <dsp:cNvSpPr/>
      </dsp:nvSpPr>
      <dsp:spPr>
        <a:xfrm>
          <a:off x="6122976" y="818797"/>
          <a:ext cx="91440" cy="75745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757457"/>
              </a:lnTo>
            </a:path>
          </a:pathLst>
        </a:custGeom>
        <a:noFill/>
        <a:ln w="12700" cap="flat" cmpd="sng" algn="ctr">
          <a:solidFill>
            <a:srgbClr val="343433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6E49DD8-BB7D-4A09-A2F1-0B91FB5BABBD}">
      <dsp:nvSpPr>
        <dsp:cNvPr id="0" name=""/>
        <dsp:cNvSpPr/>
      </dsp:nvSpPr>
      <dsp:spPr>
        <a:xfrm>
          <a:off x="1804298" y="818797"/>
          <a:ext cx="4364398" cy="757457"/>
        </a:xfrm>
        <a:custGeom>
          <a:avLst/>
          <a:gdLst/>
          <a:ahLst/>
          <a:cxnLst/>
          <a:rect l="0" t="0" r="0" b="0"/>
          <a:pathLst>
            <a:path>
              <a:moveTo>
                <a:pt x="4364398" y="0"/>
              </a:moveTo>
              <a:lnTo>
                <a:pt x="4364398" y="378728"/>
              </a:lnTo>
              <a:lnTo>
                <a:pt x="0" y="378728"/>
              </a:lnTo>
              <a:lnTo>
                <a:pt x="0" y="757457"/>
              </a:lnTo>
            </a:path>
          </a:pathLst>
        </a:custGeom>
        <a:noFill/>
        <a:ln w="12700" cap="flat" cmpd="sng" algn="ctr">
          <a:solidFill>
            <a:srgbClr val="343433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7EC7BC9-499F-488E-8FE3-70694FE39314}">
      <dsp:nvSpPr>
        <dsp:cNvPr id="0" name=""/>
        <dsp:cNvSpPr/>
      </dsp:nvSpPr>
      <dsp:spPr>
        <a:xfrm>
          <a:off x="4365226" y="148483"/>
          <a:ext cx="3606940" cy="670313"/>
        </a:xfrm>
        <a:prstGeom prst="rect">
          <a:avLst/>
        </a:prstGeom>
        <a:solidFill>
          <a:srgbClr val="13778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rPr>
            <a:t>Net-Metering</a:t>
          </a:r>
          <a:endParaRPr lang="en-US" sz="1300" b="1" kern="1200" dirty="0">
            <a:solidFill>
              <a:schemeClr val="bg1"/>
            </a:solidFill>
            <a:latin typeface="Roboto" panose="02000000000000000000" pitchFamily="2" charset="0"/>
            <a:ea typeface="Roboto" panose="02000000000000000000" pitchFamily="2" charset="0"/>
          </a:endParaRPr>
        </a:p>
      </dsp:txBody>
      <dsp:txXfrm>
        <a:off x="4365226" y="148483"/>
        <a:ext cx="3606940" cy="670313"/>
      </dsp:txXfrm>
    </dsp:sp>
    <dsp:sp modelId="{D9A872A2-D29A-4CEB-B96C-92D28147BF8C}">
      <dsp:nvSpPr>
        <dsp:cNvPr id="0" name=""/>
        <dsp:cNvSpPr/>
      </dsp:nvSpPr>
      <dsp:spPr>
        <a:xfrm>
          <a:off x="828" y="1576254"/>
          <a:ext cx="3606940" cy="3494295"/>
        </a:xfrm>
        <a:prstGeom prst="rect">
          <a:avLst/>
        </a:prstGeom>
        <a:solidFill>
          <a:srgbClr val="13778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6000" tIns="216000" rIns="216000" bIns="216000" numCol="1" spcCol="1270" anchor="ctr" anchorCtr="0">
          <a:noAutofit/>
        </a:bodyPr>
        <a:lstStyle/>
        <a:p>
          <a:pPr marL="0" lvl="0" indent="0" algn="ctr" defTabSz="711200">
            <a:lnSpc>
              <a:spcPct val="15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0" i="0" u="none" kern="12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rPr>
            <a:t>10,8 kW​</a:t>
          </a:r>
        </a:p>
        <a:p>
          <a:pPr marL="0" lvl="0" indent="0" algn="ctr" defTabSz="711200">
            <a:lnSpc>
              <a:spcPct val="15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1600" b="0" i="0" u="none" kern="12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rPr>
            <a:t>(από το &lt;=100% της συμφωνημένης ισχύος κατανάλωσης της παροχής) ​</a:t>
          </a:r>
          <a:endParaRPr lang="en-US" sz="1600" b="0" i="0" u="none" kern="1200" dirty="0">
            <a:solidFill>
              <a:schemeClr val="bg1"/>
            </a:solidFill>
            <a:latin typeface="Roboto" panose="02000000000000000000" pitchFamily="2" charset="0"/>
            <a:ea typeface="Roboto" panose="02000000000000000000" pitchFamily="2" charset="0"/>
          </a:endParaRPr>
        </a:p>
        <a:p>
          <a:pPr marL="0" lvl="0" indent="0" algn="ctr" defTabSz="711200">
            <a:lnSpc>
              <a:spcPct val="15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1600" b="0" i="0" u="none" kern="12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rPr>
            <a:t>για οικιακούς καταναλωτές​</a:t>
          </a:r>
          <a:endParaRPr lang="en-US" sz="1600" b="0" i="0" u="none" kern="1200" dirty="0">
            <a:solidFill>
              <a:schemeClr val="bg1"/>
            </a:solidFill>
            <a:latin typeface="Roboto" panose="02000000000000000000" pitchFamily="2" charset="0"/>
            <a:ea typeface="Roboto" panose="02000000000000000000" pitchFamily="2" charset="0"/>
          </a:endParaRPr>
        </a:p>
        <a:p>
          <a:pPr marL="0" lvl="0" indent="0" algn="ctr" defTabSz="711200">
            <a:lnSpc>
              <a:spcPct val="15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1600" b="0" i="0" u="none" kern="12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rPr>
            <a:t>(νοικοκυριά)​</a:t>
          </a:r>
          <a:endParaRPr lang="en-US" sz="1400" kern="1200" dirty="0">
            <a:solidFill>
              <a:schemeClr val="bg1"/>
            </a:solidFill>
            <a:latin typeface="Roboto" panose="02000000000000000000" pitchFamily="2" charset="0"/>
            <a:ea typeface="Roboto" panose="02000000000000000000" pitchFamily="2" charset="0"/>
          </a:endParaRPr>
        </a:p>
      </dsp:txBody>
      <dsp:txXfrm>
        <a:off x="828" y="1576254"/>
        <a:ext cx="3606940" cy="3494295"/>
      </dsp:txXfrm>
    </dsp:sp>
    <dsp:sp modelId="{3A67D1B2-8D10-47E3-A689-3D59FE0E3972}">
      <dsp:nvSpPr>
        <dsp:cNvPr id="0" name=""/>
        <dsp:cNvSpPr/>
      </dsp:nvSpPr>
      <dsp:spPr>
        <a:xfrm>
          <a:off x="4365226" y="1576254"/>
          <a:ext cx="3606940" cy="3448992"/>
        </a:xfrm>
        <a:prstGeom prst="rect">
          <a:avLst/>
        </a:prstGeom>
        <a:solidFill>
          <a:srgbClr val="13778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6000" tIns="216000" rIns="216000" bIns="216000" numCol="1" spcCol="1270" anchor="ctr" anchorCtr="0">
          <a:noAutofit/>
        </a:bodyPr>
        <a:lstStyle/>
        <a:p>
          <a:pPr marL="0" lvl="0" indent="0" algn="ctr" defTabSz="711200">
            <a:lnSpc>
              <a:spcPct val="15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rPr>
            <a:t>100 kW​​</a:t>
          </a:r>
        </a:p>
        <a:p>
          <a:pPr marL="0" lvl="0" indent="0" algn="ctr" defTabSz="711200">
            <a:lnSpc>
              <a:spcPct val="15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1600" kern="12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rPr>
            <a:t>(από τα 3 </a:t>
          </a:r>
          <a:r>
            <a:rPr lang="en-US" sz="1600" kern="12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rPr>
            <a:t>MW) ​</a:t>
          </a:r>
        </a:p>
        <a:p>
          <a:pPr marL="0" lvl="0" indent="0" algn="ctr" defTabSz="711200">
            <a:lnSpc>
              <a:spcPct val="15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1600" kern="12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rPr>
            <a:t>για νομικά πρόσωπα δημοσίου ή ιδιωτικού δικαίου (επιχειρήσεις)​</a:t>
          </a:r>
          <a:endParaRPr lang="en-US" sz="1600" kern="1200" dirty="0">
            <a:solidFill>
              <a:schemeClr val="bg1"/>
            </a:solidFill>
            <a:latin typeface="Roboto" panose="02000000000000000000" pitchFamily="2" charset="0"/>
            <a:ea typeface="Roboto" panose="02000000000000000000" pitchFamily="2" charset="0"/>
          </a:endParaRPr>
        </a:p>
      </dsp:txBody>
      <dsp:txXfrm>
        <a:off x="4365226" y="1576254"/>
        <a:ext cx="3606940" cy="3448992"/>
      </dsp:txXfrm>
    </dsp:sp>
    <dsp:sp modelId="{B9AE0856-FC8A-4847-97DB-755F5BE2C425}">
      <dsp:nvSpPr>
        <dsp:cNvPr id="0" name=""/>
        <dsp:cNvSpPr/>
      </dsp:nvSpPr>
      <dsp:spPr>
        <a:xfrm>
          <a:off x="8729624" y="1576254"/>
          <a:ext cx="3606940" cy="3464123"/>
        </a:xfrm>
        <a:prstGeom prst="rect">
          <a:avLst/>
        </a:prstGeom>
        <a:solidFill>
          <a:srgbClr val="13778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6000" tIns="216000" rIns="216000" bIns="216000" numCol="1" spcCol="1270" anchor="ctr" anchorCtr="0">
          <a:noAutofit/>
        </a:bodyPr>
        <a:lstStyle/>
        <a:p>
          <a:pPr marL="0" lvl="0" indent="0" algn="ctr" defTabSz="711200">
            <a:lnSpc>
              <a:spcPct val="15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1600" kern="12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rPr>
            <a:t>&lt;=100% της συμφωνημένης ισχύος κατανάλωσης της παροχής​</a:t>
          </a:r>
          <a:endParaRPr lang="en-US" sz="1600" kern="1200" dirty="0">
            <a:solidFill>
              <a:schemeClr val="bg1"/>
            </a:solidFill>
            <a:latin typeface="Roboto" panose="02000000000000000000" pitchFamily="2" charset="0"/>
            <a:ea typeface="Roboto" panose="02000000000000000000" pitchFamily="2" charset="0"/>
          </a:endParaRPr>
        </a:p>
        <a:p>
          <a:pPr marL="0" lvl="0" indent="0" algn="ctr" defTabSz="711200">
            <a:lnSpc>
              <a:spcPct val="15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1600" kern="12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rPr>
            <a:t>(παραμένει ως έχει)​</a:t>
          </a:r>
          <a:endParaRPr lang="en-US" sz="1600" kern="1200" dirty="0">
            <a:solidFill>
              <a:schemeClr val="bg1"/>
            </a:solidFill>
            <a:latin typeface="Roboto" panose="02000000000000000000" pitchFamily="2" charset="0"/>
            <a:ea typeface="Roboto" panose="02000000000000000000" pitchFamily="2" charset="0"/>
          </a:endParaRPr>
        </a:p>
        <a:p>
          <a:pPr marL="0" lvl="0" indent="0" algn="ctr" defTabSz="711200">
            <a:lnSpc>
              <a:spcPct val="15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1600" kern="12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rPr>
            <a:t>για:​</a:t>
          </a:r>
          <a:endParaRPr lang="en-US" sz="1600" kern="1200" dirty="0">
            <a:solidFill>
              <a:schemeClr val="bg1"/>
            </a:solidFill>
            <a:latin typeface="Roboto" panose="02000000000000000000" pitchFamily="2" charset="0"/>
            <a:ea typeface="Roboto" panose="02000000000000000000" pitchFamily="2" charset="0"/>
          </a:endParaRPr>
        </a:p>
        <a:p>
          <a:pPr marL="0" lvl="0" indent="0" algn="ctr" defTabSz="711200">
            <a:lnSpc>
              <a:spcPct val="15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1600" kern="12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rPr>
            <a:t>-ΟΤΑ Α’ και Β’ βαθμού​</a:t>
          </a:r>
          <a:endParaRPr lang="en-US" sz="1600" kern="1200" dirty="0">
            <a:solidFill>
              <a:schemeClr val="bg1"/>
            </a:solidFill>
            <a:latin typeface="Roboto" panose="02000000000000000000" pitchFamily="2" charset="0"/>
            <a:ea typeface="Roboto" panose="02000000000000000000" pitchFamily="2" charset="0"/>
          </a:endParaRPr>
        </a:p>
        <a:p>
          <a:pPr marL="0" lvl="0" indent="0" algn="ctr" defTabSz="711200">
            <a:lnSpc>
              <a:spcPct val="15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1600" kern="12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rPr>
            <a:t>-Αγρότες​</a:t>
          </a:r>
        </a:p>
        <a:p>
          <a:pPr marL="0" lvl="0" indent="0" algn="ctr" defTabSz="711200">
            <a:lnSpc>
              <a:spcPct val="15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1600" kern="12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rPr>
            <a:t>-</a:t>
          </a:r>
          <a:r>
            <a:rPr lang="el-GR" sz="1600" kern="1200" dirty="0" err="1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rPr>
            <a:t>Παρόχους</a:t>
          </a:r>
          <a:r>
            <a:rPr lang="el-GR" sz="1600" kern="12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rPr>
            <a:t> υπηρεσιών ύδατος​</a:t>
          </a:r>
          <a:endParaRPr lang="en-US" sz="1400" kern="1200" dirty="0">
            <a:solidFill>
              <a:schemeClr val="bg1"/>
            </a:solidFill>
            <a:latin typeface="Roboto" panose="02000000000000000000" pitchFamily="2" charset="0"/>
            <a:ea typeface="Roboto" panose="02000000000000000000" pitchFamily="2" charset="0"/>
          </a:endParaRPr>
        </a:p>
      </dsp:txBody>
      <dsp:txXfrm>
        <a:off x="8729624" y="1576254"/>
        <a:ext cx="3606940" cy="346412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A6F2C3B-7FE2-4ED4-9FC4-3150394D83C6}">
      <dsp:nvSpPr>
        <dsp:cNvPr id="0" name=""/>
        <dsp:cNvSpPr/>
      </dsp:nvSpPr>
      <dsp:spPr>
        <a:xfrm>
          <a:off x="6168697" y="821141"/>
          <a:ext cx="4333943" cy="67127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35637"/>
              </a:lnTo>
              <a:lnTo>
                <a:pt x="4333943" y="335637"/>
              </a:lnTo>
              <a:lnTo>
                <a:pt x="4333943" y="671275"/>
              </a:lnTo>
            </a:path>
          </a:pathLst>
        </a:custGeom>
        <a:noFill/>
        <a:ln w="12700" cap="flat" cmpd="sng" algn="ctr">
          <a:solidFill>
            <a:srgbClr val="343433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26501D7-B8C3-4D6C-97CC-5A62667F28E1}">
      <dsp:nvSpPr>
        <dsp:cNvPr id="0" name=""/>
        <dsp:cNvSpPr/>
      </dsp:nvSpPr>
      <dsp:spPr>
        <a:xfrm>
          <a:off x="6122976" y="821141"/>
          <a:ext cx="91440" cy="67127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67127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6E49DD8-BB7D-4A09-A2F1-0B91FB5BABBD}">
      <dsp:nvSpPr>
        <dsp:cNvPr id="0" name=""/>
        <dsp:cNvSpPr/>
      </dsp:nvSpPr>
      <dsp:spPr>
        <a:xfrm>
          <a:off x="1834753" y="821141"/>
          <a:ext cx="4333943" cy="671275"/>
        </a:xfrm>
        <a:custGeom>
          <a:avLst/>
          <a:gdLst/>
          <a:ahLst/>
          <a:cxnLst/>
          <a:rect l="0" t="0" r="0" b="0"/>
          <a:pathLst>
            <a:path>
              <a:moveTo>
                <a:pt x="4333943" y="0"/>
              </a:moveTo>
              <a:lnTo>
                <a:pt x="4333943" y="335637"/>
              </a:lnTo>
              <a:lnTo>
                <a:pt x="0" y="335637"/>
              </a:lnTo>
              <a:lnTo>
                <a:pt x="0" y="671275"/>
              </a:lnTo>
            </a:path>
          </a:pathLst>
        </a:custGeom>
        <a:noFill/>
        <a:ln w="12700" cap="flat" cmpd="sng" algn="ctr">
          <a:solidFill>
            <a:srgbClr val="343433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7EC7BC9-499F-488E-8FE3-70694FE39314}">
      <dsp:nvSpPr>
        <dsp:cNvPr id="0" name=""/>
        <dsp:cNvSpPr/>
      </dsp:nvSpPr>
      <dsp:spPr>
        <a:xfrm>
          <a:off x="4570423" y="146238"/>
          <a:ext cx="3196547" cy="674903"/>
        </a:xfrm>
        <a:prstGeom prst="rect">
          <a:avLst/>
        </a:prstGeom>
        <a:solidFill>
          <a:srgbClr val="13778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>
              <a:latin typeface="Roboto" panose="02000000000000000000" pitchFamily="2" charset="0"/>
              <a:ea typeface="Roboto" panose="02000000000000000000" pitchFamily="2" charset="0"/>
            </a:rPr>
            <a:t>Virtual Net-Metering</a:t>
          </a:r>
        </a:p>
      </dsp:txBody>
      <dsp:txXfrm>
        <a:off x="4570423" y="146238"/>
        <a:ext cx="3196547" cy="674903"/>
      </dsp:txXfrm>
    </dsp:sp>
    <dsp:sp modelId="{D9A872A2-D29A-4CEB-B96C-92D28147BF8C}">
      <dsp:nvSpPr>
        <dsp:cNvPr id="0" name=""/>
        <dsp:cNvSpPr/>
      </dsp:nvSpPr>
      <dsp:spPr>
        <a:xfrm>
          <a:off x="3419" y="1492416"/>
          <a:ext cx="3662668" cy="3708394"/>
        </a:xfrm>
        <a:prstGeom prst="rect">
          <a:avLst/>
        </a:prstGeom>
        <a:solidFill>
          <a:srgbClr val="13778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6000" tIns="216000" rIns="216000" bIns="216000" numCol="1" spcCol="1270" anchor="ctr" anchorCtr="0">
          <a:noAutofit/>
        </a:bodyPr>
        <a:lstStyle/>
        <a:p>
          <a:pPr marL="0" lvl="0" indent="0" algn="ctr" defTabSz="711200">
            <a:lnSpc>
              <a:spcPct val="15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1600" b="0" i="0" u="none" kern="1200" dirty="0">
              <a:latin typeface="Roboto" panose="02000000000000000000" pitchFamily="2" charset="0"/>
              <a:ea typeface="Roboto" panose="02000000000000000000" pitchFamily="2" charset="0"/>
            </a:rPr>
            <a:t>&lt;=100% αθροίσματος ισχύος συμφωνημένων παροχών​</a:t>
          </a:r>
          <a:r>
            <a:rPr lang="en-US" sz="1600" b="0" i="0" u="none" kern="1200" dirty="0">
              <a:latin typeface="Roboto" panose="02000000000000000000" pitchFamily="2" charset="0"/>
              <a:ea typeface="Roboto" panose="02000000000000000000" pitchFamily="2" charset="0"/>
            </a:rPr>
            <a:t>​</a:t>
          </a:r>
        </a:p>
        <a:p>
          <a:pPr marL="0" lvl="0" indent="0" algn="ctr" defTabSz="711200">
            <a:lnSpc>
              <a:spcPct val="15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1600" b="0" i="0" u="none" kern="1200" dirty="0">
              <a:latin typeface="Roboto" panose="02000000000000000000" pitchFamily="2" charset="0"/>
              <a:ea typeface="Roboto" panose="02000000000000000000" pitchFamily="2" charset="0"/>
            </a:rPr>
            <a:t>για Οργανισμούς Τοπικής Αυτοδιοίκησης (Ο.Τ.Α.) α’ και β’ βαθμού (Άρθρο 14 Β  του Ν. 3468/2006) ​​</a:t>
          </a:r>
          <a:endParaRPr lang="en-US" sz="1600" kern="1200" dirty="0">
            <a:latin typeface="Roboto" panose="02000000000000000000" pitchFamily="2" charset="0"/>
            <a:ea typeface="Roboto" panose="02000000000000000000" pitchFamily="2" charset="0"/>
          </a:endParaRPr>
        </a:p>
      </dsp:txBody>
      <dsp:txXfrm>
        <a:off x="3419" y="1492416"/>
        <a:ext cx="3662668" cy="3708394"/>
      </dsp:txXfrm>
    </dsp:sp>
    <dsp:sp modelId="{3A67D1B2-8D10-47E3-A689-3D59FE0E3972}">
      <dsp:nvSpPr>
        <dsp:cNvPr id="0" name=""/>
        <dsp:cNvSpPr/>
      </dsp:nvSpPr>
      <dsp:spPr>
        <a:xfrm>
          <a:off x="4337362" y="1492416"/>
          <a:ext cx="3662668" cy="3708394"/>
        </a:xfrm>
        <a:prstGeom prst="rect">
          <a:avLst/>
        </a:prstGeom>
        <a:solidFill>
          <a:srgbClr val="13778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6000" tIns="216000" rIns="216000" bIns="216000" numCol="1" spcCol="1270" anchor="ctr" anchorCtr="0">
          <a:noAutofit/>
        </a:bodyPr>
        <a:lstStyle/>
        <a:p>
          <a:pPr marL="0" lvl="0" indent="0" algn="ctr" defTabSz="711200">
            <a:lnSpc>
              <a:spcPct val="15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1600" kern="1200" dirty="0">
              <a:latin typeface="Roboto" panose="02000000000000000000" pitchFamily="2" charset="0"/>
              <a:ea typeface="Roboto" panose="02000000000000000000" pitchFamily="2" charset="0"/>
            </a:rPr>
            <a:t>100 </a:t>
          </a:r>
          <a:r>
            <a:rPr lang="el-GR" sz="1600" kern="1200" dirty="0" err="1">
              <a:latin typeface="Roboto" panose="02000000000000000000" pitchFamily="2" charset="0"/>
              <a:ea typeface="Roboto" panose="02000000000000000000" pitchFamily="2" charset="0"/>
            </a:rPr>
            <a:t>kW</a:t>
          </a:r>
          <a:r>
            <a:rPr lang="el-GR" sz="1600" kern="1200" dirty="0">
              <a:latin typeface="Roboto" panose="02000000000000000000" pitchFamily="2" charset="0"/>
              <a:ea typeface="Roboto" panose="02000000000000000000" pitchFamily="2" charset="0"/>
            </a:rPr>
            <a:t> ανά παροχή κατανάλωσης​</a:t>
          </a:r>
          <a:endParaRPr lang="en-US" sz="1600" kern="1200" dirty="0">
            <a:latin typeface="Roboto" panose="02000000000000000000" pitchFamily="2" charset="0"/>
            <a:ea typeface="Roboto" panose="02000000000000000000" pitchFamily="2" charset="0"/>
          </a:endParaRPr>
        </a:p>
        <a:p>
          <a:pPr marL="0" lvl="0" indent="0" algn="ctr" defTabSz="711200">
            <a:lnSpc>
              <a:spcPct val="15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1600" kern="1200" dirty="0">
              <a:latin typeface="Roboto" panose="02000000000000000000" pitchFamily="2" charset="0"/>
              <a:ea typeface="Roboto" panose="02000000000000000000" pitchFamily="2" charset="0"/>
            </a:rPr>
            <a:t>για Αγρότες​</a:t>
          </a:r>
          <a:endParaRPr lang="en-US" sz="1600" kern="1200" dirty="0">
            <a:latin typeface="Roboto" panose="02000000000000000000" pitchFamily="2" charset="0"/>
            <a:ea typeface="Roboto" panose="02000000000000000000" pitchFamily="2" charset="0"/>
          </a:endParaRPr>
        </a:p>
      </dsp:txBody>
      <dsp:txXfrm>
        <a:off x="4337362" y="1492416"/>
        <a:ext cx="3662668" cy="3708394"/>
      </dsp:txXfrm>
    </dsp:sp>
    <dsp:sp modelId="{B9AE0856-FC8A-4847-97DB-755F5BE2C425}">
      <dsp:nvSpPr>
        <dsp:cNvPr id="0" name=""/>
        <dsp:cNvSpPr/>
      </dsp:nvSpPr>
      <dsp:spPr>
        <a:xfrm>
          <a:off x="8671306" y="1492416"/>
          <a:ext cx="3662668" cy="3708394"/>
        </a:xfrm>
        <a:prstGeom prst="rect">
          <a:avLst/>
        </a:prstGeom>
        <a:solidFill>
          <a:srgbClr val="13778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6000" tIns="216000" rIns="216000" bIns="216000" numCol="1" spcCol="1270" anchor="ctr" anchorCtr="0">
          <a:noAutofit/>
        </a:bodyPr>
        <a:lstStyle/>
        <a:p>
          <a:pPr marL="0" lvl="0" indent="0" algn="ctr" defTabSz="711200">
            <a:lnSpc>
              <a:spcPct val="15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1600" kern="1200" dirty="0">
              <a:latin typeface="Roboto" panose="02000000000000000000" pitchFamily="2" charset="0"/>
              <a:ea typeface="Roboto" panose="02000000000000000000" pitchFamily="2" charset="0"/>
            </a:rPr>
            <a:t>&lt;=100% αθροίσματος ισχύος συμφωνημένων παροχών​</a:t>
          </a:r>
          <a:r>
            <a:rPr lang="en-US" sz="1600" kern="1200" dirty="0">
              <a:latin typeface="Roboto" panose="02000000000000000000" pitchFamily="2" charset="0"/>
              <a:ea typeface="Roboto" panose="02000000000000000000" pitchFamily="2" charset="0"/>
            </a:rPr>
            <a:t>​</a:t>
          </a:r>
        </a:p>
        <a:p>
          <a:pPr marL="0" lvl="0" indent="0" algn="ctr" defTabSz="711200">
            <a:lnSpc>
              <a:spcPct val="15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1600" kern="1200" dirty="0">
              <a:latin typeface="Roboto" panose="02000000000000000000" pitchFamily="2" charset="0"/>
              <a:ea typeface="Roboto" panose="02000000000000000000" pitchFamily="2" charset="0"/>
            </a:rPr>
            <a:t>για:​</a:t>
          </a:r>
          <a:endParaRPr lang="en-US" sz="1600" kern="1200" dirty="0">
            <a:latin typeface="Roboto" panose="02000000000000000000" pitchFamily="2" charset="0"/>
            <a:ea typeface="Roboto" panose="02000000000000000000" pitchFamily="2" charset="0"/>
          </a:endParaRPr>
        </a:p>
        <a:p>
          <a:pPr marL="0" lvl="0" indent="0" algn="ctr" defTabSz="711200">
            <a:lnSpc>
              <a:spcPct val="15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l-GR" sz="1600" kern="1200" dirty="0">
              <a:latin typeface="Roboto" panose="02000000000000000000" pitchFamily="2" charset="0"/>
              <a:ea typeface="Roboto" panose="02000000000000000000" pitchFamily="2" charset="0"/>
            </a:rPr>
            <a:t>Κοινότητες Ανανεώσιμης Ενέργειας, Ενεργειακές Κοινότητες Πολιτών και Ενεργειακές Κοινότητες του ν. 4513/2018 ​</a:t>
          </a:r>
          <a:endParaRPr lang="en-US" sz="1600" kern="1200" dirty="0">
            <a:latin typeface="Roboto" panose="02000000000000000000" pitchFamily="2" charset="0"/>
            <a:ea typeface="Roboto" panose="02000000000000000000" pitchFamily="2" charset="0"/>
          </a:endParaRPr>
        </a:p>
      </dsp:txBody>
      <dsp:txXfrm>
        <a:off x="8671306" y="1492416"/>
        <a:ext cx="3662668" cy="370839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1">
  <dgm:title val=""/>
  <dgm:desc val=""/>
  <dgm:catLst>
    <dgm:cat type="process" pri="1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1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2"/>
      </dgm:ptLst>
      <dgm:cxnLst>
        <dgm:cxn modelId="3" srcId="0" destId="1" srcOrd="0" destOrd="0"/>
        <dgm:cxn modelId="4" srcId="0" destId="2" srcOrd="0" destOrd="0"/>
        <dgm:cxn modelId="5" srcId="1" destId="11" srcOrd="0" destOrd="0"/>
        <dgm:cxn modelId="6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R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header" refType="h"/>
      <dgm:constr type="w" for="des" forName="header" refType="h" refFor="des" refForName="header" op="equ" fact="4"/>
      <dgm:constr type="h" for="des" forName="child" refType="h" refFor="des" refForName="header" op="equ"/>
      <dgm:constr type="w" for="des" forName="child" refType="w" refFor="des" refForName="header" op="equ"/>
      <dgm:constr type="w" for="ch" forName="hSp" refType="w" refFor="des" refForName="header" op="equ" fact="0.14"/>
      <dgm:constr type="h" for="des" forName="parTrans" refType="h" refFor="des" refForName="header" op="equ" fact="0.35"/>
      <dgm:constr type="h" for="des" forName="sibTrans" refType="h" refFor="des" refForName="parTrans" op="equ"/>
      <dgm:constr type="primFontSz" for="des" forName="child" op="equ" val="65"/>
      <dgm:constr type="primFontSz" for="des" forName="header" op="equ" val="65"/>
    </dgm:constrLst>
    <dgm:ruleLst/>
    <dgm:forEach name="Name4" axis="ch" ptType="node">
      <dgm:layoutNode name="vertFlow">
        <dgm:choose name="Name5">
          <dgm:if name="Name6" func="var" arg="dir" op="equ" val="norm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if>
          <dgm:else name="Name7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header" styleLbl="node1"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8" axis="ch" ptType="parTrans" cnt="1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w" refType="h"/>
              <dgm:constr type="connDist"/>
              <dgm:constr type="wArH" refType="h" fact="0.25"/>
              <dgm:constr type="hArH" refType="wArH" fact="2"/>
              <dgm:constr type="stemThick" refType="hArH" fact="0.667"/>
              <dgm:constr type="begPad" refType="connDist" fact="0.25"/>
              <dgm:constr type="endPad" refType="connDist" fact="0.25"/>
            </dgm:constrLst>
            <dgm:ruleLst/>
          </dgm:layoutNode>
        </dgm:forEach>
        <dgm:forEach name="Name9" axis="ch" ptType="node">
          <dgm:layoutNode name="child" styleLbl="alignAccFollowNode1">
            <dgm:varLst>
              <dgm:chMax val="0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  <dgm:forEach name="Name10" axis="followSib" ptType="sibTrans" cnt="1">
            <dgm:layoutNode name="sibTrans" styleLbl="sibTrans2D1">
              <dgm:alg type="conn">
                <dgm:param type="begPts" val="auto"/>
                <dgm:param type="endPts" val="auto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w" refType="h"/>
                <dgm:constr type="connDist"/>
                <dgm:constr type="wArH" refType="h" fact="0.25"/>
                <dgm:constr type="hArH" refType="wArH" fact="2"/>
                <dgm:constr type="stemThick" refType="hArH" fact="0.667"/>
                <dgm:constr type="begPad" refType="w" fact="0.25"/>
                <dgm:constr type="endPad" refType="w" fact="0.25"/>
              </dgm:constrLst>
              <dgm:ruleLst/>
            </dgm:layoutNode>
          </dgm:forEach>
        </dgm:forEach>
      </dgm:layoutNode>
      <dgm:choose name="Name11">
        <dgm:if name="Name12" axis="self" ptType="node" func="revPos" op="gte" val="2">
          <dgm:layoutNode name="h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3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0.43965</cdr:x>
      <cdr:y>0.07656</cdr:y>
    </cdr:from>
    <cdr:to>
      <cdr:x>0.43965</cdr:x>
      <cdr:y>0.83642</cdr:y>
    </cdr:to>
    <cdr:cxnSp macro="">
      <cdr:nvCxnSpPr>
        <cdr:cNvPr id="3" name="Straight Connector 2">
          <a:extLst xmlns:a="http://schemas.openxmlformats.org/drawingml/2006/main">
            <a:ext uri="{FF2B5EF4-FFF2-40B4-BE49-F238E27FC236}">
              <a16:creationId xmlns:a16="http://schemas.microsoft.com/office/drawing/2014/main" id="{4637F20C-09AD-4D5D-9C7B-A604335656D3}"/>
            </a:ext>
          </a:extLst>
        </cdr:cNvPr>
        <cdr:cNvCxnSpPr/>
      </cdr:nvCxnSpPr>
      <cdr:spPr>
        <a:xfrm xmlns:a="http://schemas.openxmlformats.org/drawingml/2006/main">
          <a:off x="2095321" y="179663"/>
          <a:ext cx="0" cy="1783071"/>
        </a:xfrm>
        <a:prstGeom xmlns:a="http://schemas.openxmlformats.org/drawingml/2006/main" prst="line">
          <a:avLst/>
        </a:prstGeom>
        <a:ln xmlns:a="http://schemas.openxmlformats.org/drawingml/2006/main" w="12700">
          <a:solidFill>
            <a:srgbClr val="FF0000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9EA46565-C57E-5F45-9FC8-899DCBA73D6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6A65265-D2A0-E94E-9559-4A1A0FE9C0A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2BA4B4-183F-8E48-A4E4-A12AAB6516D0}" type="datetimeFigureOut">
              <a:rPr lang="en-US" smtClean="0"/>
              <a:t>5/22/2024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13DC22C-B159-A54A-BE20-9E8DD2B2816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A0B9AC3-884F-BC49-8D76-A934C919338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D5EE55-FE06-F440-938C-E2F61458E53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70510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770AD7-9BD0-2449-B529-B437ABC36E00}" type="datetimeFigureOut">
              <a:rPr lang="en-US" smtClean="0"/>
              <a:t>5/22/2024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BAD44F-05D5-7047-95CD-97C135C0C17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77051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3EE066-2BEA-49BD-A9C5-EF5A669148F8}" type="slidenum">
              <a:rPr lang="en-GB" smtClean="0"/>
              <a:t>36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97569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3EE066-2BEA-49BD-A9C5-EF5A669148F8}" type="slidenum">
              <a:rPr lang="en-GB" smtClean="0"/>
              <a:t>37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59261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3EE066-2BEA-49BD-A9C5-EF5A669148F8}" type="slidenum">
              <a:rPr lang="en-GB" smtClean="0"/>
              <a:t>38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82117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3EE066-2BEA-49BD-A9C5-EF5A669148F8}" type="slidenum">
              <a:rPr lang="en-GB" smtClean="0"/>
              <a:t>40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54154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3EE066-2BEA-49BD-A9C5-EF5A669148F8}" type="slidenum">
              <a:rPr lang="en-GB" smtClean="0"/>
              <a:t>41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42513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3EE066-2BEA-49BD-A9C5-EF5A669148F8}" type="slidenum">
              <a:rPr lang="en-GB" smtClean="0"/>
              <a:t>43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865873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3EE066-2BEA-49BD-A9C5-EF5A669148F8}" type="slidenum">
              <a:rPr lang="en-GB" smtClean="0"/>
              <a:t>44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50857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6.png"/><Relationship Id="rId7" Type="http://schemas.microsoft.com/office/2007/relationships/hdphoto" Target="../media/hdphoto3.wdp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6" Type="http://schemas.microsoft.com/office/2007/relationships/hdphoto" Target="../media/hdphoto2.wdp"/><Relationship Id="rId5" Type="http://schemas.openxmlformats.org/officeDocument/2006/relationships/image" Target="../media/image9.png"/><Relationship Id="rId4" Type="http://schemas.openxmlformats.org/officeDocument/2006/relationships/image" Target="../media/image7.png"/><Relationship Id="rId9" Type="http://schemas.microsoft.com/office/2007/relationships/hdphoto" Target="../media/hdphoto5.wdp"/></Relationships>
</file>

<file path=ppt/slideLayouts/_rels/slideLayout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9.png"/><Relationship Id="rId7" Type="http://schemas.openxmlformats.org/officeDocument/2006/relationships/image" Target="../media/image6.png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Relationship Id="rId6" Type="http://schemas.microsoft.com/office/2007/relationships/hdphoto" Target="../media/hdphoto8.wdp"/><Relationship Id="rId5" Type="http://schemas.microsoft.com/office/2007/relationships/hdphoto" Target="../media/hdphoto7.wdp"/><Relationship Id="rId4" Type="http://schemas.microsoft.com/office/2007/relationships/hdphoto" Target="../media/hdphoto6.wdp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8203995D-4D3B-624A-BD8F-5E264F5206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5170" y="123488"/>
            <a:ext cx="12569880" cy="905212"/>
          </a:xfrm>
        </p:spPr>
        <p:txBody>
          <a:bodyPr anchor="ctr"/>
          <a:lstStyle>
            <a:lvl1pPr>
              <a:defRPr sz="3000" b="1" i="0">
                <a:latin typeface="DM Sans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03F53FF7-8798-104D-B501-DF18ED2585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5A382DC6-8229-644C-9A2E-C1C6B9EEFBA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23900" y="1676400"/>
            <a:ext cx="12839700" cy="5437188"/>
          </a:xfrm>
          <a:prstGeom prst="rect">
            <a:avLst/>
          </a:prstGeom>
        </p:spPr>
        <p:txBody>
          <a:bodyPr/>
          <a:lstStyle>
            <a:lvl1pPr>
              <a:spcAft>
                <a:spcPts val="0"/>
              </a:spcAft>
              <a:defRPr/>
            </a:lvl1pPr>
            <a:lvl2pPr>
              <a:spcAft>
                <a:spcPts val="0"/>
              </a:spcAft>
              <a:defRPr/>
            </a:lvl2pPr>
            <a:lvl3pPr>
              <a:spcAft>
                <a:spcPts val="0"/>
              </a:spcAft>
              <a:defRPr/>
            </a:lvl3pPr>
            <a:lvl4pPr>
              <a:spcAft>
                <a:spcPts val="0"/>
              </a:spcAft>
              <a:defRPr/>
            </a:lvl4pPr>
            <a:lvl5pPr>
              <a:spcAft>
                <a:spcPts val="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5132C884-DCD9-2248-AAA8-A8687A5894C8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33089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Bullets + Photo Grid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9">
            <a:extLst>
              <a:ext uri="{FF2B5EF4-FFF2-40B4-BE49-F238E27FC236}">
                <a16:creationId xmlns:a16="http://schemas.microsoft.com/office/drawing/2014/main" id="{321555FC-AF82-974B-9599-A34D72854104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10972800" y="5205600"/>
            <a:ext cx="3657600" cy="30240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8" name="Picture Placeholder 9">
            <a:extLst>
              <a:ext uri="{FF2B5EF4-FFF2-40B4-BE49-F238E27FC236}">
                <a16:creationId xmlns:a16="http://schemas.microsoft.com/office/drawing/2014/main" id="{567D3B21-6935-834B-A586-ADFA8C4DC839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7315200" y="5205600"/>
            <a:ext cx="3595723" cy="302400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D2FF20C5-A28D-5A4B-9A9D-A9716060FF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14300"/>
            <a:ext cx="6529800" cy="914400"/>
          </a:xfrm>
        </p:spPr>
        <p:txBody>
          <a:bodyPr anchor="ctr"/>
          <a:lstStyle>
            <a:lvl1pPr>
              <a:defRPr sz="3000" b="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Slide Number Placeholder 4">
            <a:extLst>
              <a:ext uri="{FF2B5EF4-FFF2-40B4-BE49-F238E27FC236}">
                <a16:creationId xmlns:a16="http://schemas.microsoft.com/office/drawing/2014/main" id="{6716342C-5E8C-F94A-BA35-0C49EFEC58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1" name="Text Placeholder 6">
            <a:extLst>
              <a:ext uri="{FF2B5EF4-FFF2-40B4-BE49-F238E27FC236}">
                <a16:creationId xmlns:a16="http://schemas.microsoft.com/office/drawing/2014/main" id="{465E0E26-38ED-2840-BBB1-4032720D666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23900" y="1676400"/>
            <a:ext cx="5171618" cy="4245644"/>
          </a:xfrm>
          <a:prstGeom prst="rect">
            <a:avLst/>
          </a:prstGeom>
        </p:spPr>
        <p:txBody>
          <a:bodyPr/>
          <a:lstStyle>
            <a:lvl1pPr>
              <a:spcAft>
                <a:spcPts val="0"/>
              </a:spcAft>
              <a:defRPr/>
            </a:lvl1pPr>
            <a:lvl2pPr>
              <a:spcAft>
                <a:spcPts val="0"/>
              </a:spcAft>
              <a:defRPr/>
            </a:lvl2pPr>
            <a:lvl3pPr>
              <a:spcAft>
                <a:spcPts val="0"/>
              </a:spcAft>
              <a:defRPr/>
            </a:lvl3pPr>
            <a:lvl4pPr>
              <a:spcAft>
                <a:spcPts val="0"/>
              </a:spcAft>
              <a:defRPr/>
            </a:lvl4pPr>
            <a:lvl5pPr>
              <a:spcAft>
                <a:spcPts val="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2" name="Picture Placeholder 9">
            <a:extLst>
              <a:ext uri="{FF2B5EF4-FFF2-40B4-BE49-F238E27FC236}">
                <a16:creationId xmlns:a16="http://schemas.microsoft.com/office/drawing/2014/main" id="{7CE4F31F-7BF0-5F4A-9962-B2ED8C4AC32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315200" y="1"/>
            <a:ext cx="7315200" cy="2117558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3" name="Picture Placeholder 9">
            <a:extLst>
              <a:ext uri="{FF2B5EF4-FFF2-40B4-BE49-F238E27FC236}">
                <a16:creationId xmlns:a16="http://schemas.microsoft.com/office/drawing/2014/main" id="{2D2FCF86-420A-1F41-BBA8-12DF8E4102B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0972800" y="2196843"/>
            <a:ext cx="3657600" cy="2958357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4" name="Picture Placeholder 9">
            <a:extLst>
              <a:ext uri="{FF2B5EF4-FFF2-40B4-BE49-F238E27FC236}">
                <a16:creationId xmlns:a16="http://schemas.microsoft.com/office/drawing/2014/main" id="{9D1E5FBA-1B82-1A49-A6F4-CD0E74C8A13C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7315200" y="2196843"/>
            <a:ext cx="3595723" cy="2958357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FCD407C3-6E50-A44A-9D8A-8BE6E99F09E9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8700"/>
            <a:ext cx="6513330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884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514CF0F2-7030-9048-9E8D-06BCFDC032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14300"/>
            <a:ext cx="8107528" cy="914400"/>
          </a:xfrm>
        </p:spPr>
        <p:txBody>
          <a:bodyPr anchor="ctr"/>
          <a:lstStyle>
            <a:lvl1pPr>
              <a:defRPr sz="3000" b="1" i="0">
                <a:latin typeface="DM Sans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1737C02D-2CE4-4245-82D1-1C20CDA4AA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57DE6A2C-9737-DA46-A089-5D78FB43C75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802659" y="1676400"/>
            <a:ext cx="7760941" cy="5446295"/>
          </a:xfrm>
          <a:prstGeom prst="rect">
            <a:avLst/>
          </a:prstGeom>
        </p:spPr>
        <p:txBody>
          <a:bodyPr/>
          <a:lstStyle>
            <a:lvl1pPr>
              <a:spcAft>
                <a:spcPts val="0"/>
              </a:spcAft>
              <a:defRPr/>
            </a:lvl1pPr>
            <a:lvl2pPr>
              <a:spcAft>
                <a:spcPts val="0"/>
              </a:spcAft>
              <a:defRPr/>
            </a:lvl2pPr>
            <a:lvl3pPr>
              <a:spcAft>
                <a:spcPts val="0"/>
              </a:spcAft>
              <a:defRPr/>
            </a:lvl3pPr>
            <a:lvl4pPr>
              <a:spcAft>
                <a:spcPts val="0"/>
              </a:spcAft>
              <a:defRPr/>
            </a:lvl4pPr>
            <a:lvl5pPr>
              <a:spcAft>
                <a:spcPts val="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E7D14AEF-4B10-0B4C-A11B-E7A73BECAA62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9437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hoto Text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565E0879-96AC-4043-99EF-D4704CF961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31515"/>
            <a:ext cx="13030200" cy="897185"/>
          </a:xfrm>
        </p:spPr>
        <p:txBody>
          <a:bodyPr anchor="ctr"/>
          <a:lstStyle>
            <a:lvl1pPr>
              <a:defRPr sz="3000" b="1" i="0">
                <a:latin typeface="DM Sans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Slide Number Placeholder 4">
            <a:extLst>
              <a:ext uri="{FF2B5EF4-FFF2-40B4-BE49-F238E27FC236}">
                <a16:creationId xmlns:a16="http://schemas.microsoft.com/office/drawing/2014/main" id="{8024F110-A972-F24E-BB72-C3DCDF6D2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73476EF3-8C60-4C46-A9C1-3643E17FA9F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892594" y="1676400"/>
            <a:ext cx="8671006" cy="5437188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CFA6F86-206A-CE42-A118-F240A6A007F1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8700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Picture Placeholder 9">
            <a:extLst>
              <a:ext uri="{FF2B5EF4-FFF2-40B4-BE49-F238E27FC236}">
                <a16:creationId xmlns:a16="http://schemas.microsoft.com/office/drawing/2014/main" id="{E71E2768-3826-EE43-8765-1D622850D93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23900" y="1676400"/>
            <a:ext cx="3483864" cy="5437188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698494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Bullets Plus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6960628C-95B5-F344-87DA-2334F97A67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14300"/>
            <a:ext cx="13030200" cy="914400"/>
          </a:xfrm>
        </p:spPr>
        <p:txBody>
          <a:bodyPr anchor="ctr"/>
          <a:lstStyle>
            <a:lvl1pPr>
              <a:defRPr sz="3000" b="1" i="0">
                <a:latin typeface="DM Sans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Slide Number Placeholder 4">
            <a:extLst>
              <a:ext uri="{FF2B5EF4-FFF2-40B4-BE49-F238E27FC236}">
                <a16:creationId xmlns:a16="http://schemas.microsoft.com/office/drawing/2014/main" id="{C8E444BB-62E2-134B-BA96-043757C323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B6B0A45C-EE8A-E045-AA76-61540A2283F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223642" y="1676400"/>
            <a:ext cx="8339958" cy="5437188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7BE35EB-21F0-344D-B250-BB63B8A06234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8700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154FBFF4-F36A-544A-BA8B-3929A62FFC4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23900" y="1676400"/>
            <a:ext cx="3590925" cy="5436472"/>
          </a:xfrm>
        </p:spPr>
        <p:txBody>
          <a:bodyPr/>
          <a:lstStyle>
            <a:lvl1pPr>
              <a:defRPr sz="2800" b="1" i="0">
                <a:latin typeface="DM Sans" charset="0"/>
                <a:ea typeface="DM Sans" charset="0"/>
                <a:cs typeface="DM Sans" charset="0"/>
              </a:defRPr>
            </a:lvl1pPr>
            <a:lvl2pPr>
              <a:defRPr sz="2400" b="1" i="0">
                <a:latin typeface="DM Sans" charset="0"/>
                <a:ea typeface="DM Sans" charset="0"/>
                <a:cs typeface="DM Sans" charset="0"/>
              </a:defRPr>
            </a:lvl2pPr>
            <a:lvl3pPr>
              <a:defRPr sz="1800" b="1" i="0">
                <a:latin typeface="DM Sans" charset="0"/>
                <a:ea typeface="DM Sans" charset="0"/>
                <a:cs typeface="DM Sans" charset="0"/>
              </a:defRPr>
            </a:lvl3pPr>
            <a:lvl4pPr>
              <a:defRPr sz="1800" b="1" i="0">
                <a:latin typeface="DM Sans" charset="0"/>
                <a:ea typeface="DM Sans" charset="0"/>
                <a:cs typeface="DM Sans" charset="0"/>
              </a:defRPr>
            </a:lvl4pPr>
            <a:lvl5pPr>
              <a:defRPr sz="1800" b="1" i="0">
                <a:latin typeface="DM Sans" charset="0"/>
                <a:ea typeface="DM Sans" charset="0"/>
                <a:cs typeface="DM Sans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Bullets Plus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98CFC5FC-4414-7A4B-A3D6-47272DD3A5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14300"/>
            <a:ext cx="12569880" cy="914400"/>
          </a:xfrm>
        </p:spPr>
        <p:txBody>
          <a:bodyPr anchor="ctr"/>
          <a:lstStyle>
            <a:lvl1pPr>
              <a:defRPr sz="3000" b="1" i="0">
                <a:latin typeface="DM Sans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Slide Number Placeholder 4">
            <a:extLst>
              <a:ext uri="{FF2B5EF4-FFF2-40B4-BE49-F238E27FC236}">
                <a16:creationId xmlns:a16="http://schemas.microsoft.com/office/drawing/2014/main" id="{B01C3DC5-B674-9346-8648-382FE9E412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16679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BA68184D-2F1C-FB40-AAB2-2CEC1EBBC03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954586" y="1676400"/>
            <a:ext cx="8609013" cy="5437188"/>
          </a:xfrm>
          <a:prstGeom prst="rect">
            <a:avLst/>
          </a:prstGeom>
        </p:spPr>
        <p:txBody>
          <a:bodyPr numCol="2" spcCol="457200"/>
          <a:lstStyle>
            <a:lvl1pPr marL="0" indent="0">
              <a:spcAft>
                <a:spcPts val="0"/>
              </a:spcAft>
              <a:buNone/>
              <a:defRPr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FFE14F5-407B-184D-B116-9F9A5DE14F06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8700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8C5DCEC1-1CF0-5040-82AA-57379C08D38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23900" y="1677035"/>
            <a:ext cx="3590925" cy="5436472"/>
          </a:xfrm>
        </p:spPr>
        <p:txBody>
          <a:bodyPr/>
          <a:lstStyle>
            <a:lvl1pPr>
              <a:defRPr sz="2800" b="1" i="0">
                <a:latin typeface="DM Sans" charset="0"/>
                <a:ea typeface="DM Sans" charset="0"/>
                <a:cs typeface="DM Sans" charset="0"/>
              </a:defRPr>
            </a:lvl1pPr>
            <a:lvl2pPr>
              <a:defRPr sz="2400" b="1" i="0">
                <a:latin typeface="DM Sans" charset="0"/>
                <a:ea typeface="DM Sans" charset="0"/>
                <a:cs typeface="DM Sans" charset="0"/>
              </a:defRPr>
            </a:lvl2pPr>
            <a:lvl3pPr>
              <a:defRPr sz="1800" b="1" i="0">
                <a:latin typeface="DM Sans" charset="0"/>
                <a:ea typeface="DM Sans" charset="0"/>
                <a:cs typeface="DM Sans" charset="0"/>
              </a:defRPr>
            </a:lvl3pPr>
            <a:lvl4pPr>
              <a:defRPr sz="1800" b="1" i="0">
                <a:latin typeface="DM Sans" charset="0"/>
                <a:ea typeface="DM Sans" charset="0"/>
                <a:cs typeface="DM Sans" charset="0"/>
              </a:defRPr>
            </a:lvl4pPr>
            <a:lvl5pPr>
              <a:defRPr sz="1800" b="1" i="0">
                <a:latin typeface="DM Sans" charset="0"/>
                <a:ea typeface="DM Sans" charset="0"/>
                <a:cs typeface="DM Sans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25831CEF-FF51-3B48-9038-A17397E815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14301"/>
            <a:ext cx="12569880" cy="914400"/>
          </a:xfrm>
        </p:spPr>
        <p:txBody>
          <a:bodyPr anchor="ctr"/>
          <a:lstStyle>
            <a:lvl1pPr>
              <a:defRPr sz="3000" b="1" i="0">
                <a:latin typeface="DM Sans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B4F30FF8-13EB-3547-ABFC-27BF7581B2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C883E1CF-3068-5943-8345-35494E507FF0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8700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4">
            <a:extLst>
              <a:ext uri="{FF2B5EF4-FFF2-40B4-BE49-F238E27FC236}">
                <a16:creationId xmlns:a16="http://schemas.microsoft.com/office/drawing/2014/main" id="{686B5F7F-C748-144F-AE84-2458737A43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8EDB7A3-0A2B-8B4A-981D-B42C3B442E00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9088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53189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689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>
            <a:extLst>
              <a:ext uri="{FF2B5EF4-FFF2-40B4-BE49-F238E27FC236}">
                <a16:creationId xmlns:a16="http://schemas.microsoft.com/office/drawing/2014/main" id="{15B07443-2CD4-DE4E-8791-FD0A8CF7C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51773"/>
            <a:ext cx="13030200" cy="876927"/>
          </a:xfrm>
        </p:spPr>
        <p:txBody>
          <a:bodyPr anchor="ctr"/>
          <a:lstStyle>
            <a:lvl1pPr>
              <a:defRPr sz="3000" b="1" i="0">
                <a:latin typeface="DM Sans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8" name="Slide Number Placeholder 4">
            <a:extLst>
              <a:ext uri="{FF2B5EF4-FFF2-40B4-BE49-F238E27FC236}">
                <a16:creationId xmlns:a16="http://schemas.microsoft.com/office/drawing/2014/main" id="{2394F7B9-BB36-6448-926F-B51B487533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01181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60AB409B-CB91-2E4D-965F-DB38933A8C25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8700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6">
            <a:extLst>
              <a:ext uri="{FF2B5EF4-FFF2-40B4-BE49-F238E27FC236}">
                <a16:creationId xmlns:a16="http://schemas.microsoft.com/office/drawing/2014/main" id="{E0C5D955-22AA-B64B-9A11-BDBF9ECE3F7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3899" y="1401020"/>
            <a:ext cx="4497029" cy="4820653"/>
          </a:xfrm>
        </p:spPr>
        <p:txBody>
          <a:bodyPr anchor="t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Chart explainer text</a:t>
            </a:r>
          </a:p>
        </p:txBody>
      </p:sp>
      <p:sp>
        <p:nvSpPr>
          <p:cNvPr id="21" name="Text Placeholder 6">
            <a:extLst>
              <a:ext uri="{FF2B5EF4-FFF2-40B4-BE49-F238E27FC236}">
                <a16:creationId xmlns:a16="http://schemas.microsoft.com/office/drawing/2014/main" id="{9B049EDB-0068-934C-8EA7-9F89F6A666C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718058" y="7291697"/>
            <a:ext cx="2922768" cy="595003"/>
          </a:xfrm>
        </p:spPr>
        <p:txBody>
          <a:bodyPr anchor="b"/>
          <a:lstStyle>
            <a:lvl1pPr marL="0" indent="0" algn="l">
              <a:buNone/>
              <a:defRPr sz="1000" b="0" i="0" baseline="0">
                <a:solidFill>
                  <a:srgbClr val="BCBEC0"/>
                </a:solidFill>
                <a:latin typeface="DM Sans" pitchFamily="2" charset="77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Chart data sources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26BA5A91-748A-C34C-827D-DF0C93C22F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51773"/>
            <a:ext cx="13030200" cy="876927"/>
          </a:xfrm>
        </p:spPr>
        <p:txBody>
          <a:bodyPr anchor="ctr"/>
          <a:lstStyle>
            <a:lvl1pPr>
              <a:defRPr sz="3000" b="1" i="0">
                <a:latin typeface="DM Sans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8A892241-83FA-6A4C-B232-936DA8A215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05967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575852D-C5F0-5141-B642-883A51A309CC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8700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41082108-E8FE-8140-92EE-1CAD478B307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3900" y="2292935"/>
            <a:ext cx="3256644" cy="4820653"/>
          </a:xfrm>
        </p:spPr>
        <p:txBody>
          <a:bodyPr anchor="b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Chart explainer text</a:t>
            </a:r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B21432C6-4427-9248-BA5C-94CBCE04DE9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640832" y="6518585"/>
            <a:ext cx="2922768" cy="595003"/>
          </a:xfrm>
        </p:spPr>
        <p:txBody>
          <a:bodyPr anchor="b"/>
          <a:lstStyle>
            <a:lvl1pPr marL="0" indent="0" algn="r">
              <a:buNone/>
              <a:defRPr sz="1000" b="0" i="0" baseline="0">
                <a:solidFill>
                  <a:srgbClr val="BCBEC0"/>
                </a:solidFill>
                <a:latin typeface="DM Sans" pitchFamily="2" charset="77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Chart data sources</a:t>
            </a:r>
          </a:p>
        </p:txBody>
      </p:sp>
    </p:spTree>
    <p:extLst>
      <p:ext uri="{BB962C8B-B14F-4D97-AF65-F5344CB8AC3E}">
        <p14:creationId xmlns:p14="http://schemas.microsoft.com/office/powerpoint/2010/main" val="573190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96786308-410C-EB4B-ABFD-09F6970DB15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23900" y="1676400"/>
            <a:ext cx="12839700" cy="5437188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E0666A91-3671-5143-BCB4-8610DA16487C}"/>
              </a:ext>
            </a:extLst>
          </p:cNvPr>
          <p:cNvSpPr txBox="1">
            <a:spLocks/>
          </p:cNvSpPr>
          <p:nvPr userDrawn="1"/>
        </p:nvSpPr>
        <p:spPr>
          <a:xfrm>
            <a:off x="11393573" y="7667962"/>
            <a:ext cx="2893423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900" kern="1200">
                <a:solidFill>
                  <a:schemeClr val="accent6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384092C-9B9C-9748-AC6A-F06C9D03AD52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6E1ED16-936A-7E4B-AE08-A173AAAC1793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33089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tle 1">
            <a:extLst>
              <a:ext uri="{FF2B5EF4-FFF2-40B4-BE49-F238E27FC236}">
                <a16:creationId xmlns:a16="http://schemas.microsoft.com/office/drawing/2014/main" id="{7AE01844-5440-7B40-8927-463EAB0F78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600" y="121501"/>
            <a:ext cx="13312200" cy="908100"/>
          </a:xfrm>
        </p:spPr>
        <p:txBody>
          <a:bodyPr/>
          <a:lstStyle>
            <a:lvl1pPr>
              <a:defRPr sz="30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E806C7B1-439C-7342-98D4-F3649360D5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399" y="114301"/>
            <a:ext cx="13030201" cy="914400"/>
          </a:xfrm>
        </p:spPr>
        <p:txBody>
          <a:bodyPr anchor="ctr"/>
          <a:lstStyle>
            <a:lvl1pPr>
              <a:defRPr sz="3000" b="1" i="0">
                <a:latin typeface="DM Sans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Slide Number Placeholder 4">
            <a:extLst>
              <a:ext uri="{FF2B5EF4-FFF2-40B4-BE49-F238E27FC236}">
                <a16:creationId xmlns:a16="http://schemas.microsoft.com/office/drawing/2014/main" id="{4421C391-7AB9-464A-875F-3C81F77684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CDFDFBE4-62FA-FC4D-A0A9-24474CC4E90C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8700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34B5FC2C-1884-3440-A375-4EF17BAED18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640832" y="6518585"/>
            <a:ext cx="2922768" cy="595003"/>
          </a:xfrm>
        </p:spPr>
        <p:txBody>
          <a:bodyPr anchor="b"/>
          <a:lstStyle>
            <a:lvl1pPr marL="0" indent="0" algn="r">
              <a:buNone/>
              <a:defRPr sz="1000" b="0" i="0" baseline="0">
                <a:solidFill>
                  <a:srgbClr val="BCBEC0"/>
                </a:solidFill>
                <a:latin typeface="DM Sans" pitchFamily="2" charset="77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Chart data sources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F2B6C33-0143-FC46-BB48-157073B47DE7}"/>
              </a:ext>
            </a:extLst>
          </p:cNvPr>
          <p:cNvCxnSpPr>
            <a:cxnSpLocks/>
          </p:cNvCxnSpPr>
          <p:nvPr userDrawn="1"/>
        </p:nvCxnSpPr>
        <p:spPr>
          <a:xfrm>
            <a:off x="535170" y="2297071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Subtitle 2">
            <a:extLst>
              <a:ext uri="{FF2B5EF4-FFF2-40B4-BE49-F238E27FC236}">
                <a16:creationId xmlns:a16="http://schemas.microsoft.com/office/drawing/2014/main" id="{9031496B-0A70-1740-9296-443F33ECCE9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15782" y="1320162"/>
            <a:ext cx="12526975" cy="712475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/>
            </a:lvl1pPr>
            <a:lvl2pPr marL="548640" indent="0" algn="ctr">
              <a:buNone/>
              <a:defRPr sz="2400"/>
            </a:lvl2pPr>
            <a:lvl3pPr marL="1097280" indent="0" algn="ctr">
              <a:buNone/>
              <a:defRPr sz="2160"/>
            </a:lvl3pPr>
            <a:lvl4pPr marL="1645920" indent="0" algn="ctr">
              <a:buNone/>
              <a:defRPr sz="1920"/>
            </a:lvl4pPr>
            <a:lvl5pPr marL="2194560" indent="0" algn="ctr">
              <a:buNone/>
              <a:defRPr sz="1920"/>
            </a:lvl5pPr>
            <a:lvl6pPr marL="2743200" indent="0" algn="ctr">
              <a:buNone/>
              <a:defRPr sz="1920"/>
            </a:lvl6pPr>
            <a:lvl7pPr marL="3291840" indent="0" algn="ctr">
              <a:buNone/>
              <a:defRPr sz="1920"/>
            </a:lvl7pPr>
            <a:lvl8pPr marL="3840480" indent="0" algn="ctr">
              <a:buNone/>
              <a:defRPr sz="1920"/>
            </a:lvl8pPr>
            <a:lvl9pPr marL="4389120" indent="0" algn="ctr">
              <a:buNone/>
              <a:defRPr sz="1920"/>
            </a:lvl9pPr>
          </a:lstStyle>
          <a:p>
            <a:r>
              <a:rPr lang="en-US" dirty="0"/>
              <a:t>Chart explainer text here. </a:t>
            </a:r>
            <a:r>
              <a:rPr lang="en-US" sz="1400" dirty="0">
                <a:latin typeface="DM Sans Medium" pitchFamily="2" charset="77"/>
              </a:rPr>
              <a:t>Lorem ipsum dolor sit </a:t>
            </a:r>
            <a:r>
              <a:rPr lang="en-US" sz="1400" dirty="0" err="1">
                <a:latin typeface="DM Sans Medium" pitchFamily="2" charset="77"/>
              </a:rPr>
              <a:t>amet</a:t>
            </a:r>
            <a:r>
              <a:rPr lang="en-US" sz="1400" dirty="0">
                <a:latin typeface="DM Sans Medium" pitchFamily="2" charset="77"/>
              </a:rPr>
              <a:t>, </a:t>
            </a:r>
            <a:r>
              <a:rPr lang="en-US" sz="1400" dirty="0" err="1">
                <a:latin typeface="DM Sans Medium" pitchFamily="2" charset="77"/>
              </a:rPr>
              <a:t>consectetur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adipiscing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elit</a:t>
            </a:r>
            <a:r>
              <a:rPr lang="en-US" sz="1400" dirty="0">
                <a:latin typeface="DM Sans Medium" pitchFamily="2" charset="77"/>
              </a:rPr>
              <a:t>, sed do </a:t>
            </a:r>
            <a:r>
              <a:rPr lang="en-US" sz="1400" dirty="0" err="1">
                <a:latin typeface="DM Sans Medium" pitchFamily="2" charset="77"/>
              </a:rPr>
              <a:t>eiusmod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tempor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incididunt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ut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labore</a:t>
            </a:r>
            <a:r>
              <a:rPr lang="en-US" sz="1400" dirty="0">
                <a:latin typeface="DM Sans Medium" pitchFamily="2" charset="77"/>
              </a:rPr>
              <a:t> et dolore magna </a:t>
            </a:r>
            <a:r>
              <a:rPr lang="en-US" sz="1400" dirty="0" err="1">
                <a:latin typeface="DM Sans Medium" pitchFamily="2" charset="77"/>
              </a:rPr>
              <a:t>aliqua</a:t>
            </a:r>
            <a:r>
              <a:rPr lang="en-US" sz="1400" dirty="0">
                <a:latin typeface="DM Sans Medium" pitchFamily="2" charset="77"/>
              </a:rPr>
              <a:t>. Ut </a:t>
            </a:r>
            <a:r>
              <a:rPr lang="en-US" sz="1400" dirty="0" err="1">
                <a:latin typeface="DM Sans Medium" pitchFamily="2" charset="77"/>
              </a:rPr>
              <a:t>enim</a:t>
            </a:r>
            <a:r>
              <a:rPr lang="en-US" sz="1400" dirty="0">
                <a:latin typeface="DM Sans Medium" pitchFamily="2" charset="77"/>
              </a:rPr>
              <a:t> ad minim </a:t>
            </a:r>
            <a:r>
              <a:rPr lang="en-US" sz="1400" dirty="0" err="1">
                <a:latin typeface="DM Sans Medium" pitchFamily="2" charset="77"/>
              </a:rPr>
              <a:t>veniam</a:t>
            </a:r>
            <a:r>
              <a:rPr lang="en-US" sz="1400" dirty="0">
                <a:latin typeface="DM Sans Medium" pitchFamily="2" charset="77"/>
              </a:rPr>
              <a:t>, </a:t>
            </a:r>
            <a:r>
              <a:rPr lang="en-US" sz="1400" dirty="0" err="1">
                <a:latin typeface="DM Sans Medium" pitchFamily="2" charset="77"/>
              </a:rPr>
              <a:t>quis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nostrud</a:t>
            </a:r>
            <a:r>
              <a:rPr lang="en-US" sz="1400" dirty="0">
                <a:latin typeface="DM Sans Medium" pitchFamily="2" charset="77"/>
              </a:rPr>
              <a:t>. Lorem ipsum dolor sit </a:t>
            </a:r>
            <a:r>
              <a:rPr lang="en-US" sz="1400" dirty="0" err="1">
                <a:latin typeface="DM Sans Medium" pitchFamily="2" charset="77"/>
              </a:rPr>
              <a:t>amet</a:t>
            </a:r>
            <a:r>
              <a:rPr lang="en-US" sz="1400" dirty="0">
                <a:latin typeface="DM Sans Medium" pitchFamily="2" charset="77"/>
              </a:rPr>
              <a:t>, </a:t>
            </a:r>
            <a:r>
              <a:rPr lang="en-US" sz="1400" dirty="0" err="1">
                <a:latin typeface="DM Sans Medium" pitchFamily="2" charset="77"/>
              </a:rPr>
              <a:t>consectetur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adipiscing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elit</a:t>
            </a:r>
            <a:r>
              <a:rPr lang="en-US" sz="1400" dirty="0">
                <a:latin typeface="DM Sans Medium" pitchFamily="2" charset="77"/>
              </a:rPr>
              <a:t>, sed do </a:t>
            </a:r>
            <a:r>
              <a:rPr lang="en-US" sz="1400" dirty="0" err="1">
                <a:latin typeface="DM Sans Medium" pitchFamily="2" charset="77"/>
              </a:rPr>
              <a:t>eiusmod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tempor</a:t>
            </a:r>
            <a:r>
              <a:rPr lang="en-US" sz="1400" dirty="0">
                <a:latin typeface="DM Sans Medium" pitchFamily="2" charset="77"/>
              </a:rPr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0104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har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4">
            <a:extLst>
              <a:ext uri="{FF2B5EF4-FFF2-40B4-BE49-F238E27FC236}">
                <a16:creationId xmlns:a16="http://schemas.microsoft.com/office/drawing/2014/main" id="{B2ABB78D-26AD-864E-B5D4-65912A7DBE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A309CC58-E148-5547-99A0-C241E388CD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114299"/>
            <a:ext cx="12839700" cy="914401"/>
          </a:xfrm>
        </p:spPr>
        <p:txBody>
          <a:bodyPr anchor="ctr"/>
          <a:lstStyle>
            <a:lvl1pPr>
              <a:defRPr sz="3000" b="1" i="0">
                <a:latin typeface="DM Sans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0AECB346-F953-A645-B06B-88B3AC064040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8700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6">
            <a:extLst>
              <a:ext uri="{FF2B5EF4-FFF2-40B4-BE49-F238E27FC236}">
                <a16:creationId xmlns:a16="http://schemas.microsoft.com/office/drawing/2014/main" id="{1416C069-0205-EF4A-BA49-DBD9A0EEBAC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640832" y="6518585"/>
            <a:ext cx="2922768" cy="595003"/>
          </a:xfrm>
        </p:spPr>
        <p:txBody>
          <a:bodyPr tIns="0" bIns="0" anchor="b"/>
          <a:lstStyle>
            <a:lvl1pPr marL="0" indent="0" algn="r">
              <a:buNone/>
              <a:defRPr sz="1000" b="0" i="0" baseline="0">
                <a:solidFill>
                  <a:srgbClr val="BCBEC0"/>
                </a:solidFill>
                <a:latin typeface="DM Sans" pitchFamily="2" charset="77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Chart data sources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E88D257E-6F08-5449-94EF-D5B974A8206B}"/>
              </a:ext>
            </a:extLst>
          </p:cNvPr>
          <p:cNvCxnSpPr>
            <a:cxnSpLocks/>
          </p:cNvCxnSpPr>
          <p:nvPr userDrawn="1"/>
        </p:nvCxnSpPr>
        <p:spPr>
          <a:xfrm>
            <a:off x="535170" y="2079651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ubtitle 2">
            <a:extLst>
              <a:ext uri="{FF2B5EF4-FFF2-40B4-BE49-F238E27FC236}">
                <a16:creationId xmlns:a16="http://schemas.microsoft.com/office/drawing/2014/main" id="{62B0F890-9338-7241-99E2-B5625314A09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15782" y="1215582"/>
            <a:ext cx="12526975" cy="712475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/>
            </a:lvl1pPr>
            <a:lvl2pPr marL="548640" indent="0" algn="ctr">
              <a:buNone/>
              <a:defRPr sz="2400"/>
            </a:lvl2pPr>
            <a:lvl3pPr marL="1097280" indent="0" algn="ctr">
              <a:buNone/>
              <a:defRPr sz="2160"/>
            </a:lvl3pPr>
            <a:lvl4pPr marL="1645920" indent="0" algn="ctr">
              <a:buNone/>
              <a:defRPr sz="1920"/>
            </a:lvl4pPr>
            <a:lvl5pPr marL="2194560" indent="0" algn="ctr">
              <a:buNone/>
              <a:defRPr sz="1920"/>
            </a:lvl5pPr>
            <a:lvl6pPr marL="2743200" indent="0" algn="ctr">
              <a:buNone/>
              <a:defRPr sz="1920"/>
            </a:lvl6pPr>
            <a:lvl7pPr marL="3291840" indent="0" algn="ctr">
              <a:buNone/>
              <a:defRPr sz="1920"/>
            </a:lvl7pPr>
            <a:lvl8pPr marL="3840480" indent="0" algn="ctr">
              <a:buNone/>
              <a:defRPr sz="1920"/>
            </a:lvl8pPr>
            <a:lvl9pPr marL="4389120" indent="0" algn="ctr">
              <a:buNone/>
              <a:defRPr sz="1920"/>
            </a:lvl9pPr>
          </a:lstStyle>
          <a:p>
            <a:r>
              <a:rPr lang="en-US" dirty="0"/>
              <a:t>Chart explainer text here. </a:t>
            </a:r>
            <a:r>
              <a:rPr lang="en-US" sz="1400" dirty="0">
                <a:latin typeface="DM Sans Medium" pitchFamily="2" charset="77"/>
              </a:rPr>
              <a:t>Lorem ipsum dolor sit </a:t>
            </a:r>
            <a:r>
              <a:rPr lang="en-US" sz="1400" dirty="0" err="1">
                <a:latin typeface="DM Sans Medium" pitchFamily="2" charset="77"/>
              </a:rPr>
              <a:t>amet</a:t>
            </a:r>
            <a:r>
              <a:rPr lang="en-US" sz="1400" dirty="0">
                <a:latin typeface="DM Sans Medium" pitchFamily="2" charset="77"/>
              </a:rPr>
              <a:t>, </a:t>
            </a:r>
            <a:r>
              <a:rPr lang="en-US" sz="1400" dirty="0" err="1">
                <a:latin typeface="DM Sans Medium" pitchFamily="2" charset="77"/>
              </a:rPr>
              <a:t>consectetur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adipiscing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elit</a:t>
            </a:r>
            <a:r>
              <a:rPr lang="en-US" sz="1400" dirty="0">
                <a:latin typeface="DM Sans Medium" pitchFamily="2" charset="77"/>
              </a:rPr>
              <a:t>, sed do </a:t>
            </a:r>
            <a:r>
              <a:rPr lang="en-US" sz="1400" dirty="0" err="1">
                <a:latin typeface="DM Sans Medium" pitchFamily="2" charset="77"/>
              </a:rPr>
              <a:t>eiusmod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tempor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incididunt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ut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labore</a:t>
            </a:r>
            <a:r>
              <a:rPr lang="en-US" sz="1400" dirty="0">
                <a:latin typeface="DM Sans Medium" pitchFamily="2" charset="77"/>
              </a:rPr>
              <a:t> et dolore magna </a:t>
            </a:r>
            <a:r>
              <a:rPr lang="en-US" sz="1400" dirty="0" err="1">
                <a:latin typeface="DM Sans Medium" pitchFamily="2" charset="77"/>
              </a:rPr>
              <a:t>aliqua</a:t>
            </a:r>
            <a:r>
              <a:rPr lang="en-US" sz="1400" dirty="0">
                <a:latin typeface="DM Sans Medium" pitchFamily="2" charset="77"/>
              </a:rPr>
              <a:t>. Ut </a:t>
            </a:r>
            <a:r>
              <a:rPr lang="en-US" sz="1400" dirty="0" err="1">
                <a:latin typeface="DM Sans Medium" pitchFamily="2" charset="77"/>
              </a:rPr>
              <a:t>enim</a:t>
            </a:r>
            <a:r>
              <a:rPr lang="en-US" sz="1400" dirty="0">
                <a:latin typeface="DM Sans Medium" pitchFamily="2" charset="77"/>
              </a:rPr>
              <a:t> ad minim </a:t>
            </a:r>
            <a:r>
              <a:rPr lang="en-US" sz="1400" dirty="0" err="1">
                <a:latin typeface="DM Sans Medium" pitchFamily="2" charset="77"/>
              </a:rPr>
              <a:t>veniam</a:t>
            </a:r>
            <a:r>
              <a:rPr lang="en-US" sz="1400" dirty="0">
                <a:latin typeface="DM Sans Medium" pitchFamily="2" charset="77"/>
              </a:rPr>
              <a:t>, </a:t>
            </a:r>
            <a:r>
              <a:rPr lang="en-US" sz="1400" dirty="0" err="1">
                <a:latin typeface="DM Sans Medium" pitchFamily="2" charset="77"/>
              </a:rPr>
              <a:t>quis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nostrud</a:t>
            </a:r>
            <a:r>
              <a:rPr lang="en-US" sz="1400" dirty="0">
                <a:latin typeface="DM Sans Medium" pitchFamily="2" charset="77"/>
              </a:rPr>
              <a:t>. Lorem ipsum dolor sit </a:t>
            </a:r>
            <a:r>
              <a:rPr lang="en-US" sz="1400" dirty="0" err="1">
                <a:latin typeface="DM Sans Medium" pitchFamily="2" charset="77"/>
              </a:rPr>
              <a:t>amet</a:t>
            </a:r>
            <a:r>
              <a:rPr lang="en-US" sz="1400" dirty="0">
                <a:latin typeface="DM Sans Medium" pitchFamily="2" charset="77"/>
              </a:rPr>
              <a:t>, </a:t>
            </a:r>
            <a:r>
              <a:rPr lang="en-US" sz="1400" dirty="0" err="1">
                <a:latin typeface="DM Sans Medium" pitchFamily="2" charset="77"/>
              </a:rPr>
              <a:t>consectetur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adipiscing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elit</a:t>
            </a:r>
            <a:r>
              <a:rPr lang="en-US" sz="1400" dirty="0">
                <a:latin typeface="DM Sans Medium" pitchFamily="2" charset="77"/>
              </a:rPr>
              <a:t>, sed do </a:t>
            </a:r>
            <a:r>
              <a:rPr lang="en-US" sz="1400" dirty="0" err="1">
                <a:latin typeface="DM Sans Medium" pitchFamily="2" charset="77"/>
              </a:rPr>
              <a:t>eiusmod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tempor</a:t>
            </a:r>
            <a:r>
              <a:rPr lang="en-US" sz="1400" dirty="0">
                <a:latin typeface="DM Sans Medium" pitchFamily="2" charset="77"/>
              </a:rPr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3420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r chart page - Dual title |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4">
            <a:extLst>
              <a:ext uri="{FF2B5EF4-FFF2-40B4-BE49-F238E27FC236}">
                <a16:creationId xmlns:a16="http://schemas.microsoft.com/office/drawing/2014/main" id="{C244A994-14A8-464D-BD9E-E6BBB0D3F4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3476157" y="7626350"/>
            <a:ext cx="84944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9E150AFF-9DEF-E646-8EF3-EA6458951A9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114940"/>
            <a:ext cx="6058722" cy="913760"/>
          </a:xfrm>
        </p:spPr>
        <p:txBody>
          <a:bodyPr anchor="ctr"/>
          <a:lstStyle>
            <a:lvl1pPr>
              <a:defRPr sz="3000" b="1" i="0">
                <a:latin typeface="DM Sans" pitchFamily="2" charset="77"/>
              </a:defRPr>
            </a:lvl1pPr>
          </a:lstStyle>
          <a:p>
            <a:r>
              <a:rPr lang="en-US" dirty="0"/>
              <a:t>Click to edit chart 1 title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9A9A81CA-DBB4-2747-AAAA-2C1971A02B38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18953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6">
            <a:extLst>
              <a:ext uri="{FF2B5EF4-FFF2-40B4-BE49-F238E27FC236}">
                <a16:creationId xmlns:a16="http://schemas.microsoft.com/office/drawing/2014/main" id="{4019BCAF-A1EE-1D4E-AA82-B9E337FA9C5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629567" y="7291697"/>
            <a:ext cx="2922768" cy="595003"/>
          </a:xfrm>
        </p:spPr>
        <p:txBody>
          <a:bodyPr tIns="0" bIns="0" anchor="b"/>
          <a:lstStyle>
            <a:lvl1pPr marL="0" indent="0" algn="l">
              <a:buNone/>
              <a:defRPr sz="1000" b="0" i="0" baseline="0">
                <a:solidFill>
                  <a:srgbClr val="BCBEC0"/>
                </a:solidFill>
                <a:latin typeface="DM Sans" pitchFamily="2" charset="77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Chart data sources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0A2D45C8-E0E5-884B-96A7-A41DF3EB49CA}"/>
              </a:ext>
            </a:extLst>
          </p:cNvPr>
          <p:cNvCxnSpPr>
            <a:cxnSpLocks/>
          </p:cNvCxnSpPr>
          <p:nvPr userDrawn="1"/>
        </p:nvCxnSpPr>
        <p:spPr>
          <a:xfrm>
            <a:off x="535170" y="2069904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ubtitle 2">
            <a:extLst>
              <a:ext uri="{FF2B5EF4-FFF2-40B4-BE49-F238E27FC236}">
                <a16:creationId xmlns:a16="http://schemas.microsoft.com/office/drawing/2014/main" id="{D635996A-D92C-5A49-932A-527B18E6666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15783" y="1205835"/>
            <a:ext cx="8107376" cy="712475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/>
            </a:lvl1pPr>
            <a:lvl2pPr marL="548640" indent="0" algn="ctr">
              <a:buNone/>
              <a:defRPr sz="2400"/>
            </a:lvl2pPr>
            <a:lvl3pPr marL="1097280" indent="0" algn="ctr">
              <a:buNone/>
              <a:defRPr sz="2160"/>
            </a:lvl3pPr>
            <a:lvl4pPr marL="1645920" indent="0" algn="ctr">
              <a:buNone/>
              <a:defRPr sz="1920"/>
            </a:lvl4pPr>
            <a:lvl5pPr marL="2194560" indent="0" algn="ctr">
              <a:buNone/>
              <a:defRPr sz="1920"/>
            </a:lvl5pPr>
            <a:lvl6pPr marL="2743200" indent="0" algn="ctr">
              <a:buNone/>
              <a:defRPr sz="1920"/>
            </a:lvl6pPr>
            <a:lvl7pPr marL="3291840" indent="0" algn="ctr">
              <a:buNone/>
              <a:defRPr sz="1920"/>
            </a:lvl7pPr>
            <a:lvl8pPr marL="3840480" indent="0" algn="ctr">
              <a:buNone/>
              <a:defRPr sz="1920"/>
            </a:lvl8pPr>
            <a:lvl9pPr marL="4389120" indent="0" algn="ctr">
              <a:buNone/>
              <a:defRPr sz="1920"/>
            </a:lvl9pPr>
          </a:lstStyle>
          <a:p>
            <a:r>
              <a:rPr lang="en-US" dirty="0"/>
              <a:t>Chart explainer text here. </a:t>
            </a:r>
            <a:r>
              <a:rPr lang="en-US" sz="1400" dirty="0">
                <a:latin typeface="DM Sans Medium" pitchFamily="2" charset="77"/>
              </a:rPr>
              <a:t>Lorem ipsum dolor sit </a:t>
            </a:r>
            <a:r>
              <a:rPr lang="en-US" sz="1400" dirty="0" err="1">
                <a:latin typeface="DM Sans Medium" pitchFamily="2" charset="77"/>
              </a:rPr>
              <a:t>amet</a:t>
            </a:r>
            <a:r>
              <a:rPr lang="en-US" sz="1400" dirty="0">
                <a:latin typeface="DM Sans Medium" pitchFamily="2" charset="77"/>
              </a:rPr>
              <a:t>, </a:t>
            </a:r>
            <a:r>
              <a:rPr lang="en-US" sz="1400" dirty="0" err="1">
                <a:latin typeface="DM Sans Medium" pitchFamily="2" charset="77"/>
              </a:rPr>
              <a:t>consectetur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adipiscing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elit</a:t>
            </a:r>
            <a:r>
              <a:rPr lang="en-US" sz="1400" dirty="0">
                <a:latin typeface="DM Sans Medium" pitchFamily="2" charset="77"/>
              </a:rPr>
              <a:t>, sed do </a:t>
            </a:r>
            <a:r>
              <a:rPr lang="en-US" sz="1400" dirty="0" err="1">
                <a:latin typeface="DM Sans Medium" pitchFamily="2" charset="77"/>
              </a:rPr>
              <a:t>eiusmod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tempor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incididunt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ut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labore</a:t>
            </a:r>
            <a:r>
              <a:rPr lang="en-US" sz="1400" dirty="0">
                <a:latin typeface="DM Sans Medium" pitchFamily="2" charset="77"/>
              </a:rPr>
              <a:t> et dolore magna </a:t>
            </a:r>
            <a:r>
              <a:rPr lang="en-US" sz="1400" dirty="0" err="1">
                <a:latin typeface="DM Sans Medium" pitchFamily="2" charset="77"/>
              </a:rPr>
              <a:t>aliqua</a:t>
            </a:r>
            <a:r>
              <a:rPr lang="en-US" sz="1400" dirty="0">
                <a:latin typeface="DM Sans Medium" pitchFamily="2" charset="77"/>
              </a:rPr>
              <a:t>. Ut </a:t>
            </a:r>
            <a:r>
              <a:rPr lang="en-US" sz="1400" dirty="0" err="1">
                <a:latin typeface="DM Sans Medium" pitchFamily="2" charset="77"/>
              </a:rPr>
              <a:t>enim</a:t>
            </a:r>
            <a:r>
              <a:rPr lang="en-US" sz="1400" dirty="0">
                <a:latin typeface="DM Sans Medium" pitchFamily="2" charset="77"/>
              </a:rPr>
              <a:t> ad minim </a:t>
            </a:r>
            <a:r>
              <a:rPr lang="en-US" sz="1400" dirty="0" err="1">
                <a:latin typeface="DM Sans Medium" pitchFamily="2" charset="77"/>
              </a:rPr>
              <a:t>veniam</a:t>
            </a:r>
            <a:r>
              <a:rPr lang="en-US" sz="1400" dirty="0">
                <a:latin typeface="DM Sans Medium" pitchFamily="2" charset="77"/>
              </a:rPr>
              <a:t>, </a:t>
            </a:r>
            <a:r>
              <a:rPr lang="en-US" sz="1400" dirty="0" err="1">
                <a:latin typeface="DM Sans Medium" pitchFamily="2" charset="77"/>
              </a:rPr>
              <a:t>quis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nostrud</a:t>
            </a:r>
            <a:r>
              <a:rPr lang="en-US" sz="1400" dirty="0">
                <a:latin typeface="DM Sans Medium" pitchFamily="2" charset="77"/>
              </a:rPr>
              <a:t>. Lorem ipsum dolor sit </a:t>
            </a:r>
            <a:r>
              <a:rPr lang="en-US" sz="1400" dirty="0" err="1">
                <a:latin typeface="DM Sans Medium" pitchFamily="2" charset="77"/>
              </a:rPr>
              <a:t>amet</a:t>
            </a:r>
            <a:r>
              <a:rPr lang="en-US" sz="1400" dirty="0">
                <a:latin typeface="DM Sans Medium" pitchFamily="2" charset="77"/>
              </a:rPr>
              <a:t>, </a:t>
            </a:r>
            <a:r>
              <a:rPr lang="en-US" sz="1400" dirty="0" err="1">
                <a:latin typeface="DM Sans Medium" pitchFamily="2" charset="77"/>
              </a:rPr>
              <a:t>consectetur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adipiscing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elit</a:t>
            </a:r>
            <a:r>
              <a:rPr lang="en-US" sz="1400" dirty="0">
                <a:latin typeface="DM Sans Medium" pitchFamily="2" charset="77"/>
              </a:rPr>
              <a:t>, sed do </a:t>
            </a:r>
            <a:r>
              <a:rPr lang="en-US" sz="1400" dirty="0" err="1">
                <a:latin typeface="DM Sans Medium" pitchFamily="2" charset="77"/>
              </a:rPr>
              <a:t>eiusmod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tempor</a:t>
            </a:r>
            <a:r>
              <a:rPr lang="en-US" sz="1400" dirty="0">
                <a:latin typeface="DM Sans Medium" pitchFamily="2" charset="77"/>
              </a:rPr>
              <a:t>.</a:t>
            </a:r>
            <a:endParaRPr lang="en-US" dirty="0"/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9C98B226-1AFA-4647-BEDE-964595F2A7F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440794" y="113940"/>
            <a:ext cx="6122806" cy="914760"/>
          </a:xfrm>
        </p:spPr>
        <p:txBody>
          <a:bodyPr anchor="ctr"/>
          <a:lstStyle>
            <a:lvl1pPr>
              <a:buFontTx/>
              <a:buNone/>
              <a:defRPr sz="3000" b="1" i="0">
                <a:latin typeface="DM Sans" pitchFamily="2" charset="77"/>
              </a:defRPr>
            </a:lvl1pPr>
            <a:lvl2pPr>
              <a:buNone/>
              <a:defRPr/>
            </a:lvl2pPr>
          </a:lstStyle>
          <a:p>
            <a:pPr lvl="0"/>
            <a:r>
              <a:rPr lang="en-US" dirty="0"/>
              <a:t>Click to edit chart 2 title</a:t>
            </a:r>
          </a:p>
        </p:txBody>
      </p:sp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64C005C2-F9ED-B04A-BAF8-9235D4AB8BB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379110" y="7291697"/>
            <a:ext cx="2922768" cy="595003"/>
          </a:xfrm>
        </p:spPr>
        <p:txBody>
          <a:bodyPr tIns="0" bIns="0" anchor="b"/>
          <a:lstStyle>
            <a:lvl1pPr marL="0" indent="0" algn="l">
              <a:buNone/>
              <a:defRPr sz="1000" b="0" i="0" baseline="0">
                <a:solidFill>
                  <a:srgbClr val="BCBEC0"/>
                </a:solidFill>
                <a:latin typeface="DM Sans" pitchFamily="2" charset="77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Chart data sources</a:t>
            </a:r>
          </a:p>
        </p:txBody>
      </p:sp>
    </p:spTree>
    <p:extLst>
      <p:ext uri="{BB962C8B-B14F-4D97-AF65-F5344CB8AC3E}">
        <p14:creationId xmlns:p14="http://schemas.microsoft.com/office/powerpoint/2010/main" val="1070273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r chart page - Dual title |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6FE32A47-2605-844D-AAA7-6EF50AAF4E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65A55FD2-54AB-0949-B4AA-94AD04B46B2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3400" y="114300"/>
            <a:ext cx="6058722" cy="914400"/>
          </a:xfrm>
        </p:spPr>
        <p:txBody>
          <a:bodyPr tIns="0" bIns="0" anchor="ctr"/>
          <a:lstStyle>
            <a:lvl1pPr>
              <a:defRPr sz="3000" b="1" i="0">
                <a:latin typeface="DM Sans" pitchFamily="2" charset="77"/>
              </a:defRPr>
            </a:lvl1pPr>
          </a:lstStyle>
          <a:p>
            <a:r>
              <a:rPr lang="en-US" dirty="0"/>
              <a:t>Click to edit chart 1 title</a:t>
            </a:r>
          </a:p>
        </p:txBody>
      </p:sp>
      <p:sp>
        <p:nvSpPr>
          <p:cNvPr id="16" name="Text Placeholder 6">
            <a:extLst>
              <a:ext uri="{FF2B5EF4-FFF2-40B4-BE49-F238E27FC236}">
                <a16:creationId xmlns:a16="http://schemas.microsoft.com/office/drawing/2014/main" id="{CBB62961-E73D-B44D-98FB-BD6D7D9CBE4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349348" y="7291697"/>
            <a:ext cx="2922768" cy="595003"/>
          </a:xfrm>
        </p:spPr>
        <p:txBody>
          <a:bodyPr tIns="0" bIns="0" anchor="b"/>
          <a:lstStyle>
            <a:lvl1pPr marL="0" indent="0" algn="l">
              <a:buNone/>
              <a:defRPr sz="1000" b="0" i="0" baseline="0">
                <a:solidFill>
                  <a:srgbClr val="BCBEC0"/>
                </a:solidFill>
                <a:latin typeface="DM Sans" pitchFamily="2" charset="77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Chart data sources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A2616344-C054-6341-8C37-95C8DE8A9874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37330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BC2F5026-B166-6646-992F-127F7FCE61C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279189" y="113940"/>
            <a:ext cx="6122806" cy="915401"/>
          </a:xfrm>
        </p:spPr>
        <p:txBody>
          <a:bodyPr tIns="0" bIns="0" anchor="ctr"/>
          <a:lstStyle>
            <a:lvl1pPr>
              <a:buFontTx/>
              <a:buNone/>
              <a:defRPr sz="3000" b="1" i="0">
                <a:latin typeface="DM Sans" pitchFamily="2" charset="77"/>
              </a:defRPr>
            </a:lvl1pPr>
            <a:lvl2pPr>
              <a:buNone/>
              <a:defRPr/>
            </a:lvl2pPr>
          </a:lstStyle>
          <a:p>
            <a:pPr lvl="0"/>
            <a:r>
              <a:rPr lang="en-US" dirty="0"/>
              <a:t>Click to edit chart 2 title</a:t>
            </a:r>
          </a:p>
        </p:txBody>
      </p:sp>
      <p:sp>
        <p:nvSpPr>
          <p:cNvPr id="19" name="Text Placeholder 6">
            <a:extLst>
              <a:ext uri="{FF2B5EF4-FFF2-40B4-BE49-F238E27FC236}">
                <a16:creationId xmlns:a16="http://schemas.microsoft.com/office/drawing/2014/main" id="{2FC5552C-3E8C-4D45-8C0E-527CB8723C2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239000" y="7291697"/>
            <a:ext cx="2922768" cy="595003"/>
          </a:xfrm>
        </p:spPr>
        <p:txBody>
          <a:bodyPr tIns="0" bIns="0" anchor="b"/>
          <a:lstStyle>
            <a:lvl1pPr marL="0" indent="0" algn="l">
              <a:buNone/>
              <a:defRPr sz="1000" b="0" i="0" baseline="0">
                <a:solidFill>
                  <a:srgbClr val="BCBEC0"/>
                </a:solidFill>
                <a:latin typeface="DM Sans" pitchFamily="2" charset="77"/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Chart data sources</a:t>
            </a:r>
          </a:p>
        </p:txBody>
      </p:sp>
    </p:spTree>
    <p:extLst>
      <p:ext uri="{BB962C8B-B14F-4D97-AF65-F5344CB8AC3E}">
        <p14:creationId xmlns:p14="http://schemas.microsoft.com/office/powerpoint/2010/main" val="1748822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har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2F2AE7BC-98AB-7245-B663-7407B91C5E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399" y="114301"/>
            <a:ext cx="13030201" cy="914400"/>
          </a:xfrm>
        </p:spPr>
        <p:txBody>
          <a:bodyPr anchor="ctr"/>
          <a:lstStyle>
            <a:lvl1pPr>
              <a:defRPr sz="3000" b="1" i="0">
                <a:latin typeface="DM Sans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CF4165E6-73B1-F147-8E67-EDBB08712A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503E09E-EAA1-5644-9B0F-2D40C08CCB66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45250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DD693B51-CC10-4E41-B920-757ED818B33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640832" y="6518585"/>
            <a:ext cx="2922768" cy="595003"/>
          </a:xfrm>
        </p:spPr>
        <p:txBody>
          <a:bodyPr tIns="0" bIns="0" anchor="b"/>
          <a:lstStyle>
            <a:lvl1pPr marL="0" indent="0">
              <a:buNone/>
              <a:defRPr sz="1400" baseline="0">
                <a:solidFill>
                  <a:srgbClr val="BCBEC0"/>
                </a:solidFill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Chart data sources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8324CBE0-2C17-6A44-BDE7-38134DB15AFD}"/>
              </a:ext>
            </a:extLst>
          </p:cNvPr>
          <p:cNvCxnSpPr>
            <a:cxnSpLocks/>
          </p:cNvCxnSpPr>
          <p:nvPr userDrawn="1"/>
        </p:nvCxnSpPr>
        <p:spPr>
          <a:xfrm>
            <a:off x="533400" y="2100901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Subtitle 2">
            <a:extLst>
              <a:ext uri="{FF2B5EF4-FFF2-40B4-BE49-F238E27FC236}">
                <a16:creationId xmlns:a16="http://schemas.microsoft.com/office/drawing/2014/main" id="{A38C572F-051A-544D-B841-66D587CBF3B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15782" y="1232132"/>
            <a:ext cx="12847818" cy="712475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400"/>
            </a:lvl1pPr>
            <a:lvl2pPr marL="548640" indent="0" algn="ctr">
              <a:buNone/>
              <a:defRPr sz="2400"/>
            </a:lvl2pPr>
            <a:lvl3pPr marL="1097280" indent="0" algn="ctr">
              <a:buNone/>
              <a:defRPr sz="2160"/>
            </a:lvl3pPr>
            <a:lvl4pPr marL="1645920" indent="0" algn="ctr">
              <a:buNone/>
              <a:defRPr sz="1920"/>
            </a:lvl4pPr>
            <a:lvl5pPr marL="2194560" indent="0" algn="ctr">
              <a:buNone/>
              <a:defRPr sz="1920"/>
            </a:lvl5pPr>
            <a:lvl6pPr marL="2743200" indent="0" algn="ctr">
              <a:buNone/>
              <a:defRPr sz="1920"/>
            </a:lvl6pPr>
            <a:lvl7pPr marL="3291840" indent="0" algn="ctr">
              <a:buNone/>
              <a:defRPr sz="1920"/>
            </a:lvl7pPr>
            <a:lvl8pPr marL="3840480" indent="0" algn="ctr">
              <a:buNone/>
              <a:defRPr sz="1920"/>
            </a:lvl8pPr>
            <a:lvl9pPr marL="4389120" indent="0" algn="ctr">
              <a:buNone/>
              <a:defRPr sz="1920"/>
            </a:lvl9pPr>
          </a:lstStyle>
          <a:p>
            <a:r>
              <a:rPr lang="en-US" dirty="0"/>
              <a:t>Chart explainer text here. </a:t>
            </a:r>
            <a:r>
              <a:rPr lang="en-US" sz="1400" dirty="0">
                <a:latin typeface="DM Sans Medium" pitchFamily="2" charset="77"/>
              </a:rPr>
              <a:t>Lorem ipsum dolor sit </a:t>
            </a:r>
            <a:r>
              <a:rPr lang="en-US" sz="1400" dirty="0" err="1">
                <a:latin typeface="DM Sans Medium" pitchFamily="2" charset="77"/>
              </a:rPr>
              <a:t>amet</a:t>
            </a:r>
            <a:r>
              <a:rPr lang="en-US" sz="1400" dirty="0">
                <a:latin typeface="DM Sans Medium" pitchFamily="2" charset="77"/>
              </a:rPr>
              <a:t>, </a:t>
            </a:r>
            <a:r>
              <a:rPr lang="en-US" sz="1400" dirty="0" err="1">
                <a:latin typeface="DM Sans Medium" pitchFamily="2" charset="77"/>
              </a:rPr>
              <a:t>consectetur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adipiscing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elit</a:t>
            </a:r>
            <a:r>
              <a:rPr lang="en-US" sz="1400" dirty="0">
                <a:latin typeface="DM Sans Medium" pitchFamily="2" charset="77"/>
              </a:rPr>
              <a:t>, sed do </a:t>
            </a:r>
            <a:r>
              <a:rPr lang="en-US" sz="1400" dirty="0" err="1">
                <a:latin typeface="DM Sans Medium" pitchFamily="2" charset="77"/>
              </a:rPr>
              <a:t>eiusmod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tempor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incididunt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ut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labore</a:t>
            </a:r>
            <a:r>
              <a:rPr lang="en-US" sz="1400" dirty="0">
                <a:latin typeface="DM Sans Medium" pitchFamily="2" charset="77"/>
              </a:rPr>
              <a:t> et dolore magna </a:t>
            </a:r>
            <a:r>
              <a:rPr lang="en-US" sz="1400" dirty="0" err="1">
                <a:latin typeface="DM Sans Medium" pitchFamily="2" charset="77"/>
              </a:rPr>
              <a:t>aliqua</a:t>
            </a:r>
            <a:r>
              <a:rPr lang="en-US" sz="1400" dirty="0">
                <a:latin typeface="DM Sans Medium" pitchFamily="2" charset="77"/>
              </a:rPr>
              <a:t>. Ut </a:t>
            </a:r>
            <a:r>
              <a:rPr lang="en-US" sz="1400" dirty="0" err="1">
                <a:latin typeface="DM Sans Medium" pitchFamily="2" charset="77"/>
              </a:rPr>
              <a:t>enim</a:t>
            </a:r>
            <a:r>
              <a:rPr lang="en-US" sz="1400" dirty="0">
                <a:latin typeface="DM Sans Medium" pitchFamily="2" charset="77"/>
              </a:rPr>
              <a:t> ad minim </a:t>
            </a:r>
            <a:r>
              <a:rPr lang="en-US" sz="1400" dirty="0" err="1">
                <a:latin typeface="DM Sans Medium" pitchFamily="2" charset="77"/>
              </a:rPr>
              <a:t>veniam</a:t>
            </a:r>
            <a:r>
              <a:rPr lang="en-US" sz="1400" dirty="0">
                <a:latin typeface="DM Sans Medium" pitchFamily="2" charset="77"/>
              </a:rPr>
              <a:t>, </a:t>
            </a:r>
            <a:r>
              <a:rPr lang="en-US" sz="1400" dirty="0" err="1">
                <a:latin typeface="DM Sans Medium" pitchFamily="2" charset="77"/>
              </a:rPr>
              <a:t>quis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nostrud</a:t>
            </a:r>
            <a:r>
              <a:rPr lang="en-US" sz="1400" dirty="0">
                <a:latin typeface="DM Sans Medium" pitchFamily="2" charset="77"/>
              </a:rPr>
              <a:t>. Lorem ipsum dolor sit </a:t>
            </a:r>
            <a:r>
              <a:rPr lang="en-US" sz="1400" dirty="0" err="1">
                <a:latin typeface="DM Sans Medium" pitchFamily="2" charset="77"/>
              </a:rPr>
              <a:t>amet</a:t>
            </a:r>
            <a:r>
              <a:rPr lang="en-US" sz="1400" dirty="0">
                <a:latin typeface="DM Sans Medium" pitchFamily="2" charset="77"/>
              </a:rPr>
              <a:t>, </a:t>
            </a:r>
            <a:r>
              <a:rPr lang="en-US" sz="1400" dirty="0" err="1">
                <a:latin typeface="DM Sans Medium" pitchFamily="2" charset="77"/>
              </a:rPr>
              <a:t>consectetur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adipiscing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elit</a:t>
            </a:r>
            <a:r>
              <a:rPr lang="en-US" sz="1400" dirty="0">
                <a:latin typeface="DM Sans Medium" pitchFamily="2" charset="77"/>
              </a:rPr>
              <a:t>, sed do </a:t>
            </a:r>
            <a:r>
              <a:rPr lang="en-US" sz="1400" dirty="0" err="1">
                <a:latin typeface="DM Sans Medium" pitchFamily="2" charset="77"/>
              </a:rPr>
              <a:t>eiusmod</a:t>
            </a:r>
            <a:r>
              <a:rPr lang="en-US" sz="1400" dirty="0">
                <a:latin typeface="DM Sans Medium" pitchFamily="2" charset="77"/>
              </a:rPr>
              <a:t> </a:t>
            </a:r>
            <a:r>
              <a:rPr lang="en-US" sz="1400" dirty="0" err="1">
                <a:latin typeface="DM Sans Medium" pitchFamily="2" charset="77"/>
              </a:rPr>
              <a:t>tempor</a:t>
            </a:r>
            <a:r>
              <a:rPr lang="en-US" sz="1400" dirty="0">
                <a:latin typeface="DM Sans Medium" pitchFamily="2" charset="77"/>
              </a:rPr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75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u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6425E881-1AED-2049-8497-569B4E386CB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89621" y="1028700"/>
            <a:ext cx="10535979" cy="7209674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29A5A6CE-907A-E948-9492-D56F51ED2B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114301"/>
            <a:ext cx="12839700" cy="914400"/>
          </a:xfrm>
        </p:spPr>
        <p:txBody>
          <a:bodyPr anchor="ctr"/>
          <a:lstStyle>
            <a:lvl1pPr>
              <a:defRPr sz="3000" b="1" i="0">
                <a:latin typeface="DM Sans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Slide Number Placeholder 4">
            <a:extLst>
              <a:ext uri="{FF2B5EF4-FFF2-40B4-BE49-F238E27FC236}">
                <a16:creationId xmlns:a16="http://schemas.microsoft.com/office/drawing/2014/main" id="{C6A24C47-3D74-024C-BE9D-C546A16DFE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D6CCD5B9-0FE7-B442-B3CF-A811A1811B2C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8700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6">
            <a:extLst>
              <a:ext uri="{FF2B5EF4-FFF2-40B4-BE49-F238E27FC236}">
                <a16:creationId xmlns:a16="http://schemas.microsoft.com/office/drawing/2014/main" id="{70DA8598-640E-2047-A319-0D32C3EEDCE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3900" y="1676400"/>
            <a:ext cx="2659914" cy="3182376"/>
          </a:xfrm>
        </p:spPr>
        <p:txBody>
          <a:bodyPr anchor="t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/>
              <a:t>Explainer </a:t>
            </a:r>
            <a:r>
              <a:rPr lang="en-US" dirty="0"/>
              <a:t>text</a:t>
            </a:r>
          </a:p>
        </p:txBody>
      </p:sp>
      <p:sp>
        <p:nvSpPr>
          <p:cNvPr id="18" name="Picture Placeholder 10">
            <a:extLst>
              <a:ext uri="{FF2B5EF4-FFF2-40B4-BE49-F238E27FC236}">
                <a16:creationId xmlns:a16="http://schemas.microsoft.com/office/drawing/2014/main" id="{19A4EB63-8D36-FE4F-BEB7-3CB44FB9D774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355024" y="1676400"/>
            <a:ext cx="8818535" cy="5576807"/>
          </a:xfrm>
        </p:spPr>
        <p:txBody>
          <a:bodyPr/>
          <a:lstStyle>
            <a:lvl1pPr marL="0" indent="0">
              <a:buNone/>
              <a:defRPr baseline="0"/>
            </a:lvl1pPr>
          </a:lstStyle>
          <a:p>
            <a:r>
              <a:rPr lang="en-US" dirty="0"/>
              <a:t>  Click the icon to insert or drag &amp; drop screenshot or photo here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n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8ED91236-4E25-D943-A66E-E8EDBA4D3C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8404" y="114300"/>
            <a:ext cx="5027702" cy="8229961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9CC5C80D-1FE7-434A-B454-492A889968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899" y="114300"/>
            <a:ext cx="8079137" cy="914400"/>
          </a:xfrm>
        </p:spPr>
        <p:txBody>
          <a:bodyPr anchor="ctr"/>
          <a:lstStyle>
            <a:lvl1pPr>
              <a:defRPr sz="3000" b="1" i="0">
                <a:latin typeface="DM Sans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Slide Number Placeholder 4">
            <a:extLst>
              <a:ext uri="{FF2B5EF4-FFF2-40B4-BE49-F238E27FC236}">
                <a16:creationId xmlns:a16="http://schemas.microsoft.com/office/drawing/2014/main" id="{5F746183-6474-1442-88CB-48B15F7DE1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0" name="Text Placeholder 6">
            <a:extLst>
              <a:ext uri="{FF2B5EF4-FFF2-40B4-BE49-F238E27FC236}">
                <a16:creationId xmlns:a16="http://schemas.microsoft.com/office/drawing/2014/main" id="{00ECC0A5-54DE-FB43-8A91-46FA0728174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23900" y="1676400"/>
            <a:ext cx="5427172" cy="3818867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DC6B100F-8F19-324A-AC8C-D96ADBEDACD1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44587"/>
            <a:ext cx="8376355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Picture Placeholder 14">
            <a:extLst>
              <a:ext uri="{FF2B5EF4-FFF2-40B4-BE49-F238E27FC236}">
                <a16:creationId xmlns:a16="http://schemas.microsoft.com/office/drawing/2014/main" id="{312CAE00-D251-B249-B849-E4F1084F1E9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318410" y="532814"/>
            <a:ext cx="3298133" cy="6945086"/>
          </a:xfrm>
          <a:prstGeom prst="roundRect">
            <a:avLst>
              <a:gd name="adj" fmla="val 12706"/>
            </a:avLst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n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AA59B38B-62B2-2E44-A867-623DE7D3C89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0974" y="114300"/>
            <a:ext cx="5027702" cy="8229961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B088C5A-EBAB-9146-B3B0-B2FB866195F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4387" y="114300"/>
            <a:ext cx="5027702" cy="8229961"/>
          </a:xfrm>
          <a:prstGeom prst="rect">
            <a:avLst/>
          </a:prstGeom>
        </p:spPr>
      </p:pic>
      <p:sp>
        <p:nvSpPr>
          <p:cNvPr id="21" name="Picture Placeholder 14">
            <a:extLst>
              <a:ext uri="{FF2B5EF4-FFF2-40B4-BE49-F238E27FC236}">
                <a16:creationId xmlns:a16="http://schemas.microsoft.com/office/drawing/2014/main" id="{8CB38251-80AB-AD40-9297-9B450BEDF98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0504393" y="532814"/>
            <a:ext cx="3298133" cy="6945086"/>
          </a:xfrm>
          <a:prstGeom prst="roundRect">
            <a:avLst>
              <a:gd name="adj" fmla="val 12706"/>
            </a:avLst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6701BBD8-1B84-0748-AEDA-0577CB3619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78011"/>
            <a:ext cx="5603929" cy="850690"/>
          </a:xfrm>
        </p:spPr>
        <p:txBody>
          <a:bodyPr anchor="ctr"/>
          <a:lstStyle>
            <a:lvl1pPr>
              <a:defRPr sz="3000" b="1" i="0">
                <a:latin typeface="DM Sans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Slide Number Placeholder 4">
            <a:extLst>
              <a:ext uri="{FF2B5EF4-FFF2-40B4-BE49-F238E27FC236}">
                <a16:creationId xmlns:a16="http://schemas.microsoft.com/office/drawing/2014/main" id="{ADD827EA-21C7-1444-8160-585E2890B3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A8EE3FFD-A1BC-0745-BF6D-C277FE3A96A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23900" y="1676400"/>
            <a:ext cx="4654496" cy="3818867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E677026-BE47-E84B-95B6-45663A81F402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8700"/>
            <a:ext cx="554016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Picture Placeholder 14">
            <a:extLst>
              <a:ext uri="{FF2B5EF4-FFF2-40B4-BE49-F238E27FC236}">
                <a16:creationId xmlns:a16="http://schemas.microsoft.com/office/drawing/2014/main" id="{86EE2BDA-B9C8-3D40-807B-FF74BA5D6AB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450980" y="532814"/>
            <a:ext cx="3298133" cy="6945086"/>
          </a:xfrm>
          <a:prstGeom prst="roundRect">
            <a:avLst>
              <a:gd name="adj" fmla="val 12706"/>
            </a:avLst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2F3A9A07-C340-0440-8F4E-5EEFAAF0F903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44587"/>
            <a:ext cx="7012505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15">
            <a:extLst>
              <a:ext uri="{FF2B5EF4-FFF2-40B4-BE49-F238E27FC236}">
                <a16:creationId xmlns:a16="http://schemas.microsoft.com/office/drawing/2014/main" id="{14F9469A-93A8-8C42-BDA8-F2485B7148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4352" y="289589"/>
            <a:ext cx="6058274" cy="7940011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94C47427-4687-F849-8B95-273EAF59ED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52228"/>
            <a:ext cx="7029773" cy="876472"/>
          </a:xfrm>
        </p:spPr>
        <p:txBody>
          <a:bodyPr anchor="ctr"/>
          <a:lstStyle>
            <a:lvl1pPr>
              <a:defRPr sz="3000" b="1" i="0">
                <a:latin typeface="DM Sans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0" name="Slide Number Placeholder 4">
            <a:extLst>
              <a:ext uri="{FF2B5EF4-FFF2-40B4-BE49-F238E27FC236}">
                <a16:creationId xmlns:a16="http://schemas.microsoft.com/office/drawing/2014/main" id="{E12F4B1F-AFAF-E14E-A24A-A9B1DA0C3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1" name="Text Placeholder 6">
            <a:extLst>
              <a:ext uri="{FF2B5EF4-FFF2-40B4-BE49-F238E27FC236}">
                <a16:creationId xmlns:a16="http://schemas.microsoft.com/office/drawing/2014/main" id="{AAA3F7B6-5487-4F45-9FAB-F1DD36A5A96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23899" y="1676400"/>
            <a:ext cx="6529307" cy="405545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2" name="Picture Placeholder 18">
            <a:extLst>
              <a:ext uri="{FF2B5EF4-FFF2-40B4-BE49-F238E27FC236}">
                <a16:creationId xmlns:a16="http://schemas.microsoft.com/office/drawing/2014/main" id="{27B49DFD-1606-8447-A749-F170427EFC5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178800" y="1058846"/>
            <a:ext cx="4463143" cy="5900057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Click the icon to insert or drag &amp; drop screenshot or photo here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o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 hasCustomPrompt="1"/>
          </p:nvPr>
        </p:nvSpPr>
        <p:spPr>
          <a:xfrm>
            <a:off x="7315200" y="0"/>
            <a:ext cx="7315200" cy="82296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937659" y="1458686"/>
            <a:ext cx="4833258" cy="2085619"/>
          </a:xfrm>
        </p:spPr>
        <p:txBody>
          <a:bodyPr anchor="b"/>
          <a:lstStyle>
            <a:lvl1pPr>
              <a:defRPr sz="4000" b="0">
                <a:latin typeface="+mn-lt"/>
              </a:defRPr>
            </a:lvl1pPr>
          </a:lstStyle>
          <a:p>
            <a:r>
              <a:rPr lang="en-US" dirty="0"/>
              <a:t>Insert Name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1147623" y="4816932"/>
            <a:ext cx="5623293" cy="2510468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800" baseline="0"/>
            </a:lvl1pPr>
            <a:lvl2pPr marL="228600" indent="0">
              <a:spcAft>
                <a:spcPts val="0"/>
              </a:spcAft>
              <a:buNone/>
              <a:defRPr sz="1800"/>
            </a:lvl2pPr>
            <a:lvl3pPr marL="457200" indent="0">
              <a:spcAft>
                <a:spcPts val="0"/>
              </a:spcAft>
              <a:buNone/>
              <a:defRPr sz="1800"/>
            </a:lvl3pPr>
            <a:lvl4pPr marL="685800" indent="0">
              <a:spcAft>
                <a:spcPts val="0"/>
              </a:spcAft>
              <a:buNone/>
              <a:defRPr sz="1800"/>
            </a:lvl4pPr>
            <a:lvl5pPr marL="914400" indent="0">
              <a:spcAft>
                <a:spcPts val="0"/>
              </a:spcAft>
              <a:buNone/>
              <a:defRPr sz="1800"/>
            </a:lvl5pPr>
          </a:lstStyle>
          <a:p>
            <a:pPr lvl="0"/>
            <a:r>
              <a:rPr lang="en-US" dirty="0"/>
              <a:t>Insert Bio</a:t>
            </a:r>
          </a:p>
        </p:txBody>
      </p:sp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1792" y="2982686"/>
            <a:ext cx="462566" cy="471032"/>
          </a:xfrm>
          <a:prstGeom prst="rect">
            <a:avLst/>
          </a:prstGeom>
        </p:spPr>
      </p:pic>
      <p:cxnSp>
        <p:nvCxnSpPr>
          <p:cNvPr id="13" name="Straight Connector 12"/>
          <p:cNvCxnSpPr/>
          <p:nvPr userDrawn="1"/>
        </p:nvCxnSpPr>
        <p:spPr>
          <a:xfrm>
            <a:off x="1147623" y="3788229"/>
            <a:ext cx="5536206" cy="0"/>
          </a:xfrm>
          <a:prstGeom prst="line">
            <a:avLst/>
          </a:prstGeom>
          <a:ln>
            <a:solidFill>
              <a:srgbClr val="80828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 userDrawn="1"/>
        </p:nvCxnSpPr>
        <p:spPr>
          <a:xfrm>
            <a:off x="1147623" y="4637315"/>
            <a:ext cx="5536206" cy="0"/>
          </a:xfrm>
          <a:prstGeom prst="line">
            <a:avLst/>
          </a:prstGeom>
          <a:ln>
            <a:solidFill>
              <a:srgbClr val="80828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 Placeholder 17"/>
          <p:cNvSpPr>
            <a:spLocks noGrp="1"/>
          </p:cNvSpPr>
          <p:nvPr>
            <p:ph type="body" sz="quarter" idx="15" hasCustomPrompt="1"/>
          </p:nvPr>
        </p:nvSpPr>
        <p:spPr>
          <a:xfrm>
            <a:off x="1147623" y="3788229"/>
            <a:ext cx="5623293" cy="825513"/>
          </a:xfrm>
        </p:spPr>
        <p:txBody>
          <a:bodyPr anchor="ctr"/>
          <a:lstStyle>
            <a:lvl1pPr marL="0" indent="0">
              <a:buNone/>
              <a:defRPr sz="2400">
                <a:solidFill>
                  <a:srgbClr val="808285"/>
                </a:solidFill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Insert Job Title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 w/arr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>
            <a:extLst>
              <a:ext uri="{FF2B5EF4-FFF2-40B4-BE49-F238E27FC236}">
                <a16:creationId xmlns:a16="http://schemas.microsoft.com/office/drawing/2014/main" id="{7811A07E-29CD-A447-A5E8-DEE6230185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14300"/>
            <a:ext cx="12569880" cy="914400"/>
          </a:xfrm>
        </p:spPr>
        <p:txBody>
          <a:bodyPr anchor="ctr"/>
          <a:lstStyle>
            <a:lvl1pPr>
              <a:defRPr sz="3000" b="1" i="0">
                <a:latin typeface="DM Sans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Slide Number Placeholder 4">
            <a:extLst>
              <a:ext uri="{FF2B5EF4-FFF2-40B4-BE49-F238E27FC236}">
                <a16:creationId xmlns:a16="http://schemas.microsoft.com/office/drawing/2014/main" id="{F072A253-BD9B-664D-9844-3F709A072B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07DCCC24-06B2-8345-BE35-A12FF177A3D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833772" y="1676400"/>
            <a:ext cx="10566323" cy="5437188"/>
          </a:xfrm>
          <a:prstGeom prst="rect">
            <a:avLst/>
          </a:prstGeom>
        </p:spPr>
        <p:txBody>
          <a:bodyPr numCol="2" spcCol="457200"/>
          <a:lstStyle>
            <a:lvl1pPr marL="0" indent="0">
              <a:spcAft>
                <a:spcPts val="0"/>
              </a:spcAft>
              <a:buNone/>
              <a:defRPr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350D71D4-F840-3F4E-A5B3-EBDDB05184CB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8700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Group 17">
            <a:extLst>
              <a:ext uri="{FF2B5EF4-FFF2-40B4-BE49-F238E27FC236}">
                <a16:creationId xmlns:a16="http://schemas.microsoft.com/office/drawing/2014/main" id="{0B452F7C-5175-E841-92A5-52A91853F775}"/>
              </a:ext>
            </a:extLst>
          </p:cNvPr>
          <p:cNvGrpSpPr/>
          <p:nvPr userDrawn="1"/>
        </p:nvGrpSpPr>
        <p:grpSpPr>
          <a:xfrm>
            <a:off x="715783" y="1590064"/>
            <a:ext cx="1230702" cy="1447376"/>
            <a:chOff x="5871258" y="341719"/>
            <a:chExt cx="1230581" cy="1447234"/>
          </a:xfrm>
          <a:solidFill>
            <a:srgbClr val="BCBEC0"/>
          </a:solidFill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64D99CEE-8285-6140-96A9-172B7C3B1F67}"/>
                </a:ext>
              </a:extLst>
            </p:cNvPr>
            <p:cNvSpPr/>
            <p:nvPr/>
          </p:nvSpPr>
          <p:spPr>
            <a:xfrm rot="8100000">
              <a:off x="5871258" y="1536756"/>
              <a:ext cx="1230581" cy="2521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4BB52083-5BA1-B744-81A1-EEEA0A232EC9}"/>
                </a:ext>
              </a:extLst>
            </p:cNvPr>
            <p:cNvSpPr/>
            <p:nvPr/>
          </p:nvSpPr>
          <p:spPr>
            <a:xfrm rot="13500000">
              <a:off x="5880397" y="830911"/>
              <a:ext cx="1230581" cy="2521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s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1">
            <a:extLst>
              <a:ext uri="{FF2B5EF4-FFF2-40B4-BE49-F238E27FC236}">
                <a16:creationId xmlns:a16="http://schemas.microsoft.com/office/drawing/2014/main" id="{521FA933-B6EA-AF45-A329-2994D43599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114299"/>
            <a:ext cx="4561021" cy="1189581"/>
          </a:xfrm>
        </p:spPr>
        <p:txBody>
          <a:bodyPr anchor="b"/>
          <a:lstStyle>
            <a:lvl1pPr>
              <a:defRPr sz="3000" b="1" i="0">
                <a:latin typeface="DM Sans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Slide Number Placeholder 4">
            <a:extLst>
              <a:ext uri="{FF2B5EF4-FFF2-40B4-BE49-F238E27FC236}">
                <a16:creationId xmlns:a16="http://schemas.microsoft.com/office/drawing/2014/main" id="{8FD29BE2-1CEC-1B42-8320-14A7A3A2E9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151067F0-3DE9-1B4E-AAF0-060651A6C418}"/>
              </a:ext>
            </a:extLst>
          </p:cNvPr>
          <p:cNvCxnSpPr>
            <a:cxnSpLocks/>
          </p:cNvCxnSpPr>
          <p:nvPr userDrawn="1"/>
        </p:nvCxnSpPr>
        <p:spPr>
          <a:xfrm>
            <a:off x="535170" y="1682212"/>
            <a:ext cx="5183705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 Placeholder 6">
            <a:extLst>
              <a:ext uri="{FF2B5EF4-FFF2-40B4-BE49-F238E27FC236}">
                <a16:creationId xmlns:a16="http://schemas.microsoft.com/office/drawing/2014/main" id="{933B73CE-D842-AF47-BE75-ED6704FD732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23900" y="2797402"/>
            <a:ext cx="4335187" cy="4316186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6" name="Text Placeholder 6">
            <a:extLst>
              <a:ext uri="{FF2B5EF4-FFF2-40B4-BE49-F238E27FC236}">
                <a16:creationId xmlns:a16="http://schemas.microsoft.com/office/drawing/2014/main" id="{88AD6BB3-E603-6043-BB35-91F76693D8E1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934155" y="1626039"/>
            <a:ext cx="3441387" cy="155259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400"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" name="Text Placeholder 6">
            <a:extLst>
              <a:ext uri="{FF2B5EF4-FFF2-40B4-BE49-F238E27FC236}">
                <a16:creationId xmlns:a16="http://schemas.microsoft.com/office/drawing/2014/main" id="{5839AC4E-D660-5B47-88BC-C9BBADDB045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918239" y="674914"/>
            <a:ext cx="3441387" cy="951125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7200" b="1" i="0">
                <a:latin typeface="DM Sans" charset="0"/>
                <a:ea typeface="DM Sans" charset="0"/>
                <a:cs typeface="DM Sans" charset="0"/>
              </a:defRPr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 dirty="0"/>
              <a:t>0000</a:t>
            </a:r>
          </a:p>
        </p:txBody>
      </p:sp>
      <p:sp>
        <p:nvSpPr>
          <p:cNvPr id="28" name="Text Placeholder 6">
            <a:extLst>
              <a:ext uri="{FF2B5EF4-FFF2-40B4-BE49-F238E27FC236}">
                <a16:creationId xmlns:a16="http://schemas.microsoft.com/office/drawing/2014/main" id="{566AFBD6-CF98-654C-85CB-2FBC13192E4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58841" y="1626039"/>
            <a:ext cx="3441387" cy="155259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400"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Text Placeholder 6">
            <a:extLst>
              <a:ext uri="{FF2B5EF4-FFF2-40B4-BE49-F238E27FC236}">
                <a16:creationId xmlns:a16="http://schemas.microsoft.com/office/drawing/2014/main" id="{C72FF2B3-70A8-314A-88AC-20DDA4E6E0B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042925" y="674914"/>
            <a:ext cx="3441387" cy="951125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7200" b="1" i="0">
                <a:latin typeface="DM Sans" charset="0"/>
                <a:ea typeface="DM Sans" charset="0"/>
                <a:cs typeface="DM Sans" charset="0"/>
              </a:defRPr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 dirty="0"/>
              <a:t>0000</a:t>
            </a:r>
          </a:p>
        </p:txBody>
      </p:sp>
      <p:sp>
        <p:nvSpPr>
          <p:cNvPr id="30" name="Text Placeholder 6">
            <a:extLst>
              <a:ext uri="{FF2B5EF4-FFF2-40B4-BE49-F238E27FC236}">
                <a16:creationId xmlns:a16="http://schemas.microsoft.com/office/drawing/2014/main" id="{4B6CFB4D-3E00-5840-BA7D-4DD9DA8BBFA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9934155" y="4565184"/>
            <a:ext cx="3441387" cy="155259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400"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Text Placeholder 6">
            <a:extLst>
              <a:ext uri="{FF2B5EF4-FFF2-40B4-BE49-F238E27FC236}">
                <a16:creationId xmlns:a16="http://schemas.microsoft.com/office/drawing/2014/main" id="{0C292110-A750-B743-A1E9-242C7F17168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918239" y="3614059"/>
            <a:ext cx="3441387" cy="951125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7200" b="1" i="0">
                <a:latin typeface="DM Sans" charset="0"/>
                <a:ea typeface="DM Sans" charset="0"/>
                <a:cs typeface="DM Sans" charset="0"/>
              </a:defRPr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 dirty="0"/>
              <a:t>0000</a:t>
            </a:r>
          </a:p>
        </p:txBody>
      </p:sp>
      <p:sp>
        <p:nvSpPr>
          <p:cNvPr id="32" name="Text Placeholder 6">
            <a:extLst>
              <a:ext uri="{FF2B5EF4-FFF2-40B4-BE49-F238E27FC236}">
                <a16:creationId xmlns:a16="http://schemas.microsoft.com/office/drawing/2014/main" id="{1F6A17D7-223D-2040-B151-73B8EE700F46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058841" y="4565184"/>
            <a:ext cx="3441387" cy="155259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400"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3" name="Text Placeholder 6">
            <a:extLst>
              <a:ext uri="{FF2B5EF4-FFF2-40B4-BE49-F238E27FC236}">
                <a16:creationId xmlns:a16="http://schemas.microsoft.com/office/drawing/2014/main" id="{8E041287-D39B-AA4E-BC1C-8F868F2F5AC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042925" y="3614059"/>
            <a:ext cx="3441387" cy="951125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7200" b="1" i="0">
                <a:latin typeface="DM Sans" charset="0"/>
                <a:ea typeface="DM Sans" charset="0"/>
                <a:cs typeface="DM Sans" charset="0"/>
              </a:defRPr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 dirty="0"/>
              <a:t>0000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s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1">
            <a:extLst>
              <a:ext uri="{FF2B5EF4-FFF2-40B4-BE49-F238E27FC236}">
                <a16:creationId xmlns:a16="http://schemas.microsoft.com/office/drawing/2014/main" id="{6D0B6206-8920-C54E-8A22-2D2A5F1B3A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114300"/>
            <a:ext cx="4545524" cy="1203056"/>
          </a:xfrm>
        </p:spPr>
        <p:txBody>
          <a:bodyPr anchor="b"/>
          <a:lstStyle>
            <a:lvl1pPr>
              <a:defRPr sz="3000" b="1" i="0">
                <a:latin typeface="DM Sans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Slide Number Placeholder 4">
            <a:extLst>
              <a:ext uri="{FF2B5EF4-FFF2-40B4-BE49-F238E27FC236}">
                <a16:creationId xmlns:a16="http://schemas.microsoft.com/office/drawing/2014/main" id="{7D1CBAC8-9AB5-7042-B2CD-B2D81C0DE4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40C5AA9E-3360-684E-90B9-F23A78771FA6}"/>
              </a:ext>
            </a:extLst>
          </p:cNvPr>
          <p:cNvCxnSpPr>
            <a:cxnSpLocks/>
          </p:cNvCxnSpPr>
          <p:nvPr userDrawn="1"/>
        </p:nvCxnSpPr>
        <p:spPr>
          <a:xfrm>
            <a:off x="535170" y="1676400"/>
            <a:ext cx="5121711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 Placeholder 6">
            <a:extLst>
              <a:ext uri="{FF2B5EF4-FFF2-40B4-BE49-F238E27FC236}">
                <a16:creationId xmlns:a16="http://schemas.microsoft.com/office/drawing/2014/main" id="{DCB2AAC0-2AEA-5B4B-9E5E-DF207DB9D23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15783" y="2038766"/>
            <a:ext cx="4335187" cy="4316186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6" name="Text Placeholder 6">
            <a:extLst>
              <a:ext uri="{FF2B5EF4-FFF2-40B4-BE49-F238E27FC236}">
                <a16:creationId xmlns:a16="http://schemas.microsoft.com/office/drawing/2014/main" id="{DDE8F2C2-8AFD-1D46-947A-C7068801BF2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934155" y="1626039"/>
            <a:ext cx="3441387" cy="155259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400"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7" name="Text Placeholder 6">
            <a:extLst>
              <a:ext uri="{FF2B5EF4-FFF2-40B4-BE49-F238E27FC236}">
                <a16:creationId xmlns:a16="http://schemas.microsoft.com/office/drawing/2014/main" id="{875953BF-8C33-A846-BA8C-164B547EDC3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918239" y="674914"/>
            <a:ext cx="3441387" cy="951125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7200" b="1" i="0">
                <a:solidFill>
                  <a:schemeClr val="accent4"/>
                </a:solidFill>
                <a:latin typeface="DM Sans" charset="0"/>
                <a:ea typeface="DM Sans" charset="0"/>
                <a:cs typeface="DM Sans" charset="0"/>
              </a:defRPr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 dirty="0"/>
              <a:t>0000</a:t>
            </a:r>
          </a:p>
        </p:txBody>
      </p:sp>
      <p:sp>
        <p:nvSpPr>
          <p:cNvPr id="28" name="Text Placeholder 6">
            <a:extLst>
              <a:ext uri="{FF2B5EF4-FFF2-40B4-BE49-F238E27FC236}">
                <a16:creationId xmlns:a16="http://schemas.microsoft.com/office/drawing/2014/main" id="{0750890F-5C39-2944-A214-E878DBF936F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58841" y="1626039"/>
            <a:ext cx="3441387" cy="155259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400"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Text Placeholder 6">
            <a:extLst>
              <a:ext uri="{FF2B5EF4-FFF2-40B4-BE49-F238E27FC236}">
                <a16:creationId xmlns:a16="http://schemas.microsoft.com/office/drawing/2014/main" id="{C7FE794C-8309-5642-B319-4FAD0942224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042925" y="674914"/>
            <a:ext cx="3441387" cy="951125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7200" b="1" i="0">
                <a:solidFill>
                  <a:schemeClr val="accent4"/>
                </a:solidFill>
                <a:latin typeface="DM Sans" charset="0"/>
                <a:ea typeface="DM Sans" charset="0"/>
                <a:cs typeface="DM Sans" charset="0"/>
              </a:defRPr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 dirty="0"/>
              <a:t>0000</a:t>
            </a:r>
          </a:p>
        </p:txBody>
      </p:sp>
      <p:sp>
        <p:nvSpPr>
          <p:cNvPr id="30" name="Text Placeholder 6">
            <a:extLst>
              <a:ext uri="{FF2B5EF4-FFF2-40B4-BE49-F238E27FC236}">
                <a16:creationId xmlns:a16="http://schemas.microsoft.com/office/drawing/2014/main" id="{3C541CC1-8869-3246-9123-2DA0189ED7F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9934155" y="4565184"/>
            <a:ext cx="3441387" cy="155259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400"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Text Placeholder 6">
            <a:extLst>
              <a:ext uri="{FF2B5EF4-FFF2-40B4-BE49-F238E27FC236}">
                <a16:creationId xmlns:a16="http://schemas.microsoft.com/office/drawing/2014/main" id="{9505BECA-CD9D-9E4B-93B5-13EB4FE2793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918239" y="3614059"/>
            <a:ext cx="3441387" cy="951125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7200" b="1" i="0">
                <a:solidFill>
                  <a:schemeClr val="accent4"/>
                </a:solidFill>
                <a:latin typeface="DM Sans" charset="0"/>
                <a:ea typeface="DM Sans" charset="0"/>
                <a:cs typeface="DM Sans" charset="0"/>
              </a:defRPr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 dirty="0"/>
              <a:t>0000</a:t>
            </a:r>
          </a:p>
        </p:txBody>
      </p:sp>
      <p:sp>
        <p:nvSpPr>
          <p:cNvPr id="32" name="Text Placeholder 6">
            <a:extLst>
              <a:ext uri="{FF2B5EF4-FFF2-40B4-BE49-F238E27FC236}">
                <a16:creationId xmlns:a16="http://schemas.microsoft.com/office/drawing/2014/main" id="{8D2131AF-CA35-C146-967D-18AB9C3F6503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058841" y="4565184"/>
            <a:ext cx="3441387" cy="155259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400"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3" name="Text Placeholder 6">
            <a:extLst>
              <a:ext uri="{FF2B5EF4-FFF2-40B4-BE49-F238E27FC236}">
                <a16:creationId xmlns:a16="http://schemas.microsoft.com/office/drawing/2014/main" id="{20051325-746F-E54A-8838-7F1CD3C64FC7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042925" y="3614059"/>
            <a:ext cx="3441387" cy="951125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7200" b="1" i="0">
                <a:solidFill>
                  <a:schemeClr val="accent4"/>
                </a:solidFill>
                <a:latin typeface="DM Sans" charset="0"/>
                <a:ea typeface="DM Sans" charset="0"/>
                <a:cs typeface="DM Sans" charset="0"/>
              </a:defRPr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 dirty="0"/>
              <a:t>0000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s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1">
            <a:extLst>
              <a:ext uri="{FF2B5EF4-FFF2-40B4-BE49-F238E27FC236}">
                <a16:creationId xmlns:a16="http://schemas.microsoft.com/office/drawing/2014/main" id="{FF886A94-A22D-394C-AEF4-9483D67D2E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114300"/>
            <a:ext cx="4530025" cy="1234053"/>
          </a:xfrm>
        </p:spPr>
        <p:txBody>
          <a:bodyPr anchor="b"/>
          <a:lstStyle>
            <a:lvl1pPr>
              <a:defRPr sz="3000" b="1" i="0">
                <a:latin typeface="DM Sans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Slide Number Placeholder 4">
            <a:extLst>
              <a:ext uri="{FF2B5EF4-FFF2-40B4-BE49-F238E27FC236}">
                <a16:creationId xmlns:a16="http://schemas.microsoft.com/office/drawing/2014/main" id="{01027976-585D-3946-B58B-3EEECAE6A1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4" name="Text Placeholder 6">
            <a:extLst>
              <a:ext uri="{FF2B5EF4-FFF2-40B4-BE49-F238E27FC236}">
                <a16:creationId xmlns:a16="http://schemas.microsoft.com/office/drawing/2014/main" id="{B08627A9-D185-7F4F-A564-72E2318D8CA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15783" y="2085260"/>
            <a:ext cx="4335187" cy="4316186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5" name="Text Placeholder 6">
            <a:extLst>
              <a:ext uri="{FF2B5EF4-FFF2-40B4-BE49-F238E27FC236}">
                <a16:creationId xmlns:a16="http://schemas.microsoft.com/office/drawing/2014/main" id="{8E6416FC-AF2D-174E-82E0-543A1F48DBE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9934155" y="1626039"/>
            <a:ext cx="3441387" cy="155259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400"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Text Placeholder 6">
            <a:extLst>
              <a:ext uri="{FF2B5EF4-FFF2-40B4-BE49-F238E27FC236}">
                <a16:creationId xmlns:a16="http://schemas.microsoft.com/office/drawing/2014/main" id="{80C572D1-0DE0-B545-BA5A-37A70738347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918239" y="674914"/>
            <a:ext cx="3441387" cy="951125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7200" b="1" i="0">
                <a:solidFill>
                  <a:srgbClr val="0785F2"/>
                </a:solidFill>
                <a:latin typeface="DM Sans" charset="0"/>
                <a:ea typeface="DM Sans" charset="0"/>
                <a:cs typeface="DM Sans" charset="0"/>
              </a:defRPr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 dirty="0"/>
              <a:t>0000</a:t>
            </a:r>
          </a:p>
        </p:txBody>
      </p:sp>
      <p:sp>
        <p:nvSpPr>
          <p:cNvPr id="27" name="Text Placeholder 6">
            <a:extLst>
              <a:ext uri="{FF2B5EF4-FFF2-40B4-BE49-F238E27FC236}">
                <a16:creationId xmlns:a16="http://schemas.microsoft.com/office/drawing/2014/main" id="{E2B8F64F-4540-2642-A6D2-C4D1192FADA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58841" y="1626039"/>
            <a:ext cx="3441387" cy="155259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400"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Text Placeholder 6">
            <a:extLst>
              <a:ext uri="{FF2B5EF4-FFF2-40B4-BE49-F238E27FC236}">
                <a16:creationId xmlns:a16="http://schemas.microsoft.com/office/drawing/2014/main" id="{5A111ADE-EDB6-864E-8BDC-914BB0C573E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042925" y="674914"/>
            <a:ext cx="3441387" cy="951125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7200" b="1" i="0">
                <a:solidFill>
                  <a:srgbClr val="0785F2"/>
                </a:solidFill>
                <a:latin typeface="DM Sans" charset="0"/>
                <a:ea typeface="DM Sans" charset="0"/>
                <a:cs typeface="DM Sans" charset="0"/>
              </a:defRPr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 dirty="0"/>
              <a:t>0000</a:t>
            </a:r>
          </a:p>
        </p:txBody>
      </p:sp>
      <p:sp>
        <p:nvSpPr>
          <p:cNvPr id="29" name="Text Placeholder 6">
            <a:extLst>
              <a:ext uri="{FF2B5EF4-FFF2-40B4-BE49-F238E27FC236}">
                <a16:creationId xmlns:a16="http://schemas.microsoft.com/office/drawing/2014/main" id="{4DD4831D-52C1-B64E-8DBB-DF12556C2DDD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9934155" y="4565184"/>
            <a:ext cx="3441387" cy="155259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400"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Text Placeholder 6">
            <a:extLst>
              <a:ext uri="{FF2B5EF4-FFF2-40B4-BE49-F238E27FC236}">
                <a16:creationId xmlns:a16="http://schemas.microsoft.com/office/drawing/2014/main" id="{79FF9AB7-43B2-1E4B-BA70-459B76FE47F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918239" y="3614059"/>
            <a:ext cx="3441387" cy="951125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7200" b="1" i="0">
                <a:solidFill>
                  <a:srgbClr val="0785F2"/>
                </a:solidFill>
                <a:latin typeface="DM Sans" charset="0"/>
                <a:ea typeface="DM Sans" charset="0"/>
                <a:cs typeface="DM Sans" charset="0"/>
              </a:defRPr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 dirty="0"/>
              <a:t>0000</a:t>
            </a:r>
          </a:p>
        </p:txBody>
      </p:sp>
      <p:sp>
        <p:nvSpPr>
          <p:cNvPr id="31" name="Text Placeholder 6">
            <a:extLst>
              <a:ext uri="{FF2B5EF4-FFF2-40B4-BE49-F238E27FC236}">
                <a16:creationId xmlns:a16="http://schemas.microsoft.com/office/drawing/2014/main" id="{433CECF2-7812-8E4A-909E-855BF397D2F6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058841" y="4565184"/>
            <a:ext cx="3441387" cy="155259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400"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2" name="Text Placeholder 6">
            <a:extLst>
              <a:ext uri="{FF2B5EF4-FFF2-40B4-BE49-F238E27FC236}">
                <a16:creationId xmlns:a16="http://schemas.microsoft.com/office/drawing/2014/main" id="{8BB02215-F38D-A14B-9AF1-E10C2A72219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042925" y="3614059"/>
            <a:ext cx="3441387" cy="951125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7200" b="1" i="0">
                <a:solidFill>
                  <a:srgbClr val="0785F2"/>
                </a:solidFill>
                <a:latin typeface="DM Sans" charset="0"/>
                <a:ea typeface="DM Sans" charset="0"/>
                <a:cs typeface="DM Sans" charset="0"/>
              </a:defRPr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 dirty="0"/>
              <a:t>0000</a:t>
            </a: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EE8E9F02-C927-084F-AA8B-E1E3FB29E0E9}"/>
              </a:ext>
            </a:extLst>
          </p:cNvPr>
          <p:cNvCxnSpPr>
            <a:cxnSpLocks/>
          </p:cNvCxnSpPr>
          <p:nvPr userDrawn="1"/>
        </p:nvCxnSpPr>
        <p:spPr>
          <a:xfrm>
            <a:off x="535170" y="1676400"/>
            <a:ext cx="5121711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1">
            <a:extLst>
              <a:ext uri="{FF2B5EF4-FFF2-40B4-BE49-F238E27FC236}">
                <a16:creationId xmlns:a16="http://schemas.microsoft.com/office/drawing/2014/main" id="{80E13B62-1E4E-2B49-A10A-7E884E42CD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116637"/>
            <a:ext cx="12839700" cy="912063"/>
          </a:xfrm>
        </p:spPr>
        <p:txBody>
          <a:bodyPr anchor="ctr"/>
          <a:lstStyle>
            <a:lvl1pPr>
              <a:defRPr sz="3000" b="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2" name="Slide Number Placeholder 4">
            <a:extLst>
              <a:ext uri="{FF2B5EF4-FFF2-40B4-BE49-F238E27FC236}">
                <a16:creationId xmlns:a16="http://schemas.microsoft.com/office/drawing/2014/main" id="{22948A17-BC6D-9B4B-85A4-0587935AB6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6B98326-2306-424E-BFC2-04CCD4BEDA8F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44587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 Placeholder 6">
            <a:extLst>
              <a:ext uri="{FF2B5EF4-FFF2-40B4-BE49-F238E27FC236}">
                <a16:creationId xmlns:a16="http://schemas.microsoft.com/office/drawing/2014/main" id="{6631C786-2388-0140-AAE3-21D9E15D79E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29620" y="2632739"/>
            <a:ext cx="3457303" cy="155259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400"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5" name="Text Placeholder 6">
            <a:extLst>
              <a:ext uri="{FF2B5EF4-FFF2-40B4-BE49-F238E27FC236}">
                <a16:creationId xmlns:a16="http://schemas.microsoft.com/office/drawing/2014/main" id="{C5E872E7-D2A9-B148-82AD-D405CFB46C3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29620" y="1681614"/>
            <a:ext cx="3441387" cy="951125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200" b="1" i="0">
                <a:latin typeface="DM Sans" charset="0"/>
                <a:ea typeface="DM Sans" charset="0"/>
                <a:cs typeface="DM Sans" charset="0"/>
              </a:defRPr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36" name="Text Placeholder 6">
            <a:extLst>
              <a:ext uri="{FF2B5EF4-FFF2-40B4-BE49-F238E27FC236}">
                <a16:creationId xmlns:a16="http://schemas.microsoft.com/office/drawing/2014/main" id="{F5C8BD13-FB53-3345-AB5F-4F6E0AD06A17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5495584" y="2632739"/>
            <a:ext cx="3457303" cy="155259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400"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7" name="Text Placeholder 6">
            <a:extLst>
              <a:ext uri="{FF2B5EF4-FFF2-40B4-BE49-F238E27FC236}">
                <a16:creationId xmlns:a16="http://schemas.microsoft.com/office/drawing/2014/main" id="{1B51A5EF-B61D-554F-B9E7-1AB08E051608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495584" y="1681614"/>
            <a:ext cx="3441387" cy="951125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200" b="1" i="0">
                <a:latin typeface="DM Sans" charset="0"/>
                <a:ea typeface="DM Sans" charset="0"/>
                <a:cs typeface="DM Sans" charset="0"/>
              </a:defRPr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38" name="Text Placeholder 6">
            <a:extLst>
              <a:ext uri="{FF2B5EF4-FFF2-40B4-BE49-F238E27FC236}">
                <a16:creationId xmlns:a16="http://schemas.microsoft.com/office/drawing/2014/main" id="{140EC64A-8966-BA42-BE5C-A9BD1AA21C42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0088269" y="2632739"/>
            <a:ext cx="3457303" cy="155259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400"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9" name="Text Placeholder 6">
            <a:extLst>
              <a:ext uri="{FF2B5EF4-FFF2-40B4-BE49-F238E27FC236}">
                <a16:creationId xmlns:a16="http://schemas.microsoft.com/office/drawing/2014/main" id="{05347101-00EB-FF48-BC01-47B7B7D2D55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0088269" y="1681614"/>
            <a:ext cx="3441387" cy="951125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200" b="1" i="0">
                <a:latin typeface="DM Sans" charset="0"/>
                <a:ea typeface="DM Sans" charset="0"/>
                <a:cs typeface="DM Sans" charset="0"/>
              </a:defRPr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40" name="Text Placeholder 6">
            <a:extLst>
              <a:ext uri="{FF2B5EF4-FFF2-40B4-BE49-F238E27FC236}">
                <a16:creationId xmlns:a16="http://schemas.microsoft.com/office/drawing/2014/main" id="{D4EF6DD3-F7C2-F540-9BE7-431A68174F3C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729620" y="5560998"/>
            <a:ext cx="3457303" cy="155259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400"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1" name="Text Placeholder 6">
            <a:extLst>
              <a:ext uri="{FF2B5EF4-FFF2-40B4-BE49-F238E27FC236}">
                <a16:creationId xmlns:a16="http://schemas.microsoft.com/office/drawing/2014/main" id="{98849689-4580-8844-89B3-4C058D3A20B0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729620" y="4609873"/>
            <a:ext cx="3441387" cy="951125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200" b="1" i="0">
                <a:latin typeface="DM Sans" charset="0"/>
                <a:ea typeface="DM Sans" charset="0"/>
                <a:cs typeface="DM Sans" charset="0"/>
              </a:defRPr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42" name="Text Placeholder 6">
            <a:extLst>
              <a:ext uri="{FF2B5EF4-FFF2-40B4-BE49-F238E27FC236}">
                <a16:creationId xmlns:a16="http://schemas.microsoft.com/office/drawing/2014/main" id="{62719882-4968-A84A-A3DC-DD757C8DD253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5495584" y="5560998"/>
            <a:ext cx="3457303" cy="155259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400"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3" name="Text Placeholder 6">
            <a:extLst>
              <a:ext uri="{FF2B5EF4-FFF2-40B4-BE49-F238E27FC236}">
                <a16:creationId xmlns:a16="http://schemas.microsoft.com/office/drawing/2014/main" id="{7C9F287A-7541-8643-8604-3CBC34DAA9C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5495584" y="4609873"/>
            <a:ext cx="3441387" cy="951125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200" b="1" i="0">
                <a:latin typeface="DM Sans" charset="0"/>
                <a:ea typeface="DM Sans" charset="0"/>
                <a:cs typeface="DM Sans" charset="0"/>
              </a:defRPr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44" name="Text Placeholder 6">
            <a:extLst>
              <a:ext uri="{FF2B5EF4-FFF2-40B4-BE49-F238E27FC236}">
                <a16:creationId xmlns:a16="http://schemas.microsoft.com/office/drawing/2014/main" id="{311661B2-5ABF-7044-8DB9-5C887E2AEB6C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10088269" y="5560998"/>
            <a:ext cx="3457303" cy="155259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400"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5" name="Text Placeholder 6">
            <a:extLst>
              <a:ext uri="{FF2B5EF4-FFF2-40B4-BE49-F238E27FC236}">
                <a16:creationId xmlns:a16="http://schemas.microsoft.com/office/drawing/2014/main" id="{EC278BFD-4528-4B41-81AA-C4E4C0D8AD1D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0088269" y="4609873"/>
            <a:ext cx="3441387" cy="951125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200" b="1" i="0">
                <a:latin typeface="DM Sans" charset="0"/>
                <a:ea typeface="DM Sans" charset="0"/>
                <a:cs typeface="DM Sans" charset="0"/>
              </a:defRPr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 dirty="0"/>
              <a:t>Header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1">
            <a:extLst>
              <a:ext uri="{FF2B5EF4-FFF2-40B4-BE49-F238E27FC236}">
                <a16:creationId xmlns:a16="http://schemas.microsoft.com/office/drawing/2014/main" id="{EE8FF7C9-5218-F04B-B347-1215875BBB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114301"/>
            <a:ext cx="12839700" cy="914400"/>
          </a:xfrm>
        </p:spPr>
        <p:txBody>
          <a:bodyPr anchor="ctr"/>
          <a:lstStyle>
            <a:lvl1pPr>
              <a:defRPr sz="3000" b="1" i="0">
                <a:latin typeface="DM Sans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2" name="Slide Number Placeholder 4">
            <a:extLst>
              <a:ext uri="{FF2B5EF4-FFF2-40B4-BE49-F238E27FC236}">
                <a16:creationId xmlns:a16="http://schemas.microsoft.com/office/drawing/2014/main" id="{A05F5A3A-4C6D-B746-BAC4-F1D9A3346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FB84A50E-0AB5-3344-9F88-873FADD13412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8700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 Placeholder 6">
            <a:extLst>
              <a:ext uri="{FF2B5EF4-FFF2-40B4-BE49-F238E27FC236}">
                <a16:creationId xmlns:a16="http://schemas.microsoft.com/office/drawing/2014/main" id="{8C618EE9-9609-F24A-9294-64E98AA4C1A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33248" y="2632739"/>
            <a:ext cx="3457303" cy="155259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400"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5" name="Text Placeholder 6">
            <a:extLst>
              <a:ext uri="{FF2B5EF4-FFF2-40B4-BE49-F238E27FC236}">
                <a16:creationId xmlns:a16="http://schemas.microsoft.com/office/drawing/2014/main" id="{7DB2F04A-B232-A045-8332-07ED995DA7E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33248" y="1681614"/>
            <a:ext cx="3441387" cy="951125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200" b="1" i="0">
                <a:solidFill>
                  <a:srgbClr val="0785F2"/>
                </a:solidFill>
                <a:latin typeface="DM Sans" charset="0"/>
                <a:ea typeface="DM Sans" charset="0"/>
                <a:cs typeface="DM Sans" charset="0"/>
              </a:defRPr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36" name="Text Placeholder 6">
            <a:extLst>
              <a:ext uri="{FF2B5EF4-FFF2-40B4-BE49-F238E27FC236}">
                <a16:creationId xmlns:a16="http://schemas.microsoft.com/office/drawing/2014/main" id="{D9360764-A156-544A-92ED-51439A46CC5B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5499212" y="2632739"/>
            <a:ext cx="3457303" cy="155259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400"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7" name="Text Placeholder 6">
            <a:extLst>
              <a:ext uri="{FF2B5EF4-FFF2-40B4-BE49-F238E27FC236}">
                <a16:creationId xmlns:a16="http://schemas.microsoft.com/office/drawing/2014/main" id="{3E27E741-D033-CD4B-94A8-EC10B061156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499212" y="1681614"/>
            <a:ext cx="3441387" cy="951125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200" b="1" i="0">
                <a:solidFill>
                  <a:srgbClr val="0785F2"/>
                </a:solidFill>
                <a:latin typeface="DM Sans" charset="0"/>
                <a:ea typeface="DM Sans" charset="0"/>
                <a:cs typeface="DM Sans" charset="0"/>
              </a:defRPr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38" name="Text Placeholder 6">
            <a:extLst>
              <a:ext uri="{FF2B5EF4-FFF2-40B4-BE49-F238E27FC236}">
                <a16:creationId xmlns:a16="http://schemas.microsoft.com/office/drawing/2014/main" id="{12DFDDC4-38DE-024C-9EAD-423EAADC138D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0091897" y="2632739"/>
            <a:ext cx="3457303" cy="155259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400"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9" name="Text Placeholder 6">
            <a:extLst>
              <a:ext uri="{FF2B5EF4-FFF2-40B4-BE49-F238E27FC236}">
                <a16:creationId xmlns:a16="http://schemas.microsoft.com/office/drawing/2014/main" id="{D0D4DD96-E691-4142-9325-1F110CC1408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0091897" y="1681614"/>
            <a:ext cx="3441387" cy="951125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200" b="1" i="0">
                <a:solidFill>
                  <a:srgbClr val="0785F2"/>
                </a:solidFill>
                <a:latin typeface="DM Sans" charset="0"/>
                <a:ea typeface="DM Sans" charset="0"/>
                <a:cs typeface="DM Sans" charset="0"/>
              </a:defRPr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40" name="Text Placeholder 6">
            <a:extLst>
              <a:ext uri="{FF2B5EF4-FFF2-40B4-BE49-F238E27FC236}">
                <a16:creationId xmlns:a16="http://schemas.microsoft.com/office/drawing/2014/main" id="{8B2BF18C-38A4-3849-871D-8737E79D8538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733248" y="5560998"/>
            <a:ext cx="3457303" cy="155259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400"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1" name="Text Placeholder 6">
            <a:extLst>
              <a:ext uri="{FF2B5EF4-FFF2-40B4-BE49-F238E27FC236}">
                <a16:creationId xmlns:a16="http://schemas.microsoft.com/office/drawing/2014/main" id="{F5AB9D1D-43A8-0041-9226-524BDCAD20E1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733248" y="4609873"/>
            <a:ext cx="3441387" cy="951125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200" b="1" i="0">
                <a:solidFill>
                  <a:srgbClr val="0785F2"/>
                </a:solidFill>
                <a:latin typeface="DM Sans" charset="0"/>
                <a:ea typeface="DM Sans" charset="0"/>
                <a:cs typeface="DM Sans" charset="0"/>
              </a:defRPr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42" name="Text Placeholder 6">
            <a:extLst>
              <a:ext uri="{FF2B5EF4-FFF2-40B4-BE49-F238E27FC236}">
                <a16:creationId xmlns:a16="http://schemas.microsoft.com/office/drawing/2014/main" id="{B92BEEE5-6123-854E-AAA9-3B8FC5949156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5499212" y="5560998"/>
            <a:ext cx="3457303" cy="155259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400"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3" name="Text Placeholder 6">
            <a:extLst>
              <a:ext uri="{FF2B5EF4-FFF2-40B4-BE49-F238E27FC236}">
                <a16:creationId xmlns:a16="http://schemas.microsoft.com/office/drawing/2014/main" id="{5BC9775F-3C31-2D42-AA0B-2A9555D08D5B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5499212" y="4609873"/>
            <a:ext cx="3441387" cy="951125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200" b="1" i="0">
                <a:solidFill>
                  <a:srgbClr val="0785F2"/>
                </a:solidFill>
                <a:latin typeface="DM Sans" charset="0"/>
                <a:ea typeface="DM Sans" charset="0"/>
                <a:cs typeface="DM Sans" charset="0"/>
              </a:defRPr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44" name="Text Placeholder 6">
            <a:extLst>
              <a:ext uri="{FF2B5EF4-FFF2-40B4-BE49-F238E27FC236}">
                <a16:creationId xmlns:a16="http://schemas.microsoft.com/office/drawing/2014/main" id="{5EE94358-F1D3-5E40-9E40-32B760FDEAF6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10091897" y="5560998"/>
            <a:ext cx="3457303" cy="155259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400"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5" name="Text Placeholder 6">
            <a:extLst>
              <a:ext uri="{FF2B5EF4-FFF2-40B4-BE49-F238E27FC236}">
                <a16:creationId xmlns:a16="http://schemas.microsoft.com/office/drawing/2014/main" id="{37F54ABB-C8FD-644B-A895-1726FD9881F3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0091897" y="4609873"/>
            <a:ext cx="3441387" cy="951125"/>
          </a:xfrm>
          <a:prstGeom prst="rect">
            <a:avLst/>
          </a:prstGeo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200" b="1" i="0">
                <a:solidFill>
                  <a:srgbClr val="0785F2"/>
                </a:solidFill>
                <a:latin typeface="DM Sans" charset="0"/>
                <a:ea typeface="DM Sans" charset="0"/>
                <a:cs typeface="DM Sans" charset="0"/>
              </a:defRPr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 dirty="0"/>
              <a:t>Header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 Slide Spli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">
            <a:extLst>
              <a:ext uri="{FF2B5EF4-FFF2-40B4-BE49-F238E27FC236}">
                <a16:creationId xmlns:a16="http://schemas.microsoft.com/office/drawing/2014/main" id="{EAD70765-1E88-2D45-AD73-D0C1A571DB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14301"/>
            <a:ext cx="13030200" cy="914400"/>
          </a:xfrm>
        </p:spPr>
        <p:txBody>
          <a:bodyPr anchor="ctr"/>
          <a:lstStyle>
            <a:lvl1pPr>
              <a:defRPr sz="3000" b="1" i="0">
                <a:latin typeface="DM Sans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Slide Number Placeholder 4">
            <a:extLst>
              <a:ext uri="{FF2B5EF4-FFF2-40B4-BE49-F238E27FC236}">
                <a16:creationId xmlns:a16="http://schemas.microsoft.com/office/drawing/2014/main" id="{CE7CB1D7-2001-4940-8C28-2AF9A7DC0A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64C85AA-E340-6445-811B-75984FAF1B16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2563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 Placeholder 6">
            <a:extLst>
              <a:ext uri="{FF2B5EF4-FFF2-40B4-BE49-F238E27FC236}">
                <a16:creationId xmlns:a16="http://schemas.microsoft.com/office/drawing/2014/main" id="{7F25C4F0-77FD-084B-871F-90E55A3AAE2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23900" y="2627525"/>
            <a:ext cx="3457303" cy="155259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400"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Text Placeholder 6">
            <a:extLst>
              <a:ext uri="{FF2B5EF4-FFF2-40B4-BE49-F238E27FC236}">
                <a16:creationId xmlns:a16="http://schemas.microsoft.com/office/drawing/2014/main" id="{78A32A8C-DEE3-544C-88E6-D35A2DA8E10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23900" y="1676400"/>
            <a:ext cx="3441387" cy="951125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200" b="1" i="0">
                <a:latin typeface="DM Sans" charset="0"/>
                <a:ea typeface="DM Sans" charset="0"/>
                <a:cs typeface="DM Sans" charset="0"/>
              </a:defRPr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27" name="Text Placeholder 6">
            <a:extLst>
              <a:ext uri="{FF2B5EF4-FFF2-40B4-BE49-F238E27FC236}">
                <a16:creationId xmlns:a16="http://schemas.microsoft.com/office/drawing/2014/main" id="{F10CB5E7-B5D0-A343-A36B-CA64EB1EB458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5489864" y="2627525"/>
            <a:ext cx="3457303" cy="155259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400"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Text Placeholder 6">
            <a:extLst>
              <a:ext uri="{FF2B5EF4-FFF2-40B4-BE49-F238E27FC236}">
                <a16:creationId xmlns:a16="http://schemas.microsoft.com/office/drawing/2014/main" id="{25046639-66E5-BD4E-AC8F-424D7D71EBC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489864" y="1676400"/>
            <a:ext cx="3441387" cy="951125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200" b="1" i="0">
                <a:latin typeface="DM Sans" charset="0"/>
                <a:ea typeface="DM Sans" charset="0"/>
                <a:cs typeface="DM Sans" charset="0"/>
              </a:defRPr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29" name="Text Placeholder 6">
            <a:extLst>
              <a:ext uri="{FF2B5EF4-FFF2-40B4-BE49-F238E27FC236}">
                <a16:creationId xmlns:a16="http://schemas.microsoft.com/office/drawing/2014/main" id="{5B29EFEC-4E27-8242-9A43-EC089E2D3677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0082549" y="2627525"/>
            <a:ext cx="3457303" cy="155259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400"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Text Placeholder 6">
            <a:extLst>
              <a:ext uri="{FF2B5EF4-FFF2-40B4-BE49-F238E27FC236}">
                <a16:creationId xmlns:a16="http://schemas.microsoft.com/office/drawing/2014/main" id="{DED1A697-577B-BD4E-9FBF-ED0CC71F95C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0082549" y="1676400"/>
            <a:ext cx="3441387" cy="951125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200" b="1" i="0">
                <a:latin typeface="DM Sans" charset="0"/>
                <a:ea typeface="DM Sans" charset="0"/>
                <a:cs typeface="DM Sans" charset="0"/>
              </a:defRPr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 dirty="0"/>
              <a:t>Header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A18210DD-2230-5F40-A73E-5AC03A759838}"/>
              </a:ext>
            </a:extLst>
          </p:cNvPr>
          <p:cNvCxnSpPr>
            <a:cxnSpLocks/>
          </p:cNvCxnSpPr>
          <p:nvPr userDrawn="1"/>
        </p:nvCxnSpPr>
        <p:spPr>
          <a:xfrm>
            <a:off x="535170" y="5009073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 Placeholder 6">
            <a:extLst>
              <a:ext uri="{FF2B5EF4-FFF2-40B4-BE49-F238E27FC236}">
                <a16:creationId xmlns:a16="http://schemas.microsoft.com/office/drawing/2014/main" id="{F690891B-644E-194A-B0F0-64EE7B06B804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723900" y="5485662"/>
            <a:ext cx="12839700" cy="1627926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600"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o Slide Spli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">
            <a:extLst>
              <a:ext uri="{FF2B5EF4-FFF2-40B4-BE49-F238E27FC236}">
                <a16:creationId xmlns:a16="http://schemas.microsoft.com/office/drawing/2014/main" id="{7FEBA971-228D-8D45-887F-1FB9F31AC0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14301"/>
            <a:ext cx="13030200" cy="914400"/>
          </a:xfrm>
        </p:spPr>
        <p:txBody>
          <a:bodyPr anchor="ctr"/>
          <a:lstStyle>
            <a:lvl1pPr>
              <a:defRPr sz="3000" b="1" i="0">
                <a:latin typeface="DM Sans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Slide Number Placeholder 4">
            <a:extLst>
              <a:ext uri="{FF2B5EF4-FFF2-40B4-BE49-F238E27FC236}">
                <a16:creationId xmlns:a16="http://schemas.microsoft.com/office/drawing/2014/main" id="{EA48053A-DB78-9246-AF79-3F127CF181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6A6EABD8-859F-7647-ADAF-0A3B243D7401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2563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 Placeholder 6">
            <a:extLst>
              <a:ext uri="{FF2B5EF4-FFF2-40B4-BE49-F238E27FC236}">
                <a16:creationId xmlns:a16="http://schemas.microsoft.com/office/drawing/2014/main" id="{0318E0D4-1E86-4B44-A57E-4C0C1677EA6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23900" y="2627525"/>
            <a:ext cx="3457303" cy="155259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400"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Text Placeholder 6">
            <a:extLst>
              <a:ext uri="{FF2B5EF4-FFF2-40B4-BE49-F238E27FC236}">
                <a16:creationId xmlns:a16="http://schemas.microsoft.com/office/drawing/2014/main" id="{521CD8BB-641D-8A43-A1D0-28DA4150496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23900" y="1676400"/>
            <a:ext cx="3441387" cy="951125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200" b="1" i="0">
                <a:solidFill>
                  <a:schemeClr val="accent5"/>
                </a:solidFill>
                <a:latin typeface="DM Sans" charset="0"/>
                <a:ea typeface="DM Sans" charset="0"/>
                <a:cs typeface="DM Sans" charset="0"/>
              </a:defRPr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27" name="Text Placeholder 6">
            <a:extLst>
              <a:ext uri="{FF2B5EF4-FFF2-40B4-BE49-F238E27FC236}">
                <a16:creationId xmlns:a16="http://schemas.microsoft.com/office/drawing/2014/main" id="{F032646C-B65B-9D4B-822F-AD49B0F4932B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5489864" y="2627525"/>
            <a:ext cx="3457303" cy="155259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400"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Text Placeholder 6">
            <a:extLst>
              <a:ext uri="{FF2B5EF4-FFF2-40B4-BE49-F238E27FC236}">
                <a16:creationId xmlns:a16="http://schemas.microsoft.com/office/drawing/2014/main" id="{2B68FFBD-477E-C349-878E-496358803E0E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489864" y="1676400"/>
            <a:ext cx="3441387" cy="951125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200" b="1" i="0">
                <a:solidFill>
                  <a:schemeClr val="accent5"/>
                </a:solidFill>
                <a:latin typeface="DM Sans" charset="0"/>
                <a:ea typeface="DM Sans" charset="0"/>
                <a:cs typeface="DM Sans" charset="0"/>
              </a:defRPr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 dirty="0"/>
              <a:t>Header</a:t>
            </a:r>
          </a:p>
        </p:txBody>
      </p:sp>
      <p:sp>
        <p:nvSpPr>
          <p:cNvPr id="29" name="Text Placeholder 6">
            <a:extLst>
              <a:ext uri="{FF2B5EF4-FFF2-40B4-BE49-F238E27FC236}">
                <a16:creationId xmlns:a16="http://schemas.microsoft.com/office/drawing/2014/main" id="{B5CC17AB-DA74-1F47-B5C6-54C6B7D336CB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0082549" y="2627525"/>
            <a:ext cx="3457303" cy="1552590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400"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Text Placeholder 6">
            <a:extLst>
              <a:ext uri="{FF2B5EF4-FFF2-40B4-BE49-F238E27FC236}">
                <a16:creationId xmlns:a16="http://schemas.microsoft.com/office/drawing/2014/main" id="{3572F8E2-C035-B640-8F56-E2F1145F6FD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0082549" y="1676400"/>
            <a:ext cx="3441387" cy="951125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3200" b="1" i="0">
                <a:solidFill>
                  <a:schemeClr val="accent5"/>
                </a:solidFill>
                <a:latin typeface="DM Sans" charset="0"/>
                <a:ea typeface="DM Sans" charset="0"/>
                <a:cs typeface="DM Sans" charset="0"/>
              </a:defRPr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 dirty="0"/>
              <a:t>Header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DEF69B6-D616-A24C-A7D5-377834E1B179}"/>
              </a:ext>
            </a:extLst>
          </p:cNvPr>
          <p:cNvCxnSpPr>
            <a:cxnSpLocks/>
          </p:cNvCxnSpPr>
          <p:nvPr userDrawn="1"/>
        </p:nvCxnSpPr>
        <p:spPr>
          <a:xfrm>
            <a:off x="535170" y="5009073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 Placeholder 6">
            <a:extLst>
              <a:ext uri="{FF2B5EF4-FFF2-40B4-BE49-F238E27FC236}">
                <a16:creationId xmlns:a16="http://schemas.microsoft.com/office/drawing/2014/main" id="{A59A0F04-4C48-5B4E-A329-0302008AA095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723900" y="5485662"/>
            <a:ext cx="12839700" cy="1627926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 sz="1600"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 w/arrow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le 1">
            <a:extLst>
              <a:ext uri="{FF2B5EF4-FFF2-40B4-BE49-F238E27FC236}">
                <a16:creationId xmlns:a16="http://schemas.microsoft.com/office/drawing/2014/main" id="{7F9AF01D-8821-F14A-AB55-83BF5AC9B9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14300"/>
            <a:ext cx="13792200" cy="914400"/>
          </a:xfrm>
        </p:spPr>
        <p:txBody>
          <a:bodyPr anchor="ctr"/>
          <a:lstStyle>
            <a:lvl1pPr>
              <a:defRPr sz="30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Slide Number Placeholder 4">
            <a:extLst>
              <a:ext uri="{FF2B5EF4-FFF2-40B4-BE49-F238E27FC236}">
                <a16:creationId xmlns:a16="http://schemas.microsoft.com/office/drawing/2014/main" id="{818BDED3-297C-2248-9658-4BBF897884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0" name="Text Placeholder 6">
            <a:extLst>
              <a:ext uri="{FF2B5EF4-FFF2-40B4-BE49-F238E27FC236}">
                <a16:creationId xmlns:a16="http://schemas.microsoft.com/office/drawing/2014/main" id="{615BFD80-E181-1445-A93D-B8E92CFC31F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200400" y="1676400"/>
            <a:ext cx="10625957" cy="4823460"/>
          </a:xfrm>
          <a:prstGeom prst="rect">
            <a:avLst/>
          </a:prstGeom>
        </p:spPr>
        <p:txBody>
          <a:bodyPr/>
          <a:lstStyle>
            <a:lvl1pPr>
              <a:spcAft>
                <a:spcPts val="0"/>
              </a:spcAft>
              <a:buClr>
                <a:schemeClr val="tx1"/>
              </a:buClr>
              <a:defRPr sz="2400"/>
            </a:lvl1pPr>
            <a:lvl2pPr>
              <a:spcAft>
                <a:spcPts val="0"/>
              </a:spcAft>
              <a:buClr>
                <a:schemeClr val="tx1"/>
              </a:buClr>
              <a:defRPr/>
            </a:lvl2pPr>
            <a:lvl3pPr>
              <a:spcAft>
                <a:spcPts val="0"/>
              </a:spcAft>
              <a:buClr>
                <a:schemeClr val="tx1"/>
              </a:buClr>
              <a:defRPr/>
            </a:lvl3pPr>
            <a:lvl4pPr>
              <a:spcAft>
                <a:spcPts val="0"/>
              </a:spcAft>
              <a:buClr>
                <a:schemeClr val="tx1"/>
              </a:buClr>
              <a:defRPr/>
            </a:lvl4pPr>
            <a:lvl5pPr>
              <a:spcAft>
                <a:spcPts val="0"/>
              </a:spcAft>
              <a:buClr>
                <a:schemeClr val="tx1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D1E4756D-AB52-E04D-A77A-2775A819A66E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8700"/>
            <a:ext cx="13790430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Text Arrow 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6539948" y="1888434"/>
            <a:ext cx="5546035" cy="4131365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1pPr>
            <a:lvl2pPr marL="22860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2pPr>
            <a:lvl3pPr marL="45720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3pPr>
            <a:lvl4pPr marL="68580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4pPr>
            <a:lvl5pPr marL="91440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384CB3DB-54E2-8C40-9F92-734AA39D756C}"/>
              </a:ext>
            </a:extLst>
          </p:cNvPr>
          <p:cNvGrpSpPr/>
          <p:nvPr userDrawn="1"/>
        </p:nvGrpSpPr>
        <p:grpSpPr>
          <a:xfrm>
            <a:off x="3990653" y="1890357"/>
            <a:ext cx="1577405" cy="1855119"/>
            <a:chOff x="5871258" y="341719"/>
            <a:chExt cx="1230581" cy="1447234"/>
          </a:xfrm>
          <a:solidFill>
            <a:srgbClr val="BCBEC0"/>
          </a:solidFill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13AB58E5-4998-9648-82A7-125F9383F366}"/>
                </a:ext>
              </a:extLst>
            </p:cNvPr>
            <p:cNvSpPr/>
            <p:nvPr/>
          </p:nvSpPr>
          <p:spPr>
            <a:xfrm rot="8100000">
              <a:off x="5871258" y="1536756"/>
              <a:ext cx="1230581" cy="2521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8ED9BEE-3E35-8F4C-91B4-985BF0BA9FA2}"/>
                </a:ext>
              </a:extLst>
            </p:cNvPr>
            <p:cNvSpPr/>
            <p:nvPr/>
          </p:nvSpPr>
          <p:spPr>
            <a:xfrm rot="13500000">
              <a:off x="5880397" y="830911"/>
              <a:ext cx="1230581" cy="2521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4" name="Title 1">
            <a:extLst>
              <a:ext uri="{FF2B5EF4-FFF2-40B4-BE49-F238E27FC236}">
                <a16:creationId xmlns:a16="http://schemas.microsoft.com/office/drawing/2014/main" id="{0B13917C-D836-354D-B1ED-908751C31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14300"/>
            <a:ext cx="13792200" cy="914400"/>
          </a:xfrm>
        </p:spPr>
        <p:txBody>
          <a:bodyPr anchor="ctr"/>
          <a:lstStyle>
            <a:lvl1pPr>
              <a:defRPr sz="30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Slide Number Placeholder 4">
            <a:extLst>
              <a:ext uri="{FF2B5EF4-FFF2-40B4-BE49-F238E27FC236}">
                <a16:creationId xmlns:a16="http://schemas.microsoft.com/office/drawing/2014/main" id="{32C0BF5A-E2C3-3149-9BFB-B26CAAB3CD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3BA55117-6BF0-CD4E-A075-D2669388AE0E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8700"/>
            <a:ext cx="13790430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Text Arrow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6539948" y="1888434"/>
            <a:ext cx="5546035" cy="4131365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1pPr>
            <a:lvl2pPr marL="22860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2pPr>
            <a:lvl3pPr marL="45720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3pPr>
            <a:lvl4pPr marL="68580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4pPr>
            <a:lvl5pPr marL="91440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384CB3DB-54E2-8C40-9F92-734AA39D756C}"/>
              </a:ext>
            </a:extLst>
          </p:cNvPr>
          <p:cNvGrpSpPr/>
          <p:nvPr userDrawn="1"/>
        </p:nvGrpSpPr>
        <p:grpSpPr>
          <a:xfrm>
            <a:off x="3990653" y="1890357"/>
            <a:ext cx="1577405" cy="1855119"/>
            <a:chOff x="5871258" y="341719"/>
            <a:chExt cx="1230581" cy="1447234"/>
          </a:xfrm>
          <a:solidFill>
            <a:srgbClr val="30F298"/>
          </a:solidFill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13AB58E5-4998-9648-82A7-125F9383F366}"/>
                </a:ext>
              </a:extLst>
            </p:cNvPr>
            <p:cNvSpPr/>
            <p:nvPr/>
          </p:nvSpPr>
          <p:spPr>
            <a:xfrm rot="8100000">
              <a:off x="5871258" y="1536756"/>
              <a:ext cx="1230581" cy="2521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8ED9BEE-3E35-8F4C-91B4-985BF0BA9FA2}"/>
                </a:ext>
              </a:extLst>
            </p:cNvPr>
            <p:cNvSpPr/>
            <p:nvPr/>
          </p:nvSpPr>
          <p:spPr>
            <a:xfrm rot="13500000">
              <a:off x="5880397" y="830911"/>
              <a:ext cx="1230581" cy="2521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4" name="Title 1">
            <a:extLst>
              <a:ext uri="{FF2B5EF4-FFF2-40B4-BE49-F238E27FC236}">
                <a16:creationId xmlns:a16="http://schemas.microsoft.com/office/drawing/2014/main" id="{B7B91F5A-2E5D-694F-8F61-8987B7DD4E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14300"/>
            <a:ext cx="13792200" cy="914400"/>
          </a:xfrm>
        </p:spPr>
        <p:txBody>
          <a:bodyPr anchor="ctr"/>
          <a:lstStyle>
            <a:lvl1pPr>
              <a:defRPr sz="30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Slide Number Placeholder 4">
            <a:extLst>
              <a:ext uri="{FF2B5EF4-FFF2-40B4-BE49-F238E27FC236}">
                <a16:creationId xmlns:a16="http://schemas.microsoft.com/office/drawing/2014/main" id="{7A513223-0399-C342-A5ED-B8BC6527A0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079528DF-80D1-5043-8D56-4671ADF597E2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8700"/>
            <a:ext cx="13790430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 I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44DF9820-9C43-D84C-87E9-CB656A2EC0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45296"/>
            <a:ext cx="12569880" cy="914400"/>
          </a:xfrm>
        </p:spPr>
        <p:txBody>
          <a:bodyPr anchor="ctr"/>
          <a:lstStyle>
            <a:lvl1pPr>
              <a:defRPr sz="3000" b="1" i="0">
                <a:latin typeface="DM Sans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Slide Number Placeholder 4">
            <a:extLst>
              <a:ext uri="{FF2B5EF4-FFF2-40B4-BE49-F238E27FC236}">
                <a16:creationId xmlns:a16="http://schemas.microsoft.com/office/drawing/2014/main" id="{87299368-BF5F-D44C-B282-763F36212C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Text Placeholder 6">
            <a:extLst>
              <a:ext uri="{FF2B5EF4-FFF2-40B4-BE49-F238E27FC236}">
                <a16:creationId xmlns:a16="http://schemas.microsoft.com/office/drawing/2014/main" id="{D645F795-4C74-B143-861A-9B2E808B4DE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743200" y="1676400"/>
            <a:ext cx="10303566" cy="5437188"/>
          </a:xfrm>
          <a:prstGeom prst="rect">
            <a:avLst/>
          </a:prstGeom>
        </p:spPr>
        <p:txBody>
          <a:bodyPr numCol="2" spcCol="457200"/>
          <a:lstStyle>
            <a:lvl1pPr marL="0" indent="0">
              <a:spcAft>
                <a:spcPts val="0"/>
              </a:spcAft>
              <a:buNone/>
              <a:defRPr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4C2F4085-B5CE-CE40-B2F3-3A7570D14926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9438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Picture Placeholder 12">
            <a:extLst>
              <a:ext uri="{FF2B5EF4-FFF2-40B4-BE49-F238E27FC236}">
                <a16:creationId xmlns:a16="http://schemas.microsoft.com/office/drawing/2014/main" id="{AE97298D-8724-024F-8F75-80E60368EE1C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15783" y="1677035"/>
            <a:ext cx="1728787" cy="1728788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Insert icon here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Text Arrow 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6539948" y="1888434"/>
            <a:ext cx="5546035" cy="4131365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1pPr>
            <a:lvl2pPr marL="22860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2pPr>
            <a:lvl3pPr marL="45720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3pPr>
            <a:lvl4pPr marL="68580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4pPr>
            <a:lvl5pPr marL="91440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384CB3DB-54E2-8C40-9F92-734AA39D756C}"/>
              </a:ext>
            </a:extLst>
          </p:cNvPr>
          <p:cNvGrpSpPr/>
          <p:nvPr userDrawn="1"/>
        </p:nvGrpSpPr>
        <p:grpSpPr>
          <a:xfrm>
            <a:off x="3990653" y="1890357"/>
            <a:ext cx="1577405" cy="1855119"/>
            <a:chOff x="5871258" y="341719"/>
            <a:chExt cx="1230581" cy="1447234"/>
          </a:xfrm>
          <a:solidFill>
            <a:srgbClr val="FFC628"/>
          </a:solidFill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13AB58E5-4998-9648-82A7-125F9383F366}"/>
                </a:ext>
              </a:extLst>
            </p:cNvPr>
            <p:cNvSpPr/>
            <p:nvPr/>
          </p:nvSpPr>
          <p:spPr>
            <a:xfrm rot="8100000">
              <a:off x="5871258" y="1536756"/>
              <a:ext cx="1230581" cy="2521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8ED9BEE-3E35-8F4C-91B4-985BF0BA9FA2}"/>
                </a:ext>
              </a:extLst>
            </p:cNvPr>
            <p:cNvSpPr/>
            <p:nvPr/>
          </p:nvSpPr>
          <p:spPr>
            <a:xfrm rot="13500000">
              <a:off x="5880397" y="830911"/>
              <a:ext cx="1230581" cy="2521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4" name="Title 1">
            <a:extLst>
              <a:ext uri="{FF2B5EF4-FFF2-40B4-BE49-F238E27FC236}">
                <a16:creationId xmlns:a16="http://schemas.microsoft.com/office/drawing/2014/main" id="{9A66BEBA-22DF-0249-AAC7-227D0480CE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14300"/>
            <a:ext cx="13792200" cy="914400"/>
          </a:xfrm>
        </p:spPr>
        <p:txBody>
          <a:bodyPr anchor="ctr"/>
          <a:lstStyle>
            <a:lvl1pPr>
              <a:defRPr sz="30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Slide Number Placeholder 4">
            <a:extLst>
              <a:ext uri="{FF2B5EF4-FFF2-40B4-BE49-F238E27FC236}">
                <a16:creationId xmlns:a16="http://schemas.microsoft.com/office/drawing/2014/main" id="{3F126EA3-E46C-C44B-A280-C1760B5EDD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2ACA58A9-7FF4-754A-924D-8936356F03A9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8700"/>
            <a:ext cx="13790430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Text Large Arrow 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39948" y="1934169"/>
            <a:ext cx="5546035" cy="1033669"/>
          </a:xfrm>
        </p:spPr>
        <p:txBody>
          <a:bodyPr anchor="b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6539948" y="2967838"/>
            <a:ext cx="5546035" cy="4131365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1pPr>
            <a:lvl2pPr marL="22860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2pPr>
            <a:lvl3pPr marL="45720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3pPr>
            <a:lvl4pPr marL="68580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4pPr>
            <a:lvl5pPr marL="91440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384CB3DB-54E2-8C40-9F92-734AA39D756C}"/>
              </a:ext>
            </a:extLst>
          </p:cNvPr>
          <p:cNvGrpSpPr/>
          <p:nvPr userDrawn="1"/>
        </p:nvGrpSpPr>
        <p:grpSpPr>
          <a:xfrm>
            <a:off x="3288904" y="1796221"/>
            <a:ext cx="2877980" cy="3384670"/>
            <a:chOff x="5871258" y="341719"/>
            <a:chExt cx="1230581" cy="1447234"/>
          </a:xfrm>
          <a:solidFill>
            <a:srgbClr val="0785F2"/>
          </a:solidFill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13AB58E5-4998-9648-82A7-125F9383F366}"/>
                </a:ext>
              </a:extLst>
            </p:cNvPr>
            <p:cNvSpPr/>
            <p:nvPr/>
          </p:nvSpPr>
          <p:spPr>
            <a:xfrm rot="8100000">
              <a:off x="5871258" y="1536756"/>
              <a:ext cx="1230581" cy="2521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8ED9BEE-3E35-8F4C-91B4-985BF0BA9FA2}"/>
                </a:ext>
              </a:extLst>
            </p:cNvPr>
            <p:cNvSpPr/>
            <p:nvPr/>
          </p:nvSpPr>
          <p:spPr>
            <a:xfrm rot="13500000">
              <a:off x="5880397" y="830911"/>
              <a:ext cx="1230581" cy="2521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4" name="Title 1">
            <a:extLst>
              <a:ext uri="{FF2B5EF4-FFF2-40B4-BE49-F238E27FC236}">
                <a16:creationId xmlns:a16="http://schemas.microsoft.com/office/drawing/2014/main" id="{A03F43B2-7ADF-8745-8AF9-7CBF6BEDDC9F}"/>
              </a:ext>
            </a:extLst>
          </p:cNvPr>
          <p:cNvSpPr txBox="1">
            <a:spLocks/>
          </p:cNvSpPr>
          <p:nvPr userDrawn="1"/>
        </p:nvSpPr>
        <p:spPr>
          <a:xfrm>
            <a:off x="533400" y="114300"/>
            <a:ext cx="13792200" cy="914400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algn="l" defTabSz="109728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tx1"/>
                </a:solidFill>
                <a:latin typeface="+mj-lt"/>
                <a:ea typeface="DM Sans Medium" charset="0"/>
                <a:cs typeface="DM Sans Medium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Slide Number Placeholder 4">
            <a:extLst>
              <a:ext uri="{FF2B5EF4-FFF2-40B4-BE49-F238E27FC236}">
                <a16:creationId xmlns:a16="http://schemas.microsoft.com/office/drawing/2014/main" id="{876D5D19-8315-6A47-8A55-81C6DBD635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91E640AE-C7D4-3B4A-979C-72F684F00A27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8700"/>
            <a:ext cx="13790430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Text Large Arrow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384CB3DB-54E2-8C40-9F92-734AA39D756C}"/>
              </a:ext>
            </a:extLst>
          </p:cNvPr>
          <p:cNvGrpSpPr/>
          <p:nvPr userDrawn="1"/>
        </p:nvGrpSpPr>
        <p:grpSpPr>
          <a:xfrm>
            <a:off x="3288904" y="1796221"/>
            <a:ext cx="2877980" cy="3384670"/>
            <a:chOff x="5871258" y="341719"/>
            <a:chExt cx="1230581" cy="1447234"/>
          </a:xfrm>
          <a:solidFill>
            <a:srgbClr val="0785F2"/>
          </a:solidFill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13AB58E5-4998-9648-82A7-125F9383F366}"/>
                </a:ext>
              </a:extLst>
            </p:cNvPr>
            <p:cNvSpPr/>
            <p:nvPr/>
          </p:nvSpPr>
          <p:spPr>
            <a:xfrm rot="8100000">
              <a:off x="5871258" y="1536756"/>
              <a:ext cx="1230581" cy="2521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0785F2"/>
                </a:solidFill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8ED9BEE-3E35-8F4C-91B4-985BF0BA9FA2}"/>
                </a:ext>
              </a:extLst>
            </p:cNvPr>
            <p:cNvSpPr/>
            <p:nvPr/>
          </p:nvSpPr>
          <p:spPr>
            <a:xfrm rot="13500000">
              <a:off x="5880397" y="830911"/>
              <a:ext cx="1230581" cy="2521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0785F2"/>
                </a:solidFill>
              </a:endParaRPr>
            </a:p>
          </p:txBody>
        </p:sp>
      </p:grpSp>
      <p:sp>
        <p:nvSpPr>
          <p:cNvPr id="14" name="Title 1">
            <a:extLst>
              <a:ext uri="{FF2B5EF4-FFF2-40B4-BE49-F238E27FC236}">
                <a16:creationId xmlns:a16="http://schemas.microsoft.com/office/drawing/2014/main" id="{8EDD348E-D1A1-EE44-B7B3-DC7EA8AAC4CC}"/>
              </a:ext>
            </a:extLst>
          </p:cNvPr>
          <p:cNvSpPr txBox="1">
            <a:spLocks/>
          </p:cNvSpPr>
          <p:nvPr userDrawn="1"/>
        </p:nvSpPr>
        <p:spPr>
          <a:xfrm>
            <a:off x="533400" y="114300"/>
            <a:ext cx="13792200" cy="914400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algn="l" defTabSz="109728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tx1"/>
                </a:solidFill>
                <a:latin typeface="+mj-lt"/>
                <a:ea typeface="DM Sans Medium" charset="0"/>
                <a:cs typeface="DM Sans Medium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Slide Number Placeholder 4">
            <a:extLst>
              <a:ext uri="{FF2B5EF4-FFF2-40B4-BE49-F238E27FC236}">
                <a16:creationId xmlns:a16="http://schemas.microsoft.com/office/drawing/2014/main" id="{5ABF7CA8-1C0F-974C-9D3C-CCB8C02339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AD9080C-0DF4-804E-BF19-B7AFFAD6CAA5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8700"/>
            <a:ext cx="13790430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20B73C40-8264-E442-9605-3F4A7A133B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39948" y="1934169"/>
            <a:ext cx="5546035" cy="1033669"/>
          </a:xfrm>
        </p:spPr>
        <p:txBody>
          <a:bodyPr anchor="b"/>
          <a:lstStyle>
            <a:lvl1pPr>
              <a:defRPr>
                <a:solidFill>
                  <a:schemeClr val="accent5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832A2552-2CF7-FF43-810E-3F4DB895AFB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539948" y="2967838"/>
            <a:ext cx="5546035" cy="4131365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1pPr>
            <a:lvl2pPr marL="22860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2pPr>
            <a:lvl3pPr marL="45720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3pPr>
            <a:lvl4pPr marL="68580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4pPr>
            <a:lvl5pPr marL="91440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Text Large Arrow 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384CB3DB-54E2-8C40-9F92-734AA39D756C}"/>
              </a:ext>
            </a:extLst>
          </p:cNvPr>
          <p:cNvGrpSpPr/>
          <p:nvPr userDrawn="1"/>
        </p:nvGrpSpPr>
        <p:grpSpPr>
          <a:xfrm>
            <a:off x="3288904" y="1796221"/>
            <a:ext cx="2877980" cy="3384670"/>
            <a:chOff x="5871258" y="341719"/>
            <a:chExt cx="1230581" cy="1447234"/>
          </a:xfrm>
          <a:solidFill>
            <a:srgbClr val="5BCBF5"/>
          </a:solidFill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13AB58E5-4998-9648-82A7-125F9383F366}"/>
                </a:ext>
              </a:extLst>
            </p:cNvPr>
            <p:cNvSpPr/>
            <p:nvPr/>
          </p:nvSpPr>
          <p:spPr>
            <a:xfrm rot="8100000">
              <a:off x="5871258" y="1536756"/>
              <a:ext cx="1230581" cy="2521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8ED9BEE-3E35-8F4C-91B4-985BF0BA9FA2}"/>
                </a:ext>
              </a:extLst>
            </p:cNvPr>
            <p:cNvSpPr/>
            <p:nvPr/>
          </p:nvSpPr>
          <p:spPr>
            <a:xfrm rot="13500000">
              <a:off x="5880397" y="830911"/>
              <a:ext cx="1230581" cy="2521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4" name="Title 1">
            <a:extLst>
              <a:ext uri="{FF2B5EF4-FFF2-40B4-BE49-F238E27FC236}">
                <a16:creationId xmlns:a16="http://schemas.microsoft.com/office/drawing/2014/main" id="{99B487A2-BA80-904B-84B4-A247B4C50905}"/>
              </a:ext>
            </a:extLst>
          </p:cNvPr>
          <p:cNvSpPr txBox="1">
            <a:spLocks/>
          </p:cNvSpPr>
          <p:nvPr userDrawn="1"/>
        </p:nvSpPr>
        <p:spPr>
          <a:xfrm>
            <a:off x="533400" y="114300"/>
            <a:ext cx="13792200" cy="914400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algn="l" defTabSz="109728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tx1"/>
                </a:solidFill>
                <a:latin typeface="+mj-lt"/>
                <a:ea typeface="DM Sans Medium" charset="0"/>
                <a:cs typeface="DM Sans Medium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5" name="Slide Number Placeholder 4">
            <a:extLst>
              <a:ext uri="{FF2B5EF4-FFF2-40B4-BE49-F238E27FC236}">
                <a16:creationId xmlns:a16="http://schemas.microsoft.com/office/drawing/2014/main" id="{AD878ADC-4DB6-7C41-8950-A164D361D1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3C3DD7A-FAC8-E546-81F0-3FB62E3882C4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8700"/>
            <a:ext cx="13790430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">
            <a:extLst>
              <a:ext uri="{FF2B5EF4-FFF2-40B4-BE49-F238E27FC236}">
                <a16:creationId xmlns:a16="http://schemas.microsoft.com/office/drawing/2014/main" id="{E745A18D-C62B-2F43-B7B4-D283C9AA8F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39948" y="1934169"/>
            <a:ext cx="5546035" cy="1033669"/>
          </a:xfrm>
        </p:spPr>
        <p:txBody>
          <a:bodyPr anchor="b"/>
          <a:lstStyle>
            <a:lvl1pPr>
              <a:defRPr>
                <a:solidFill>
                  <a:schemeClr val="accent4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8" name="Text Placeholder 6">
            <a:extLst>
              <a:ext uri="{FF2B5EF4-FFF2-40B4-BE49-F238E27FC236}">
                <a16:creationId xmlns:a16="http://schemas.microsoft.com/office/drawing/2014/main" id="{BC23C8BE-3492-8540-A6CE-67205D2DBA9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539948" y="2967838"/>
            <a:ext cx="5546035" cy="4131365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1pPr>
            <a:lvl2pPr marL="22860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2pPr>
            <a:lvl3pPr marL="45720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3pPr>
            <a:lvl4pPr marL="68580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4pPr>
            <a:lvl5pPr marL="914400" indent="0">
              <a:spcAft>
                <a:spcPts val="0"/>
              </a:spcAft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B7AEDB95-22B8-4E48-8C1D-139BA58C4B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14300"/>
            <a:ext cx="13792200" cy="914400"/>
          </a:xfrm>
        </p:spPr>
        <p:txBody>
          <a:bodyPr anchor="ctr"/>
          <a:lstStyle>
            <a:lvl1pPr>
              <a:defRPr sz="30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27AE8AB2-F282-E14F-8812-B820290C9E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060CAD5B-72C1-FA47-A45D-D998537CCB1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200400" y="1676400"/>
            <a:ext cx="10625957" cy="4823460"/>
          </a:xfrm>
          <a:prstGeom prst="rect">
            <a:avLst/>
          </a:prstGeom>
        </p:spPr>
        <p:txBody>
          <a:bodyPr/>
          <a:lstStyle>
            <a:lvl1pPr>
              <a:spcAft>
                <a:spcPts val="0"/>
              </a:spcAft>
              <a:buClr>
                <a:schemeClr val="tx1"/>
              </a:buClr>
              <a:defRPr sz="2400"/>
            </a:lvl1pPr>
            <a:lvl2pPr>
              <a:spcAft>
                <a:spcPts val="0"/>
              </a:spcAft>
              <a:buClr>
                <a:schemeClr val="tx1"/>
              </a:buClr>
              <a:defRPr/>
            </a:lvl2pPr>
            <a:lvl3pPr>
              <a:spcAft>
                <a:spcPts val="0"/>
              </a:spcAft>
              <a:buClr>
                <a:schemeClr val="tx1"/>
              </a:buClr>
              <a:defRPr/>
            </a:lvl3pPr>
            <a:lvl4pPr>
              <a:spcAft>
                <a:spcPts val="0"/>
              </a:spcAft>
              <a:buClr>
                <a:schemeClr val="tx1"/>
              </a:buClr>
              <a:defRPr/>
            </a:lvl4pPr>
            <a:lvl5pPr>
              <a:spcAft>
                <a:spcPts val="0"/>
              </a:spcAft>
              <a:buClr>
                <a:schemeClr val="tx1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DF38A12-1490-8E4C-84E8-807DA11C1D63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8700"/>
            <a:ext cx="13790430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92352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71BD9D43-E8B1-524A-9ADD-379AD0E491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14300"/>
            <a:ext cx="13792200" cy="914400"/>
          </a:xfrm>
        </p:spPr>
        <p:txBody>
          <a:bodyPr anchor="ctr"/>
          <a:lstStyle>
            <a:lvl1pPr>
              <a:defRPr sz="30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7B3F4D61-5293-784A-A56B-1CFC68ACEF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64A486F9-DE8A-6142-9085-1C0E72E16CB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200400" y="1676400"/>
            <a:ext cx="10625957" cy="4823460"/>
          </a:xfrm>
          <a:prstGeom prst="rect">
            <a:avLst/>
          </a:prstGeom>
        </p:spPr>
        <p:txBody>
          <a:bodyPr/>
          <a:lstStyle>
            <a:lvl1pPr>
              <a:spcAft>
                <a:spcPts val="0"/>
              </a:spcAft>
              <a:buClr>
                <a:schemeClr val="accent5"/>
              </a:buClr>
              <a:defRPr sz="2400"/>
            </a:lvl1pPr>
            <a:lvl2pPr>
              <a:spcAft>
                <a:spcPts val="0"/>
              </a:spcAft>
              <a:buClr>
                <a:schemeClr val="accent5"/>
              </a:buClr>
              <a:defRPr/>
            </a:lvl2pPr>
            <a:lvl3pPr>
              <a:spcAft>
                <a:spcPts val="0"/>
              </a:spcAft>
              <a:buClr>
                <a:schemeClr val="accent5"/>
              </a:buClr>
              <a:defRPr/>
            </a:lvl3pPr>
            <a:lvl4pPr>
              <a:spcAft>
                <a:spcPts val="0"/>
              </a:spcAft>
              <a:buClr>
                <a:schemeClr val="accent5"/>
              </a:buClr>
              <a:defRPr/>
            </a:lvl4pPr>
            <a:lvl5pPr>
              <a:spcAft>
                <a:spcPts val="0"/>
              </a:spcAft>
              <a:buClr>
                <a:schemeClr val="accent5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C047ED64-5546-4141-8E70-5085B31A28CA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8700"/>
            <a:ext cx="13790430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4822EC44-E2DD-6946-965D-C33AAB3C19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14300"/>
            <a:ext cx="13792200" cy="914400"/>
          </a:xfrm>
        </p:spPr>
        <p:txBody>
          <a:bodyPr anchor="ctr"/>
          <a:lstStyle>
            <a:lvl1pPr>
              <a:defRPr sz="30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80869F8F-D1AD-6C4F-82FE-8FB9963D1F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E3A41887-2090-674D-988F-84FC9E92526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200400" y="1676400"/>
            <a:ext cx="10625957" cy="4823460"/>
          </a:xfrm>
          <a:prstGeom prst="rect">
            <a:avLst/>
          </a:prstGeom>
        </p:spPr>
        <p:txBody>
          <a:bodyPr/>
          <a:lstStyle>
            <a:lvl1pPr>
              <a:spcAft>
                <a:spcPts val="0"/>
              </a:spcAft>
              <a:buClr>
                <a:schemeClr val="tx1"/>
              </a:buClr>
              <a:defRPr sz="2400"/>
            </a:lvl1pPr>
            <a:lvl2pPr>
              <a:spcAft>
                <a:spcPts val="0"/>
              </a:spcAft>
              <a:buClr>
                <a:schemeClr val="tx1"/>
              </a:buClr>
              <a:defRPr/>
            </a:lvl2pPr>
            <a:lvl3pPr>
              <a:spcAft>
                <a:spcPts val="0"/>
              </a:spcAft>
              <a:buClr>
                <a:schemeClr val="tx1"/>
              </a:buClr>
              <a:defRPr/>
            </a:lvl3pPr>
            <a:lvl4pPr>
              <a:spcAft>
                <a:spcPts val="0"/>
              </a:spcAft>
              <a:buClr>
                <a:schemeClr val="tx1"/>
              </a:buClr>
              <a:defRPr/>
            </a:lvl4pPr>
            <a:lvl5pPr>
              <a:spcAft>
                <a:spcPts val="0"/>
              </a:spcAft>
              <a:buClr>
                <a:schemeClr val="tx1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C8CD4C20-EC39-5D4E-8516-CACA59E00ED7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8700"/>
            <a:ext cx="13790430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4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651BDD6A-86AC-5148-8975-40A86880E4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14300"/>
            <a:ext cx="13792200" cy="914400"/>
          </a:xfrm>
        </p:spPr>
        <p:txBody>
          <a:bodyPr anchor="ctr"/>
          <a:lstStyle>
            <a:lvl1pPr>
              <a:defRPr sz="300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D9B54546-C38B-C644-A95D-14A16AC66A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C201E11D-AF47-6144-84F3-0CC9554338C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200400" y="1676400"/>
            <a:ext cx="10625957" cy="4823460"/>
          </a:xfrm>
          <a:prstGeom prst="rect">
            <a:avLst/>
          </a:prstGeom>
        </p:spPr>
        <p:txBody>
          <a:bodyPr/>
          <a:lstStyle>
            <a:lvl1pPr>
              <a:spcAft>
                <a:spcPts val="0"/>
              </a:spcAft>
              <a:buClr>
                <a:schemeClr val="accent5"/>
              </a:buClr>
              <a:defRPr sz="2400"/>
            </a:lvl1pPr>
            <a:lvl2pPr>
              <a:spcAft>
                <a:spcPts val="0"/>
              </a:spcAft>
              <a:buClr>
                <a:schemeClr val="accent5"/>
              </a:buClr>
              <a:defRPr/>
            </a:lvl2pPr>
            <a:lvl3pPr>
              <a:spcAft>
                <a:spcPts val="0"/>
              </a:spcAft>
              <a:buClr>
                <a:schemeClr val="accent5"/>
              </a:buClr>
              <a:defRPr/>
            </a:lvl3pPr>
            <a:lvl4pPr>
              <a:spcAft>
                <a:spcPts val="0"/>
              </a:spcAft>
              <a:buClr>
                <a:schemeClr val="accent5"/>
              </a:buClr>
              <a:defRPr/>
            </a:lvl4pPr>
            <a:lvl5pPr>
              <a:spcAft>
                <a:spcPts val="0"/>
              </a:spcAft>
              <a:buClr>
                <a:schemeClr val="accent5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3EB1313D-9E6B-914B-B113-532FE5D1BA6F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8700"/>
            <a:ext cx="13790430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ient Stories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7315200" y="0"/>
            <a:ext cx="7315200" cy="82296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170" y="831043"/>
            <a:ext cx="6294255" cy="3669519"/>
          </a:xfrm>
        </p:spPr>
        <p:txBody>
          <a:bodyPr anchor="t"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8209722" y="831043"/>
            <a:ext cx="5449129" cy="6512732"/>
          </a:xfrm>
          <a:prstGeom prst="rect">
            <a:avLst/>
          </a:prstGeom>
        </p:spPr>
        <p:txBody>
          <a:bodyPr/>
          <a:lstStyle>
            <a:lvl1pPr>
              <a:spcBef>
                <a:spcPts val="1200"/>
              </a:spcBef>
              <a:spcAft>
                <a:spcPts val="0"/>
              </a:spcAft>
              <a:defRPr>
                <a:solidFill>
                  <a:schemeClr val="tx1"/>
                </a:solidFill>
              </a:defRPr>
            </a:lvl1pPr>
            <a:lvl2pPr>
              <a:spcAft>
                <a:spcPts val="0"/>
              </a:spcAft>
              <a:defRPr>
                <a:solidFill>
                  <a:schemeClr val="tx1"/>
                </a:solidFill>
              </a:defRPr>
            </a:lvl2pPr>
            <a:lvl3pPr>
              <a:spcAft>
                <a:spcPts val="0"/>
              </a:spcAft>
              <a:defRPr>
                <a:solidFill>
                  <a:schemeClr val="tx1"/>
                </a:solidFill>
              </a:defRPr>
            </a:lvl3pPr>
            <a:lvl4pPr>
              <a:spcAft>
                <a:spcPts val="0"/>
              </a:spcAft>
              <a:defRPr>
                <a:solidFill>
                  <a:schemeClr val="tx1"/>
                </a:solidFill>
              </a:defRPr>
            </a:lvl4pPr>
            <a:lvl5pPr>
              <a:spcAft>
                <a:spcPts val="0"/>
              </a:spcAft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4" hasCustomPrompt="1"/>
          </p:nvPr>
        </p:nvSpPr>
        <p:spPr>
          <a:xfrm>
            <a:off x="1" y="4657725"/>
            <a:ext cx="7315200" cy="3571875"/>
          </a:xfrm>
          <a:solidFill>
            <a:schemeClr val="bg1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Insert photo here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676ECD8-2A80-CA4D-9F22-B1DD9BA3A6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biLevel thresh="2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44"/>
                    </a14:imgEffect>
                    <a14:imgEffect>
                      <a14:saturation sat="22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659" y="7665004"/>
            <a:ext cx="414517" cy="33528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se Stud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3FA1183A-876C-0F42-9D3A-6659745C6F5B}"/>
              </a:ext>
            </a:extLst>
          </p:cNvPr>
          <p:cNvSpPr/>
          <p:nvPr userDrawn="1"/>
        </p:nvSpPr>
        <p:spPr>
          <a:xfrm>
            <a:off x="0" y="7444800"/>
            <a:ext cx="7300800" cy="784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0591EC6-192A-094E-A07D-1DBCF60FE163}"/>
              </a:ext>
            </a:extLst>
          </p:cNvPr>
          <p:cNvSpPr/>
          <p:nvPr userDrawn="1"/>
        </p:nvSpPr>
        <p:spPr>
          <a:xfrm>
            <a:off x="7315200" y="0"/>
            <a:ext cx="7315200" cy="822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65EF2A09-B252-7041-9CE2-09CE568F34E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6509" y="771810"/>
            <a:ext cx="3351030" cy="699182"/>
          </a:xfrm>
        </p:spPr>
        <p:txBody>
          <a:bodyPr anchor="t"/>
          <a:lstStyle>
            <a:lvl1pPr>
              <a:defRPr sz="2400">
                <a:solidFill>
                  <a:srgbClr val="0785F2"/>
                </a:solidFill>
              </a:defRPr>
            </a:lvl1pPr>
          </a:lstStyle>
          <a:p>
            <a:r>
              <a:rPr lang="en-US" dirty="0"/>
              <a:t>Client name here</a:t>
            </a:r>
          </a:p>
        </p:txBody>
      </p:sp>
      <p:sp>
        <p:nvSpPr>
          <p:cNvPr id="21" name="Text Placeholder 6">
            <a:extLst>
              <a:ext uri="{FF2B5EF4-FFF2-40B4-BE49-F238E27FC236}">
                <a16:creationId xmlns:a16="http://schemas.microsoft.com/office/drawing/2014/main" id="{BC92C421-D740-4F40-A670-31C13A8FA14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209722" y="831043"/>
            <a:ext cx="5449129" cy="6512732"/>
          </a:xfrm>
          <a:prstGeom prst="rect">
            <a:avLst/>
          </a:prstGeom>
        </p:spPr>
        <p:txBody>
          <a:bodyPr/>
          <a:lstStyle>
            <a:lvl1pPr>
              <a:spcBef>
                <a:spcPts val="1200"/>
              </a:spcBef>
              <a:spcAft>
                <a:spcPts val="0"/>
              </a:spcAft>
              <a:defRPr>
                <a:solidFill>
                  <a:schemeClr val="bg1"/>
                </a:solidFill>
              </a:defRPr>
            </a:lvl1pPr>
            <a:lvl2pPr>
              <a:spcAft>
                <a:spcPts val="0"/>
              </a:spcAft>
              <a:defRPr>
                <a:solidFill>
                  <a:schemeClr val="bg1"/>
                </a:solidFill>
              </a:defRPr>
            </a:lvl2pPr>
            <a:lvl3pPr>
              <a:spcAft>
                <a:spcPts val="0"/>
              </a:spcAft>
              <a:defRPr>
                <a:solidFill>
                  <a:schemeClr val="bg1"/>
                </a:solidFill>
              </a:defRPr>
            </a:lvl3pPr>
            <a:lvl4pPr>
              <a:spcAft>
                <a:spcPts val="0"/>
              </a:spcAft>
              <a:defRPr>
                <a:solidFill>
                  <a:schemeClr val="bg1"/>
                </a:solidFill>
              </a:defRPr>
            </a:lvl4pPr>
            <a:lvl5pPr>
              <a:spcAft>
                <a:spcPts val="0"/>
              </a:spcAft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2" name="Picture Placeholder 3">
            <a:extLst>
              <a:ext uri="{FF2B5EF4-FFF2-40B4-BE49-F238E27FC236}">
                <a16:creationId xmlns:a16="http://schemas.microsoft.com/office/drawing/2014/main" id="{A2973B5F-0006-1444-9DE7-9BBB20E852F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072765" y="0"/>
            <a:ext cx="3242435" cy="82296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dirty="0"/>
              <a:t>Insert photo here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077C920-415B-AC45-8DD1-8D4864A38A7D}"/>
              </a:ext>
            </a:extLst>
          </p:cNvPr>
          <p:cNvSpPr txBox="1"/>
          <p:nvPr userDrawn="1"/>
        </p:nvSpPr>
        <p:spPr>
          <a:xfrm>
            <a:off x="316509" y="324886"/>
            <a:ext cx="2079443" cy="30777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US" sz="1400" dirty="0"/>
              <a:t>CASE STUDY</a:t>
            </a:r>
          </a:p>
        </p:txBody>
      </p:sp>
      <p:sp>
        <p:nvSpPr>
          <p:cNvPr id="24" name="Text Placeholder 8">
            <a:extLst>
              <a:ext uri="{FF2B5EF4-FFF2-40B4-BE49-F238E27FC236}">
                <a16:creationId xmlns:a16="http://schemas.microsoft.com/office/drawing/2014/main" id="{C8ACBC9E-D57D-EF45-BC0D-61B15EF6CE4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55600" y="1630157"/>
            <a:ext cx="3311939" cy="814388"/>
          </a:xfrm>
        </p:spPr>
        <p:txBody>
          <a:bodyPr/>
          <a:lstStyle>
            <a:lvl1pPr marL="0" indent="0">
              <a:buNone/>
              <a:defRPr sz="600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0000</a:t>
            </a:r>
          </a:p>
        </p:txBody>
      </p:sp>
      <p:sp>
        <p:nvSpPr>
          <p:cNvPr id="25" name="Text Placeholder 8">
            <a:extLst>
              <a:ext uri="{FF2B5EF4-FFF2-40B4-BE49-F238E27FC236}">
                <a16:creationId xmlns:a16="http://schemas.microsoft.com/office/drawing/2014/main" id="{3B0C076A-F83F-5546-8303-9235D1FEC59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05226" y="2504320"/>
            <a:ext cx="3262313" cy="1332184"/>
          </a:xfrm>
        </p:spPr>
        <p:txBody>
          <a:bodyPr/>
          <a:lstStyle>
            <a:lvl1pPr marL="0" indent="0">
              <a:buNone/>
              <a:defRPr sz="1400" baseline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Insert case study text here</a:t>
            </a:r>
          </a:p>
        </p:txBody>
      </p:sp>
      <p:sp>
        <p:nvSpPr>
          <p:cNvPr id="26" name="Text Placeholder 8">
            <a:extLst>
              <a:ext uri="{FF2B5EF4-FFF2-40B4-BE49-F238E27FC236}">
                <a16:creationId xmlns:a16="http://schemas.microsoft.com/office/drawing/2014/main" id="{E6D09AAE-4471-F349-8710-876E44CE57D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55600" y="4015548"/>
            <a:ext cx="3311939" cy="814388"/>
          </a:xfrm>
        </p:spPr>
        <p:txBody>
          <a:bodyPr/>
          <a:lstStyle>
            <a:lvl1pPr marL="0" indent="0">
              <a:buNone/>
              <a:defRPr sz="600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0000</a:t>
            </a:r>
          </a:p>
        </p:txBody>
      </p:sp>
      <p:sp>
        <p:nvSpPr>
          <p:cNvPr id="27" name="Text Placeholder 8">
            <a:extLst>
              <a:ext uri="{FF2B5EF4-FFF2-40B4-BE49-F238E27FC236}">
                <a16:creationId xmlns:a16="http://schemas.microsoft.com/office/drawing/2014/main" id="{E35303D2-AA97-9443-BBCC-E66E294278B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05226" y="4889711"/>
            <a:ext cx="3262313" cy="1332184"/>
          </a:xfrm>
        </p:spPr>
        <p:txBody>
          <a:bodyPr/>
          <a:lstStyle>
            <a:lvl1pPr marL="0" indent="0">
              <a:buNone/>
              <a:defRPr sz="1400" baseline="0">
                <a:solidFill>
                  <a:schemeClr val="tx1"/>
                </a:solidFill>
              </a:defRPr>
            </a:lvl1pPr>
            <a:lvl2pPr marL="228600" indent="0">
              <a:buNone/>
              <a:defRPr/>
            </a:lvl2pPr>
            <a:lvl3pPr marL="457200" indent="0">
              <a:buNone/>
              <a:defRPr/>
            </a:lvl3pPr>
            <a:lvl4pPr marL="685800" indent="0">
              <a:buNone/>
              <a:defRPr/>
            </a:lvl4pPr>
            <a:lvl5pPr marL="914400" indent="0">
              <a:buNone/>
              <a:defRPr/>
            </a:lvl5pPr>
          </a:lstStyle>
          <a:p>
            <a:pPr lvl="0"/>
            <a:r>
              <a:rPr lang="en-US" dirty="0"/>
              <a:t>Insert case study text here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1F8B537B-6342-C741-827F-5B053C4C7A0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56659" y="7665004"/>
            <a:ext cx="414517" cy="335287"/>
          </a:xfrm>
          <a:prstGeom prst="rect">
            <a:avLst/>
          </a:prstGeom>
        </p:spPr>
      </p:pic>
      <p:sp>
        <p:nvSpPr>
          <p:cNvPr id="29" name="Picture Placeholder 16">
            <a:extLst>
              <a:ext uri="{FF2B5EF4-FFF2-40B4-BE49-F238E27FC236}">
                <a16:creationId xmlns:a16="http://schemas.microsoft.com/office/drawing/2014/main" id="{8A8DB98E-B6E2-5345-B1AA-710C90621D5B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419100" y="7116763"/>
            <a:ext cx="1111526" cy="892175"/>
          </a:xfrm>
        </p:spPr>
        <p:txBody>
          <a:bodyPr/>
          <a:lstStyle>
            <a:lvl1pPr marL="0" indent="0">
              <a:lnSpc>
                <a:spcPct val="90000"/>
              </a:lnSpc>
              <a:buNone/>
              <a:defRPr sz="1400" baseline="0"/>
            </a:lvl1pPr>
          </a:lstStyle>
          <a:p>
            <a:r>
              <a:rPr lang="en-US" dirty="0"/>
              <a:t>Client logo (adjust box to fit logo)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264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Bullets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607CBC39-0782-564B-AD79-41275912A8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14300"/>
            <a:ext cx="8107528" cy="914400"/>
          </a:xfrm>
        </p:spPr>
        <p:txBody>
          <a:bodyPr anchor="ctr"/>
          <a:lstStyle>
            <a:lvl1pPr>
              <a:defRPr sz="3000" b="1" i="0">
                <a:latin typeface="DM Sans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Slide Number Placeholder 4">
            <a:extLst>
              <a:ext uri="{FF2B5EF4-FFF2-40B4-BE49-F238E27FC236}">
                <a16:creationId xmlns:a16="http://schemas.microsoft.com/office/drawing/2014/main" id="{74D16BCF-4E11-F64A-A93C-04DEE3815F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FBC42B67-45BE-6849-9190-9E8626EAA2C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802659" y="1676400"/>
            <a:ext cx="7760941" cy="5446295"/>
          </a:xfrm>
          <a:prstGeom prst="rect">
            <a:avLst/>
          </a:prstGeom>
        </p:spPr>
        <p:txBody>
          <a:bodyPr/>
          <a:lstStyle>
            <a:lvl1pPr>
              <a:spcAft>
                <a:spcPts val="0"/>
              </a:spcAft>
              <a:defRPr/>
            </a:lvl1pPr>
            <a:lvl2pPr>
              <a:spcAft>
                <a:spcPts val="0"/>
              </a:spcAft>
              <a:defRPr/>
            </a:lvl2pPr>
            <a:lvl3pPr>
              <a:spcAft>
                <a:spcPts val="0"/>
              </a:spcAft>
              <a:defRPr/>
            </a:lvl3pPr>
            <a:lvl4pPr>
              <a:spcAft>
                <a:spcPts val="0"/>
              </a:spcAft>
              <a:defRPr/>
            </a:lvl4pPr>
            <a:lvl5pPr>
              <a:spcAft>
                <a:spcPts val="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B733EF05-DF31-8848-BACB-59F9F159ED39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9437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se Study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D1A8DC6-4BBD-C140-AD64-5A804B899EF0}"/>
              </a:ext>
            </a:extLst>
          </p:cNvPr>
          <p:cNvSpPr/>
          <p:nvPr userDrawn="1"/>
        </p:nvSpPr>
        <p:spPr>
          <a:xfrm>
            <a:off x="0" y="7444800"/>
            <a:ext cx="14630400" cy="784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5B2C31A7-B2BE-E94E-A833-2A7800D6E25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6509" y="771810"/>
            <a:ext cx="3351030" cy="699182"/>
          </a:xfrm>
        </p:spPr>
        <p:txBody>
          <a:bodyPr anchor="t"/>
          <a:lstStyle>
            <a:lvl1pPr>
              <a:defRPr sz="2400">
                <a:solidFill>
                  <a:srgbClr val="0785F2"/>
                </a:solidFill>
              </a:defRPr>
            </a:lvl1pPr>
          </a:lstStyle>
          <a:p>
            <a:r>
              <a:rPr lang="en-US" dirty="0"/>
              <a:t>Client name here</a:t>
            </a:r>
          </a:p>
        </p:txBody>
      </p:sp>
      <p:sp>
        <p:nvSpPr>
          <p:cNvPr id="10" name="Text Placeholder 6">
            <a:extLst>
              <a:ext uri="{FF2B5EF4-FFF2-40B4-BE49-F238E27FC236}">
                <a16:creationId xmlns:a16="http://schemas.microsoft.com/office/drawing/2014/main" id="{E3A20DF0-E750-D14C-B343-E341C02BB87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15618" y="1709531"/>
            <a:ext cx="12622695" cy="4969565"/>
          </a:xfrm>
          <a:prstGeom prst="rect">
            <a:avLst/>
          </a:prstGeom>
        </p:spPr>
        <p:txBody>
          <a:bodyPr numCol="2" spcCol="914400"/>
          <a:lstStyle>
            <a:lvl1pPr>
              <a:spcBef>
                <a:spcPts val="1200"/>
              </a:spcBef>
              <a:spcAft>
                <a:spcPts val="0"/>
              </a:spcAft>
              <a:buClr>
                <a:srgbClr val="0785F2"/>
              </a:buClr>
              <a:defRPr>
                <a:solidFill>
                  <a:schemeClr val="tx1"/>
                </a:solidFill>
              </a:defRPr>
            </a:lvl1pPr>
            <a:lvl2pPr>
              <a:spcAft>
                <a:spcPts val="0"/>
              </a:spcAft>
              <a:defRPr>
                <a:solidFill>
                  <a:schemeClr val="tx1"/>
                </a:solidFill>
              </a:defRPr>
            </a:lvl2pPr>
            <a:lvl3pPr>
              <a:spcAft>
                <a:spcPts val="0"/>
              </a:spcAft>
              <a:defRPr>
                <a:solidFill>
                  <a:schemeClr val="tx1"/>
                </a:solidFill>
              </a:defRPr>
            </a:lvl3pPr>
            <a:lvl4pPr>
              <a:spcAft>
                <a:spcPts val="0"/>
              </a:spcAft>
              <a:defRPr>
                <a:solidFill>
                  <a:schemeClr val="tx1"/>
                </a:solidFill>
              </a:defRPr>
            </a:lvl4pPr>
            <a:lvl5pPr>
              <a:spcAft>
                <a:spcPts val="0"/>
              </a:spcAft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3EF973D-D3C3-604E-B1B9-2C1971704F8C}"/>
              </a:ext>
            </a:extLst>
          </p:cNvPr>
          <p:cNvSpPr txBox="1"/>
          <p:nvPr userDrawn="1"/>
        </p:nvSpPr>
        <p:spPr>
          <a:xfrm>
            <a:off x="316509" y="324886"/>
            <a:ext cx="3311273" cy="30777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en-US" sz="1400" dirty="0"/>
              <a:t>CASE STUDY </a:t>
            </a:r>
            <a:r>
              <a:rPr lang="en-US" sz="1400" dirty="0">
                <a:solidFill>
                  <a:schemeClr val="bg2"/>
                </a:solidFill>
              </a:rPr>
              <a:t>(continued)</a:t>
            </a:r>
          </a:p>
        </p:txBody>
      </p:sp>
      <p:sp>
        <p:nvSpPr>
          <p:cNvPr id="13" name="Picture Placeholder 16">
            <a:extLst>
              <a:ext uri="{FF2B5EF4-FFF2-40B4-BE49-F238E27FC236}">
                <a16:creationId xmlns:a16="http://schemas.microsoft.com/office/drawing/2014/main" id="{EE01191D-22A9-C341-86C3-507DE13A8A36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419100" y="7116763"/>
            <a:ext cx="1111526" cy="892175"/>
          </a:xfrm>
        </p:spPr>
        <p:txBody>
          <a:bodyPr/>
          <a:lstStyle>
            <a:lvl1pPr marL="0" indent="0">
              <a:lnSpc>
                <a:spcPct val="90000"/>
              </a:lnSpc>
              <a:buNone/>
              <a:defRPr sz="1400" baseline="0"/>
            </a:lvl1pPr>
          </a:lstStyle>
          <a:p>
            <a:r>
              <a:rPr lang="en-US" dirty="0"/>
              <a:t>Client logo (adjust box to fit logo)</a:t>
            </a:r>
          </a:p>
        </p:txBody>
      </p:sp>
      <p:sp>
        <p:nvSpPr>
          <p:cNvPr id="14" name="Slide Number Placeholder 4">
            <a:extLst>
              <a:ext uri="{FF2B5EF4-FFF2-40B4-BE49-F238E27FC236}">
                <a16:creationId xmlns:a16="http://schemas.microsoft.com/office/drawing/2014/main" id="{CC7C986F-1D83-6C49-B94D-510E944304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pos="264">
          <p15:clr>
            <a:srgbClr val="FBAE40"/>
          </p15:clr>
        </p15:guide>
      </p15:sldGuideLst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Custom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8434A85-602A-EC45-9394-C312ECFFEB3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0"/>
            <a:ext cx="14630400" cy="510988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400" baseline="0"/>
            </a:lvl1pPr>
          </a:lstStyle>
          <a:p>
            <a:r>
              <a:rPr lang="en-US" dirty="0"/>
              <a:t> Insert/Drop Photo Here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0729B2E-5AF5-644F-9E3B-742E6B6B419D}"/>
              </a:ext>
            </a:extLst>
          </p:cNvPr>
          <p:cNvSpPr/>
          <p:nvPr userDrawn="1"/>
        </p:nvSpPr>
        <p:spPr>
          <a:xfrm>
            <a:off x="0" y="5109882"/>
            <a:ext cx="14630400" cy="311971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5571382-D664-EA40-AC75-CE1529936BED}"/>
              </a:ext>
            </a:extLst>
          </p:cNvPr>
          <p:cNvCxnSpPr>
            <a:cxnSpLocks/>
          </p:cNvCxnSpPr>
          <p:nvPr userDrawn="1"/>
        </p:nvCxnSpPr>
        <p:spPr>
          <a:xfrm>
            <a:off x="571500" y="6685697"/>
            <a:ext cx="1348740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361EE770-5AE4-AA46-949E-56F9FAF8F1A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697210" y="5109882"/>
            <a:ext cx="9848088" cy="868680"/>
          </a:xfrm>
          <a:prstGeom prst="rect">
            <a:avLst/>
          </a:prstGeom>
        </p:spPr>
        <p:txBody>
          <a:bodyPr lIns="0" tIns="45720" rIns="0" bIns="45720" anchor="b">
            <a:noAutofit/>
          </a:bodyPr>
          <a:lstStyle>
            <a:lvl1pPr marL="0" indent="0">
              <a:buFontTx/>
              <a:buNone/>
              <a:defRPr sz="2800" b="0" i="0">
                <a:solidFill>
                  <a:schemeClr val="tx1"/>
                </a:solidFill>
                <a:latin typeface="+mn-lt"/>
              </a:defRPr>
            </a:lvl1pPr>
            <a:lvl2pPr marL="548640" indent="0">
              <a:buFontTx/>
              <a:buNone/>
              <a:defRPr/>
            </a:lvl2pPr>
            <a:lvl3pPr marL="1097280" indent="0">
              <a:buFontTx/>
              <a:buNone/>
              <a:defRPr/>
            </a:lvl3pPr>
            <a:lvl4pPr marL="1645920" indent="0">
              <a:buFontTx/>
              <a:buNone/>
              <a:defRPr/>
            </a:lvl4pPr>
            <a:lvl5pPr marL="2194560" indent="0">
              <a:buFontTx/>
              <a:buNone/>
              <a:defRPr/>
            </a:lvl5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CEB0FEBF-AC86-E74E-BFEE-475F6078144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697210" y="6159652"/>
            <a:ext cx="9847090" cy="462859"/>
          </a:xfrm>
          <a:prstGeom prst="rect">
            <a:avLst/>
          </a:prstGeom>
        </p:spPr>
        <p:txBody>
          <a:bodyPr lIns="0" tIns="45720" rIns="0" bIns="45720" anchor="t">
            <a:noAutofit/>
          </a:bodyPr>
          <a:lstStyle>
            <a:lvl1pPr marL="0" indent="0">
              <a:buFontTx/>
              <a:buNone/>
              <a:defRPr sz="2400" b="1" i="0">
                <a:solidFill>
                  <a:schemeClr val="tx1"/>
                </a:solidFill>
                <a:latin typeface="DM Sans" charset="0"/>
                <a:ea typeface="DM Sans" charset="0"/>
                <a:cs typeface="DM Sans" charset="0"/>
              </a:defRPr>
            </a:lvl1pPr>
            <a:lvl2pPr marL="548640" indent="0">
              <a:buFontTx/>
              <a:buNone/>
              <a:defRPr/>
            </a:lvl2pPr>
            <a:lvl3pPr marL="1097280" indent="0">
              <a:buFontTx/>
              <a:buNone/>
              <a:defRPr/>
            </a:lvl3pPr>
            <a:lvl4pPr marL="1645920" indent="0">
              <a:buFontTx/>
              <a:buNone/>
              <a:defRPr/>
            </a:lvl4pPr>
            <a:lvl5pPr marL="2194560" indent="0">
              <a:buFontTx/>
              <a:buNone/>
              <a:defRPr/>
            </a:lvl5pPr>
          </a:lstStyle>
          <a:p>
            <a:pPr lvl="0"/>
            <a:r>
              <a:rPr lang="en-US" dirty="0"/>
              <a:t>Client Company Name Here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02874FE7-C26A-3546-A230-474A28F89E0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697210" y="6936905"/>
            <a:ext cx="4675187" cy="1109412"/>
          </a:xfrm>
          <a:prstGeom prst="rect">
            <a:avLst/>
          </a:prstGeom>
        </p:spPr>
        <p:txBody>
          <a:bodyPr lIns="0" tIns="45720" rIns="0" bIns="4572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400" b="0" i="0">
                <a:solidFill>
                  <a:schemeClr val="tx1"/>
                </a:solidFill>
                <a:latin typeface="+mn-lt"/>
              </a:defRPr>
            </a:lvl1pPr>
            <a:lvl2pPr marL="54864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2pPr>
            <a:lvl3pPr marL="109728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3pPr>
            <a:lvl4pPr marL="164592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4pPr>
            <a:lvl5pPr marL="219456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5pPr>
          </a:lstStyle>
          <a:p>
            <a:pPr lvl="0"/>
            <a:r>
              <a:rPr lang="en-US" dirty="0"/>
              <a:t>Edit Presenter’s  Name</a:t>
            </a:r>
            <a:br>
              <a:rPr lang="en-US" dirty="0"/>
            </a:br>
            <a:r>
              <a:rPr lang="en-US" dirty="0"/>
              <a:t>Title</a:t>
            </a:r>
          </a:p>
          <a:p>
            <a:pPr lvl="0"/>
            <a:endParaRPr lang="en-US" dirty="0"/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F8C9024F-904A-1342-ABF0-450FF7C0EB7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69113" y="6936905"/>
            <a:ext cx="4675187" cy="1109412"/>
          </a:xfrm>
          <a:prstGeom prst="rect">
            <a:avLst/>
          </a:prstGeom>
        </p:spPr>
        <p:txBody>
          <a:bodyPr lIns="0" tIns="45720" rIns="0" bIns="4572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400" b="0" i="0">
                <a:solidFill>
                  <a:schemeClr val="tx1"/>
                </a:solidFill>
                <a:latin typeface="+mn-lt"/>
              </a:defRPr>
            </a:lvl1pPr>
            <a:lvl2pPr marL="54864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2pPr>
            <a:lvl3pPr marL="109728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3pPr>
            <a:lvl4pPr marL="164592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4pPr>
            <a:lvl5pPr marL="219456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5pPr>
          </a:lstStyle>
          <a:p>
            <a:pPr lvl="0"/>
            <a:r>
              <a:rPr lang="en-US" dirty="0"/>
              <a:t>Edit Presenter’s  Name</a:t>
            </a:r>
            <a:br>
              <a:rPr lang="en-US" dirty="0"/>
            </a:br>
            <a:r>
              <a:rPr lang="en-US" dirty="0"/>
              <a:t>Title</a:t>
            </a:r>
          </a:p>
          <a:p>
            <a:pPr lvl="0"/>
            <a:endParaRPr lang="en-US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12318945-D375-D342-87F0-9EC7D4C869B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4150" y="5532608"/>
            <a:ext cx="994750" cy="804617"/>
          </a:xfrm>
          <a:prstGeom prst="rect">
            <a:avLst/>
          </a:prstGeom>
        </p:spPr>
      </p:pic>
      <p:sp>
        <p:nvSpPr>
          <p:cNvPr id="23" name="Text Placeholder 3"/>
          <p:cNvSpPr>
            <a:spLocks noGrp="1"/>
          </p:cNvSpPr>
          <p:nvPr>
            <p:ph type="body" sz="quarter" idx="15" hasCustomPrompt="1"/>
          </p:nvPr>
        </p:nvSpPr>
        <p:spPr>
          <a:xfrm>
            <a:off x="12136279" y="6936905"/>
            <a:ext cx="2017884" cy="422275"/>
          </a:xfrm>
          <a:prstGeom prst="rect">
            <a:avLst/>
          </a:prstGeom>
        </p:spPr>
        <p:txBody>
          <a:bodyPr lIns="0" tIns="45720" rIns="0" bIns="45720">
            <a:noAutofit/>
          </a:bodyPr>
          <a:lstStyle>
            <a:lvl1pPr marL="0" indent="0" algn="r">
              <a:buNone/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E44CBB19-0800-D542-B8ED-C82C56C78EB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272" y="5347978"/>
            <a:ext cx="664996" cy="677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7782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Phot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50"/>
          <a:stretch/>
        </p:blipFill>
        <p:spPr>
          <a:xfrm flipH="1">
            <a:off x="0" y="0"/>
            <a:ext cx="14630400" cy="8229600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11A0A7F5-1412-7E47-A021-6362E8FB550B}"/>
              </a:ext>
            </a:extLst>
          </p:cNvPr>
          <p:cNvSpPr/>
          <p:nvPr userDrawn="1"/>
        </p:nvSpPr>
        <p:spPr>
          <a:xfrm>
            <a:off x="0" y="5109882"/>
            <a:ext cx="14630400" cy="3119718"/>
          </a:xfrm>
          <a:prstGeom prst="rect">
            <a:avLst/>
          </a:prstGeom>
          <a:solidFill>
            <a:schemeClr val="tx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/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09612DB-CD95-2344-9229-26B2E05F4B9B}"/>
              </a:ext>
            </a:extLst>
          </p:cNvPr>
          <p:cNvCxnSpPr>
            <a:cxnSpLocks/>
          </p:cNvCxnSpPr>
          <p:nvPr userDrawn="1"/>
        </p:nvCxnSpPr>
        <p:spPr>
          <a:xfrm>
            <a:off x="571500" y="6685697"/>
            <a:ext cx="13487400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577C2A6B-845E-034D-AE6B-3139424BD13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697210" y="5109882"/>
            <a:ext cx="9847090" cy="866487"/>
          </a:xfrm>
          <a:prstGeom prst="rect">
            <a:avLst/>
          </a:prstGeom>
        </p:spPr>
        <p:txBody>
          <a:bodyPr lIns="0" tIns="45720" rIns="0" bIns="45720" anchor="b">
            <a:noAutofit/>
          </a:bodyPr>
          <a:lstStyle>
            <a:lvl1pPr marL="0" indent="0">
              <a:lnSpc>
                <a:spcPct val="110000"/>
              </a:lnSpc>
              <a:buFontTx/>
              <a:buNone/>
              <a:defRPr sz="2800" b="0" i="0">
                <a:solidFill>
                  <a:schemeClr val="bg1"/>
                </a:solidFill>
                <a:latin typeface="DM Sans Medium" charset="0"/>
                <a:ea typeface="DM Sans Medium" charset="0"/>
                <a:cs typeface="DM Sans Medium" charset="0"/>
              </a:defRPr>
            </a:lvl1pPr>
            <a:lvl2pPr marL="548640" indent="0">
              <a:buFontTx/>
              <a:buNone/>
              <a:defRPr/>
            </a:lvl2pPr>
            <a:lvl3pPr marL="1097280" indent="0">
              <a:buFontTx/>
              <a:buNone/>
              <a:defRPr/>
            </a:lvl3pPr>
            <a:lvl4pPr marL="1645920" indent="0">
              <a:buFontTx/>
              <a:buNone/>
              <a:defRPr/>
            </a:lvl4pPr>
            <a:lvl5pPr marL="2194560" indent="0">
              <a:buFontTx/>
              <a:buNone/>
              <a:defRPr/>
            </a:lvl5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C3B74BB4-5627-9D47-ACB0-FA29499EDA0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697210" y="6159652"/>
            <a:ext cx="9847090" cy="462859"/>
          </a:xfrm>
          <a:prstGeom prst="rect">
            <a:avLst/>
          </a:prstGeom>
        </p:spPr>
        <p:txBody>
          <a:bodyPr lIns="0" tIns="45720" rIns="0" bIns="45720" anchor="t">
            <a:noAutofit/>
          </a:bodyPr>
          <a:lstStyle>
            <a:lvl1pPr marL="0" indent="0">
              <a:lnSpc>
                <a:spcPct val="110000"/>
              </a:lnSpc>
              <a:buFontTx/>
              <a:buNone/>
              <a:defRPr sz="2400" b="1" i="0">
                <a:solidFill>
                  <a:schemeClr val="bg1"/>
                </a:solidFill>
                <a:latin typeface="DM Sans" pitchFamily="2" charset="77"/>
              </a:defRPr>
            </a:lvl1pPr>
            <a:lvl2pPr marL="548640" indent="0">
              <a:buFontTx/>
              <a:buNone/>
              <a:defRPr/>
            </a:lvl2pPr>
            <a:lvl3pPr marL="1097280" indent="0">
              <a:buFontTx/>
              <a:buNone/>
              <a:defRPr/>
            </a:lvl3pPr>
            <a:lvl4pPr marL="1645920" indent="0">
              <a:buFontTx/>
              <a:buNone/>
              <a:defRPr/>
            </a:lvl4pPr>
            <a:lvl5pPr marL="2194560" indent="0">
              <a:buFontTx/>
              <a:buNone/>
              <a:defRPr/>
            </a:lvl5pPr>
          </a:lstStyle>
          <a:p>
            <a:pPr lvl="0"/>
            <a:r>
              <a:rPr lang="en-US" dirty="0"/>
              <a:t>Client Company Name Here</a:t>
            </a:r>
          </a:p>
        </p:txBody>
      </p:sp>
      <p:sp>
        <p:nvSpPr>
          <p:cNvPr id="33" name="Text Placeholder 2">
            <a:extLst>
              <a:ext uri="{FF2B5EF4-FFF2-40B4-BE49-F238E27FC236}">
                <a16:creationId xmlns:a16="http://schemas.microsoft.com/office/drawing/2014/main" id="{8689173E-19A2-614B-838A-6992D777B57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697210" y="6936905"/>
            <a:ext cx="4675187" cy="1109412"/>
          </a:xfrm>
          <a:prstGeom prst="rect">
            <a:avLst/>
          </a:prstGeom>
        </p:spPr>
        <p:txBody>
          <a:bodyPr lIns="0" tIns="45720" rIns="0" bIns="4572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400" b="0" i="0">
                <a:solidFill>
                  <a:schemeClr val="bg1"/>
                </a:solidFill>
                <a:latin typeface="DM Sans Medium" pitchFamily="2" charset="77"/>
              </a:defRPr>
            </a:lvl1pPr>
            <a:lvl2pPr marL="54864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2pPr>
            <a:lvl3pPr marL="109728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3pPr>
            <a:lvl4pPr marL="164592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4pPr>
            <a:lvl5pPr marL="219456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5pPr>
          </a:lstStyle>
          <a:p>
            <a:pPr lvl="0"/>
            <a:r>
              <a:rPr lang="en-US" dirty="0"/>
              <a:t>Edit Presenter’s  Name</a:t>
            </a:r>
            <a:br>
              <a:rPr lang="en-US" dirty="0"/>
            </a:br>
            <a:r>
              <a:rPr lang="en-US" dirty="0"/>
              <a:t>Title</a:t>
            </a:r>
          </a:p>
          <a:p>
            <a:pPr lvl="0"/>
            <a:endParaRPr lang="en-US" dirty="0"/>
          </a:p>
        </p:txBody>
      </p:sp>
      <p:sp>
        <p:nvSpPr>
          <p:cNvPr id="34" name="Text Placeholder 2">
            <a:extLst>
              <a:ext uri="{FF2B5EF4-FFF2-40B4-BE49-F238E27FC236}">
                <a16:creationId xmlns:a16="http://schemas.microsoft.com/office/drawing/2014/main" id="{228864AF-A465-0947-8F00-3B7F7E9D093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69113" y="6936905"/>
            <a:ext cx="4675187" cy="1109412"/>
          </a:xfrm>
          <a:prstGeom prst="rect">
            <a:avLst/>
          </a:prstGeom>
        </p:spPr>
        <p:txBody>
          <a:bodyPr lIns="0" tIns="45720" rIns="0" bIns="4572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400" b="0" i="0">
                <a:solidFill>
                  <a:schemeClr val="bg1"/>
                </a:solidFill>
                <a:latin typeface="DM Sans Medium" pitchFamily="2" charset="77"/>
              </a:defRPr>
            </a:lvl1pPr>
            <a:lvl2pPr marL="54864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2pPr>
            <a:lvl3pPr marL="109728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3pPr>
            <a:lvl4pPr marL="164592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4pPr>
            <a:lvl5pPr marL="219456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5pPr>
          </a:lstStyle>
          <a:p>
            <a:pPr lvl="0"/>
            <a:r>
              <a:rPr lang="en-US" dirty="0"/>
              <a:t>Edit Presenter’s  Name</a:t>
            </a:r>
            <a:br>
              <a:rPr lang="en-US" dirty="0"/>
            </a:br>
            <a:r>
              <a:rPr lang="en-US" dirty="0"/>
              <a:t>Title</a:t>
            </a:r>
          </a:p>
          <a:p>
            <a:pPr lvl="0"/>
            <a:endParaRPr lang="en-US" dirty="0"/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12318945-D375-D342-87F0-9EC7D4C869B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4150" y="5532608"/>
            <a:ext cx="994750" cy="804617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E44CBB19-0800-D542-B8ED-C82C56C78EB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272" y="5347978"/>
            <a:ext cx="664996" cy="677168"/>
          </a:xfrm>
          <a:prstGeom prst="rect">
            <a:avLst/>
          </a:prstGeom>
        </p:spPr>
      </p:pic>
      <p:sp>
        <p:nvSpPr>
          <p:cNvPr id="19" name="Text Placeholder 3"/>
          <p:cNvSpPr>
            <a:spLocks noGrp="1"/>
          </p:cNvSpPr>
          <p:nvPr>
            <p:ph type="body" sz="quarter" idx="15" hasCustomPrompt="1"/>
          </p:nvPr>
        </p:nvSpPr>
        <p:spPr>
          <a:xfrm>
            <a:off x="12136279" y="6936905"/>
            <a:ext cx="2017884" cy="422275"/>
          </a:xfrm>
          <a:prstGeom prst="rect">
            <a:avLst/>
          </a:prstGeom>
        </p:spPr>
        <p:txBody>
          <a:bodyPr lIns="0" tIns="45720" rIns="0" bIns="45720">
            <a:noAutofit/>
          </a:bodyPr>
          <a:lstStyle>
            <a:lvl1pPr marL="0" indent="0" algn="r">
              <a:buNone/>
              <a:defRPr sz="14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2F7C219F-7CB1-B544-9530-72CE953F285A}"/>
              </a:ext>
            </a:extLst>
          </p:cNvPr>
          <p:cNvGrpSpPr/>
          <p:nvPr userDrawn="1"/>
        </p:nvGrpSpPr>
        <p:grpSpPr>
          <a:xfrm>
            <a:off x="11654191" y="360010"/>
            <a:ext cx="2593465" cy="2641309"/>
            <a:chOff x="11654191" y="360010"/>
            <a:chExt cx="2593465" cy="2641309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6C019B8B-E3F5-4F4D-9D39-6D4325C964C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alphaModFix amt="60000"/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-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900000">
              <a:off x="13149010" y="360010"/>
              <a:ext cx="1098646" cy="1118754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A5180A18-918A-804E-9CC4-5AC86326E0F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alphaModFix amt="60000"/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-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900000">
              <a:off x="11654191" y="360010"/>
              <a:ext cx="1098646" cy="1118754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3638D2D3-A011-0441-800B-17A24DCD1C8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alphaModFix amt="60000"/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-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900000">
              <a:off x="13149010" y="1882565"/>
              <a:ext cx="1098646" cy="1118754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0FFB0B3F-7340-3A49-B15D-C1D062F43DE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alphaModFix amt="60000"/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-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900000">
              <a:off x="11654191" y="1882565"/>
              <a:ext cx="1098646" cy="111875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81273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BCDF8182-53C0-DB48-89C3-11B392CA85A9}"/>
              </a:ext>
            </a:extLst>
          </p:cNvPr>
          <p:cNvSpPr/>
          <p:nvPr userDrawn="1"/>
        </p:nvSpPr>
        <p:spPr>
          <a:xfrm>
            <a:off x="0" y="7442616"/>
            <a:ext cx="14630400" cy="7869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" r="-8"/>
          <a:stretch/>
        </p:blipFill>
        <p:spPr>
          <a:xfrm flipH="1">
            <a:off x="-546" y="0"/>
            <a:ext cx="14660126" cy="8229599"/>
          </a:xfrm>
          <a:prstGeom prst="rect">
            <a:avLst/>
          </a:prstGeom>
        </p:spPr>
      </p:pic>
      <p:sp>
        <p:nvSpPr>
          <p:cNvPr id="31" name="Rectangle 30">
            <a:extLst>
              <a:ext uri="{FF2B5EF4-FFF2-40B4-BE49-F238E27FC236}">
                <a16:creationId xmlns:a16="http://schemas.microsoft.com/office/drawing/2014/main" id="{9C03915D-6014-184E-A1D1-147D3049B55A}"/>
              </a:ext>
            </a:extLst>
          </p:cNvPr>
          <p:cNvSpPr/>
          <p:nvPr userDrawn="1"/>
        </p:nvSpPr>
        <p:spPr>
          <a:xfrm>
            <a:off x="0" y="5109882"/>
            <a:ext cx="14630400" cy="3119718"/>
          </a:xfrm>
          <a:prstGeom prst="rect">
            <a:avLst/>
          </a:prstGeom>
          <a:solidFill>
            <a:schemeClr val="tx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endParaRPr lang="en-US" dirty="0"/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9B8BEE75-6A68-B745-8098-4F332F2558C7}"/>
              </a:ext>
            </a:extLst>
          </p:cNvPr>
          <p:cNvCxnSpPr>
            <a:cxnSpLocks/>
          </p:cNvCxnSpPr>
          <p:nvPr userDrawn="1"/>
        </p:nvCxnSpPr>
        <p:spPr>
          <a:xfrm>
            <a:off x="571500" y="6685697"/>
            <a:ext cx="13487400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 Placeholder 3">
            <a:extLst>
              <a:ext uri="{FF2B5EF4-FFF2-40B4-BE49-F238E27FC236}">
                <a16:creationId xmlns:a16="http://schemas.microsoft.com/office/drawing/2014/main" id="{F5F05F6D-9A29-DC41-B492-94667F8C533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697210" y="5109882"/>
            <a:ext cx="9847090" cy="866488"/>
          </a:xfrm>
          <a:prstGeom prst="rect">
            <a:avLst/>
          </a:prstGeom>
        </p:spPr>
        <p:txBody>
          <a:bodyPr lIns="0" tIns="45720" rIns="0" bIns="45720" anchor="b">
            <a:noAutofit/>
          </a:bodyPr>
          <a:lstStyle>
            <a:lvl1pPr marL="0" indent="0">
              <a:buFontTx/>
              <a:buNone/>
              <a:defRPr sz="2800" b="0" i="0">
                <a:solidFill>
                  <a:schemeClr val="bg1"/>
                </a:solidFill>
                <a:latin typeface="+mn-lt"/>
              </a:defRPr>
            </a:lvl1pPr>
            <a:lvl2pPr marL="548640" indent="0">
              <a:buFontTx/>
              <a:buNone/>
              <a:defRPr/>
            </a:lvl2pPr>
            <a:lvl3pPr marL="1097280" indent="0">
              <a:buFontTx/>
              <a:buNone/>
              <a:defRPr/>
            </a:lvl3pPr>
            <a:lvl4pPr marL="1645920" indent="0">
              <a:buFontTx/>
              <a:buNone/>
              <a:defRPr/>
            </a:lvl4pPr>
            <a:lvl5pPr marL="2194560" indent="0">
              <a:buFontTx/>
              <a:buNone/>
              <a:defRPr/>
            </a:lvl5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40" name="Text Placeholder 3">
            <a:extLst>
              <a:ext uri="{FF2B5EF4-FFF2-40B4-BE49-F238E27FC236}">
                <a16:creationId xmlns:a16="http://schemas.microsoft.com/office/drawing/2014/main" id="{7CCD4FF5-3394-D74D-B9F0-AFBDC0F409C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697210" y="6159652"/>
            <a:ext cx="9847090" cy="462859"/>
          </a:xfrm>
          <a:prstGeom prst="rect">
            <a:avLst/>
          </a:prstGeom>
        </p:spPr>
        <p:txBody>
          <a:bodyPr lIns="0" tIns="45720" rIns="0" bIns="45720" anchor="t">
            <a:noAutofit/>
          </a:bodyPr>
          <a:lstStyle>
            <a:lvl1pPr marL="0" indent="0">
              <a:buFontTx/>
              <a:buNone/>
              <a:defRPr sz="2400" b="1" i="0">
                <a:solidFill>
                  <a:schemeClr val="bg1"/>
                </a:solidFill>
                <a:latin typeface="DM Sans" pitchFamily="2" charset="77"/>
              </a:defRPr>
            </a:lvl1pPr>
            <a:lvl2pPr marL="548640" indent="0">
              <a:buFontTx/>
              <a:buNone/>
              <a:defRPr/>
            </a:lvl2pPr>
            <a:lvl3pPr marL="1097280" indent="0">
              <a:buFontTx/>
              <a:buNone/>
              <a:defRPr/>
            </a:lvl3pPr>
            <a:lvl4pPr marL="1645920" indent="0">
              <a:buFontTx/>
              <a:buNone/>
              <a:defRPr/>
            </a:lvl4pPr>
            <a:lvl5pPr marL="2194560" indent="0">
              <a:buFontTx/>
              <a:buNone/>
              <a:defRPr/>
            </a:lvl5pPr>
          </a:lstStyle>
          <a:p>
            <a:pPr lvl="0"/>
            <a:r>
              <a:rPr lang="en-US" dirty="0"/>
              <a:t>Client Company Name Here</a:t>
            </a:r>
          </a:p>
        </p:txBody>
      </p:sp>
      <p:sp>
        <p:nvSpPr>
          <p:cNvPr id="41" name="Text Placeholder 2">
            <a:extLst>
              <a:ext uri="{FF2B5EF4-FFF2-40B4-BE49-F238E27FC236}">
                <a16:creationId xmlns:a16="http://schemas.microsoft.com/office/drawing/2014/main" id="{8A888F5C-DE25-5945-B121-24D4E93ACB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697210" y="6936905"/>
            <a:ext cx="4675187" cy="1109412"/>
          </a:xfrm>
          <a:prstGeom prst="rect">
            <a:avLst/>
          </a:prstGeom>
        </p:spPr>
        <p:txBody>
          <a:bodyPr lIns="0" tIns="45720" rIns="0" bIns="4572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400" b="0" i="0">
                <a:solidFill>
                  <a:schemeClr val="bg1"/>
                </a:solidFill>
                <a:latin typeface="DM Sans Medium" pitchFamily="2" charset="77"/>
              </a:defRPr>
            </a:lvl1pPr>
            <a:lvl2pPr marL="54864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2pPr>
            <a:lvl3pPr marL="109728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3pPr>
            <a:lvl4pPr marL="164592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4pPr>
            <a:lvl5pPr marL="219456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5pPr>
          </a:lstStyle>
          <a:p>
            <a:pPr lvl="0"/>
            <a:r>
              <a:rPr lang="en-US" dirty="0"/>
              <a:t>Edit Presenter’s  Name</a:t>
            </a:r>
            <a:br>
              <a:rPr lang="en-US" dirty="0"/>
            </a:br>
            <a:r>
              <a:rPr lang="en-US" dirty="0"/>
              <a:t>Title</a:t>
            </a:r>
          </a:p>
          <a:p>
            <a:pPr lvl="0"/>
            <a:endParaRPr lang="en-US" dirty="0"/>
          </a:p>
        </p:txBody>
      </p:sp>
      <p:sp>
        <p:nvSpPr>
          <p:cNvPr id="42" name="Text Placeholder 2">
            <a:extLst>
              <a:ext uri="{FF2B5EF4-FFF2-40B4-BE49-F238E27FC236}">
                <a16:creationId xmlns:a16="http://schemas.microsoft.com/office/drawing/2014/main" id="{533BE53E-702E-384E-BDCB-1644DEF28BF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69113" y="6936905"/>
            <a:ext cx="4675187" cy="1109412"/>
          </a:xfrm>
          <a:prstGeom prst="rect">
            <a:avLst/>
          </a:prstGeom>
        </p:spPr>
        <p:txBody>
          <a:bodyPr lIns="0" tIns="45720" rIns="0" bIns="4572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400" b="0" i="0">
                <a:solidFill>
                  <a:schemeClr val="bg1"/>
                </a:solidFill>
                <a:latin typeface="DM Sans Medium" pitchFamily="2" charset="77"/>
              </a:defRPr>
            </a:lvl1pPr>
            <a:lvl2pPr marL="54864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2pPr>
            <a:lvl3pPr marL="109728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3pPr>
            <a:lvl4pPr marL="164592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4pPr>
            <a:lvl5pPr marL="219456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5pPr>
          </a:lstStyle>
          <a:p>
            <a:pPr lvl="0"/>
            <a:r>
              <a:rPr lang="en-US" dirty="0"/>
              <a:t>Edit Presenter’s  Name</a:t>
            </a:r>
            <a:br>
              <a:rPr lang="en-US" dirty="0"/>
            </a:br>
            <a:r>
              <a:rPr lang="en-US" dirty="0"/>
              <a:t>Title</a:t>
            </a:r>
          </a:p>
          <a:p>
            <a:pPr lvl="0"/>
            <a:endParaRPr lang="en-US" dirty="0"/>
          </a:p>
        </p:txBody>
      </p:sp>
      <p:grpSp>
        <p:nvGrpSpPr>
          <p:cNvPr id="22" name="Group 21"/>
          <p:cNvGrpSpPr/>
          <p:nvPr userDrawn="1"/>
        </p:nvGrpSpPr>
        <p:grpSpPr>
          <a:xfrm>
            <a:off x="11654191" y="360010"/>
            <a:ext cx="2593465" cy="2641309"/>
            <a:chOff x="11654191" y="360010"/>
            <a:chExt cx="2593465" cy="2641309"/>
          </a:xfrm>
        </p:grpSpPr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D369107D-1E21-9349-8D05-3B4DCBA37E2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alphaModFix amt="60000"/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900000">
              <a:off x="13149010" y="360010"/>
              <a:ext cx="1098646" cy="1118754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D4126599-9480-6A41-851B-9EBDA0C87EA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alphaModFix amt="60000"/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900000">
              <a:off x="11654191" y="360010"/>
              <a:ext cx="1098646" cy="1118754"/>
            </a:xfrm>
            <a:prstGeom prst="rect">
              <a:avLst/>
            </a:prstGeom>
          </p:spPr>
        </p:pic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573BBD18-CB37-6246-89EA-FF49361470E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alphaModFix amt="60000"/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-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900000">
              <a:off x="13149010" y="1882565"/>
              <a:ext cx="1098646" cy="1118754"/>
            </a:xfrm>
            <a:prstGeom prst="rect">
              <a:avLst/>
            </a:prstGeom>
          </p:spPr>
        </p:pic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2F025A6F-A98F-2543-85C7-FE14ADC5449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alphaModFix amt="60000"/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900000">
              <a:off x="11654191" y="1882565"/>
              <a:ext cx="1098646" cy="1118754"/>
            </a:xfrm>
            <a:prstGeom prst="rect">
              <a:avLst/>
            </a:prstGeom>
          </p:spPr>
        </p:pic>
      </p:grpSp>
      <p:pic>
        <p:nvPicPr>
          <p:cNvPr id="29" name="Picture 28">
            <a:extLst>
              <a:ext uri="{FF2B5EF4-FFF2-40B4-BE49-F238E27FC236}">
                <a16:creationId xmlns:a16="http://schemas.microsoft.com/office/drawing/2014/main" id="{12318945-D375-D342-87F0-9EC7D4C869B3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4150" y="5532608"/>
            <a:ext cx="994750" cy="804617"/>
          </a:xfrm>
          <a:prstGeom prst="rect">
            <a:avLst/>
          </a:prstGeom>
        </p:spPr>
      </p:pic>
      <p:sp>
        <p:nvSpPr>
          <p:cNvPr id="18" name="Text Placeholder 3"/>
          <p:cNvSpPr>
            <a:spLocks noGrp="1"/>
          </p:cNvSpPr>
          <p:nvPr>
            <p:ph type="body" sz="quarter" idx="15" hasCustomPrompt="1"/>
          </p:nvPr>
        </p:nvSpPr>
        <p:spPr>
          <a:xfrm>
            <a:off x="12136279" y="6936905"/>
            <a:ext cx="2017884" cy="422275"/>
          </a:xfrm>
          <a:prstGeom prst="rect">
            <a:avLst/>
          </a:prstGeom>
        </p:spPr>
        <p:txBody>
          <a:bodyPr lIns="0" tIns="45720" rIns="0" bIns="45720">
            <a:noAutofit/>
          </a:bodyPr>
          <a:lstStyle>
            <a:lvl1pPr marL="0" indent="0" algn="r">
              <a:buNone/>
              <a:defRPr sz="14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lvl="0"/>
            <a:r>
              <a:rPr lang="en-US"/>
              <a:t>Date</a:t>
            </a:r>
            <a:endParaRPr lang="en-US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E44CBB19-0800-D542-B8ED-C82C56C78EB6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272" y="5347978"/>
            <a:ext cx="664996" cy="677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7747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Photo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>
            <a:extLst>
              <a:ext uri="{FF2B5EF4-FFF2-40B4-BE49-F238E27FC236}">
                <a16:creationId xmlns:a16="http://schemas.microsoft.com/office/drawing/2014/main" id="{87AD5E0C-05D5-344F-8C68-FA1812562B2B}"/>
              </a:ext>
            </a:extLst>
          </p:cNvPr>
          <p:cNvSpPr/>
          <p:nvPr userDrawn="1"/>
        </p:nvSpPr>
        <p:spPr>
          <a:xfrm>
            <a:off x="0" y="7442616"/>
            <a:ext cx="14630400" cy="7869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F4A9D5C0-BFCD-5944-B8F1-3DC2BD27A1C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 flipH="1" flipV="1">
            <a:off x="-468" y="0"/>
            <a:ext cx="14631335" cy="8229601"/>
          </a:xfrm>
          <a:prstGeom prst="rect">
            <a:avLst/>
          </a:prstGeom>
        </p:spPr>
      </p:pic>
      <p:sp>
        <p:nvSpPr>
          <p:cNvPr id="42" name="Rectangle 41">
            <a:extLst>
              <a:ext uri="{FF2B5EF4-FFF2-40B4-BE49-F238E27FC236}">
                <a16:creationId xmlns:a16="http://schemas.microsoft.com/office/drawing/2014/main" id="{6D43CD3F-9752-B14F-9E2B-B57D3F3FABC2}"/>
              </a:ext>
            </a:extLst>
          </p:cNvPr>
          <p:cNvSpPr/>
          <p:nvPr userDrawn="1"/>
        </p:nvSpPr>
        <p:spPr>
          <a:xfrm>
            <a:off x="0" y="5109882"/>
            <a:ext cx="14630400" cy="3119718"/>
          </a:xfrm>
          <a:prstGeom prst="rect">
            <a:avLst/>
          </a:prstGeom>
          <a:solidFill>
            <a:schemeClr val="tx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dirty="0"/>
          </a:p>
        </p:txBody>
      </p: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730C4E09-1F56-9446-84E1-FAB29E1E7068}"/>
              </a:ext>
            </a:extLst>
          </p:cNvPr>
          <p:cNvCxnSpPr>
            <a:cxnSpLocks/>
          </p:cNvCxnSpPr>
          <p:nvPr userDrawn="1"/>
        </p:nvCxnSpPr>
        <p:spPr>
          <a:xfrm>
            <a:off x="571500" y="6685697"/>
            <a:ext cx="13487400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60904AF5-41E2-F049-B4D3-A7BDC37E1248}"/>
              </a:ext>
            </a:extLst>
          </p:cNvPr>
          <p:cNvCxnSpPr>
            <a:cxnSpLocks/>
          </p:cNvCxnSpPr>
          <p:nvPr userDrawn="1"/>
        </p:nvCxnSpPr>
        <p:spPr>
          <a:xfrm>
            <a:off x="571500" y="6685697"/>
            <a:ext cx="13487400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B8F7775F-4214-A948-B0F5-05696C8B539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697210" y="5109880"/>
            <a:ext cx="9847090" cy="866489"/>
          </a:xfrm>
          <a:prstGeom prst="rect">
            <a:avLst/>
          </a:prstGeom>
        </p:spPr>
        <p:txBody>
          <a:bodyPr lIns="0" tIns="45720" rIns="0" bIns="45720" anchor="b">
            <a:noAutofit/>
          </a:bodyPr>
          <a:lstStyle>
            <a:lvl1pPr marL="0" indent="0">
              <a:buFontTx/>
              <a:buNone/>
              <a:defRPr sz="2800" b="0" i="0">
                <a:solidFill>
                  <a:schemeClr val="bg1"/>
                </a:solidFill>
                <a:latin typeface="+mn-lt"/>
              </a:defRPr>
            </a:lvl1pPr>
            <a:lvl2pPr marL="548640" indent="0">
              <a:buFontTx/>
              <a:buNone/>
              <a:defRPr/>
            </a:lvl2pPr>
            <a:lvl3pPr marL="1097280" indent="0">
              <a:buFontTx/>
              <a:buNone/>
              <a:defRPr/>
            </a:lvl3pPr>
            <a:lvl4pPr marL="1645920" indent="0">
              <a:buFontTx/>
              <a:buNone/>
              <a:defRPr/>
            </a:lvl4pPr>
            <a:lvl5pPr marL="2194560" indent="0">
              <a:buFontTx/>
              <a:buNone/>
              <a:defRPr/>
            </a:lvl5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33" name="Text Placeholder 3">
            <a:extLst>
              <a:ext uri="{FF2B5EF4-FFF2-40B4-BE49-F238E27FC236}">
                <a16:creationId xmlns:a16="http://schemas.microsoft.com/office/drawing/2014/main" id="{F7707B44-D2FA-0941-90B1-FDEE04E622B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697210" y="6159652"/>
            <a:ext cx="9847090" cy="462859"/>
          </a:xfrm>
          <a:prstGeom prst="rect">
            <a:avLst/>
          </a:prstGeom>
        </p:spPr>
        <p:txBody>
          <a:bodyPr lIns="0" tIns="45720" rIns="0" bIns="45720" anchor="t">
            <a:noAutofit/>
          </a:bodyPr>
          <a:lstStyle>
            <a:lvl1pPr marL="0" indent="0">
              <a:buFontTx/>
              <a:buNone/>
              <a:defRPr sz="2400" b="1" i="0">
                <a:solidFill>
                  <a:schemeClr val="bg1"/>
                </a:solidFill>
                <a:latin typeface="DM Sans" pitchFamily="2" charset="77"/>
              </a:defRPr>
            </a:lvl1pPr>
            <a:lvl2pPr marL="548640" indent="0">
              <a:buFontTx/>
              <a:buNone/>
              <a:defRPr/>
            </a:lvl2pPr>
            <a:lvl3pPr marL="1097280" indent="0">
              <a:buFontTx/>
              <a:buNone/>
              <a:defRPr/>
            </a:lvl3pPr>
            <a:lvl4pPr marL="1645920" indent="0">
              <a:buFontTx/>
              <a:buNone/>
              <a:defRPr/>
            </a:lvl4pPr>
            <a:lvl5pPr marL="2194560" indent="0">
              <a:buFontTx/>
              <a:buNone/>
              <a:defRPr/>
            </a:lvl5pPr>
          </a:lstStyle>
          <a:p>
            <a:pPr lvl="0"/>
            <a:r>
              <a:rPr lang="en-US" dirty="0"/>
              <a:t>Client Company Name Here</a:t>
            </a:r>
          </a:p>
        </p:txBody>
      </p:sp>
      <p:sp>
        <p:nvSpPr>
          <p:cNvPr id="34" name="Text Placeholder 2">
            <a:extLst>
              <a:ext uri="{FF2B5EF4-FFF2-40B4-BE49-F238E27FC236}">
                <a16:creationId xmlns:a16="http://schemas.microsoft.com/office/drawing/2014/main" id="{B0CD705F-D434-4740-AC01-2399ECEFA39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697210" y="6936905"/>
            <a:ext cx="4675187" cy="1109412"/>
          </a:xfrm>
          <a:prstGeom prst="rect">
            <a:avLst/>
          </a:prstGeom>
        </p:spPr>
        <p:txBody>
          <a:bodyPr lIns="0" tIns="45720" rIns="0" bIns="4572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400" b="0" i="0">
                <a:solidFill>
                  <a:schemeClr val="bg1"/>
                </a:solidFill>
                <a:latin typeface="DM Sans Medium" pitchFamily="2" charset="77"/>
              </a:defRPr>
            </a:lvl1pPr>
            <a:lvl2pPr marL="54864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2pPr>
            <a:lvl3pPr marL="109728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3pPr>
            <a:lvl4pPr marL="164592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4pPr>
            <a:lvl5pPr marL="219456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5pPr>
          </a:lstStyle>
          <a:p>
            <a:pPr lvl="0"/>
            <a:r>
              <a:rPr lang="en-US" dirty="0"/>
              <a:t>Edit Presenter’s  Name</a:t>
            </a:r>
            <a:br>
              <a:rPr lang="en-US" dirty="0"/>
            </a:br>
            <a:r>
              <a:rPr lang="en-US" dirty="0"/>
              <a:t>Title</a:t>
            </a:r>
          </a:p>
          <a:p>
            <a:pPr lvl="0"/>
            <a:endParaRPr lang="en-US" dirty="0"/>
          </a:p>
        </p:txBody>
      </p:sp>
      <p:sp>
        <p:nvSpPr>
          <p:cNvPr id="35" name="Text Placeholder 2">
            <a:extLst>
              <a:ext uri="{FF2B5EF4-FFF2-40B4-BE49-F238E27FC236}">
                <a16:creationId xmlns:a16="http://schemas.microsoft.com/office/drawing/2014/main" id="{AA30E962-A745-4F49-82B5-72B781E5CFC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69113" y="6936905"/>
            <a:ext cx="4675187" cy="1109412"/>
          </a:xfrm>
          <a:prstGeom prst="rect">
            <a:avLst/>
          </a:prstGeom>
        </p:spPr>
        <p:txBody>
          <a:bodyPr lIns="0" tIns="45720" rIns="0" bIns="4572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400" b="0" i="0">
                <a:solidFill>
                  <a:schemeClr val="bg1"/>
                </a:solidFill>
                <a:latin typeface="DM Sans Medium" pitchFamily="2" charset="77"/>
              </a:defRPr>
            </a:lvl1pPr>
            <a:lvl2pPr marL="54864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2pPr>
            <a:lvl3pPr marL="109728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3pPr>
            <a:lvl4pPr marL="164592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4pPr>
            <a:lvl5pPr marL="219456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5pPr>
          </a:lstStyle>
          <a:p>
            <a:pPr lvl="0"/>
            <a:r>
              <a:rPr lang="en-US" dirty="0"/>
              <a:t>Edit Presenter’s  Name</a:t>
            </a:r>
            <a:br>
              <a:rPr lang="en-US" dirty="0"/>
            </a:br>
            <a:r>
              <a:rPr lang="en-US" dirty="0"/>
              <a:t>Title</a:t>
            </a:r>
          </a:p>
          <a:p>
            <a:pPr lvl="0"/>
            <a:endParaRPr lang="en-US" dirty="0"/>
          </a:p>
        </p:txBody>
      </p:sp>
      <p:grpSp>
        <p:nvGrpSpPr>
          <p:cNvPr id="18" name="Group 17"/>
          <p:cNvGrpSpPr/>
          <p:nvPr userDrawn="1"/>
        </p:nvGrpSpPr>
        <p:grpSpPr>
          <a:xfrm>
            <a:off x="11654191" y="360010"/>
            <a:ext cx="2593465" cy="2641310"/>
            <a:chOff x="11654191" y="360010"/>
            <a:chExt cx="2593465" cy="2641310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D369107D-1E21-9349-8D05-3B4DCBA37E2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900000">
              <a:off x="13149010" y="360010"/>
              <a:ext cx="1098646" cy="1118755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D4126599-9480-6A41-851B-9EBDA0C87EA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900000">
              <a:off x="11654191" y="360010"/>
              <a:ext cx="1098646" cy="1118755"/>
            </a:xfrm>
            <a:prstGeom prst="rect">
              <a:avLst/>
            </a:prstGeom>
          </p:spPr>
        </p:pic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573BBD18-CB37-6246-89EA-FF49361470E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900000">
              <a:off x="13149010" y="1882565"/>
              <a:ext cx="1098646" cy="1118755"/>
            </a:xfrm>
            <a:prstGeom prst="rect">
              <a:avLst/>
            </a:prstGeom>
          </p:spPr>
        </p:pic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2F025A6F-A98F-2543-85C7-FE14ADC5449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900000">
              <a:off x="11654191" y="1882565"/>
              <a:ext cx="1098646" cy="1118755"/>
            </a:xfrm>
            <a:prstGeom prst="rect">
              <a:avLst/>
            </a:prstGeom>
          </p:spPr>
        </p:pic>
      </p:grpSp>
      <p:pic>
        <p:nvPicPr>
          <p:cNvPr id="29" name="Picture 28">
            <a:extLst>
              <a:ext uri="{FF2B5EF4-FFF2-40B4-BE49-F238E27FC236}">
                <a16:creationId xmlns:a16="http://schemas.microsoft.com/office/drawing/2014/main" id="{12318945-D375-D342-87F0-9EC7D4C869B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4150" y="5532608"/>
            <a:ext cx="994750" cy="804617"/>
          </a:xfrm>
          <a:prstGeom prst="rect">
            <a:avLst/>
          </a:prstGeom>
        </p:spPr>
      </p:pic>
      <p:sp>
        <p:nvSpPr>
          <p:cNvPr id="25" name="Text Placeholder 3"/>
          <p:cNvSpPr>
            <a:spLocks noGrp="1"/>
          </p:cNvSpPr>
          <p:nvPr>
            <p:ph type="body" sz="quarter" idx="15" hasCustomPrompt="1"/>
          </p:nvPr>
        </p:nvSpPr>
        <p:spPr>
          <a:xfrm>
            <a:off x="12136279" y="6936905"/>
            <a:ext cx="2017884" cy="422275"/>
          </a:xfrm>
          <a:prstGeom prst="rect">
            <a:avLst/>
          </a:prstGeom>
        </p:spPr>
        <p:txBody>
          <a:bodyPr lIns="0" tIns="45720" rIns="0" bIns="45720">
            <a:noAutofit/>
          </a:bodyPr>
          <a:lstStyle>
            <a:lvl1pPr marL="0" indent="0" algn="r">
              <a:buNone/>
              <a:defRPr sz="14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 lvl="0"/>
            <a:r>
              <a:rPr lang="en-US"/>
              <a:t>Date</a:t>
            </a:r>
            <a:endParaRPr lang="en-US" dirty="0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E44CBB19-0800-D542-B8ED-C82C56C78EB6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272" y="5347978"/>
            <a:ext cx="664996" cy="677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3587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Title 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36">
            <a:extLst>
              <a:ext uri="{FF2B5EF4-FFF2-40B4-BE49-F238E27FC236}">
                <a16:creationId xmlns:a16="http://schemas.microsoft.com/office/drawing/2014/main" id="{17E5D404-874B-EC47-B6A1-DC17D4740849}"/>
              </a:ext>
            </a:extLst>
          </p:cNvPr>
          <p:cNvSpPr/>
          <p:nvPr userDrawn="1"/>
        </p:nvSpPr>
        <p:spPr>
          <a:xfrm>
            <a:off x="0" y="7442616"/>
            <a:ext cx="14630400" cy="7869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A88E8816-43D4-3543-B8F8-BA2D9989DB11}"/>
              </a:ext>
            </a:extLst>
          </p:cNvPr>
          <p:cNvGrpSpPr/>
          <p:nvPr userDrawn="1"/>
        </p:nvGrpSpPr>
        <p:grpSpPr>
          <a:xfrm>
            <a:off x="-1" y="395"/>
            <a:ext cx="14630399" cy="3167235"/>
            <a:chOff x="228600" y="397"/>
            <a:chExt cx="14173200" cy="5028824"/>
          </a:xfrm>
          <a:solidFill>
            <a:schemeClr val="accent6"/>
          </a:solidFill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8AC2412F-BCF2-4D4E-90EF-A3C52CD9E9EE}"/>
                </a:ext>
              </a:extLst>
            </p:cNvPr>
            <p:cNvSpPr/>
            <p:nvPr/>
          </p:nvSpPr>
          <p:spPr>
            <a:xfrm>
              <a:off x="228600" y="4880208"/>
              <a:ext cx="14173200" cy="1490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0351239B-940D-9F45-90D0-327EA1C77D50}"/>
                </a:ext>
              </a:extLst>
            </p:cNvPr>
            <p:cNvSpPr/>
            <p:nvPr/>
          </p:nvSpPr>
          <p:spPr>
            <a:xfrm>
              <a:off x="228600" y="4689671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E2C63889-64A0-2843-9AD5-4C1195772E52}"/>
                </a:ext>
              </a:extLst>
            </p:cNvPr>
            <p:cNvSpPr/>
            <p:nvPr/>
          </p:nvSpPr>
          <p:spPr>
            <a:xfrm>
              <a:off x="228600" y="4495643"/>
              <a:ext cx="14173200" cy="11346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AF592710-E8AB-1941-B5EA-C67250B90086}"/>
                </a:ext>
              </a:extLst>
            </p:cNvPr>
            <p:cNvSpPr/>
            <p:nvPr/>
          </p:nvSpPr>
          <p:spPr>
            <a:xfrm>
              <a:off x="228600" y="4305493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EF62B63E-7571-2940-AB05-B15ACCD43646}"/>
                </a:ext>
              </a:extLst>
            </p:cNvPr>
            <p:cNvSpPr/>
            <p:nvPr/>
          </p:nvSpPr>
          <p:spPr>
            <a:xfrm>
              <a:off x="228600" y="4111466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8B94D5C5-8E80-4B4B-9E2F-1061EA47A989}"/>
                </a:ext>
              </a:extLst>
            </p:cNvPr>
            <p:cNvSpPr/>
            <p:nvPr/>
          </p:nvSpPr>
          <p:spPr>
            <a:xfrm>
              <a:off x="228600" y="3913556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0AB9D920-2EB5-534B-A0A8-2E0FAA8C9273}"/>
                </a:ext>
              </a:extLst>
            </p:cNvPr>
            <p:cNvSpPr/>
            <p:nvPr/>
          </p:nvSpPr>
          <p:spPr>
            <a:xfrm>
              <a:off x="228600" y="3713708"/>
              <a:ext cx="14173200" cy="3973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8289CC3F-C41C-0547-B3A8-22F01F32704F}"/>
                </a:ext>
              </a:extLst>
            </p:cNvPr>
            <p:cNvSpPr/>
            <p:nvPr/>
          </p:nvSpPr>
          <p:spPr>
            <a:xfrm rot="10800000">
              <a:off x="228600" y="2437931"/>
              <a:ext cx="14173200" cy="1490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0111B70F-E8A6-0144-9B42-F900625A9FFC}"/>
                </a:ext>
              </a:extLst>
            </p:cNvPr>
            <p:cNvSpPr/>
            <p:nvPr/>
          </p:nvSpPr>
          <p:spPr>
            <a:xfrm rot="10800000">
              <a:off x="228600" y="2648491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3313889B-68FC-0C4B-9A74-A0F48338D310}"/>
                </a:ext>
              </a:extLst>
            </p:cNvPr>
            <p:cNvSpPr/>
            <p:nvPr/>
          </p:nvSpPr>
          <p:spPr>
            <a:xfrm rot="10800000">
              <a:off x="228600" y="2858041"/>
              <a:ext cx="14173200" cy="11346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43848BA7-CF67-8B48-9B47-8FD776379AAD}"/>
                </a:ext>
              </a:extLst>
            </p:cNvPr>
            <p:cNvSpPr/>
            <p:nvPr/>
          </p:nvSpPr>
          <p:spPr>
            <a:xfrm rot="10800000">
              <a:off x="228600" y="3067592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88F4E4CA-91E5-6347-B7F9-5E966551753E}"/>
                </a:ext>
              </a:extLst>
            </p:cNvPr>
            <p:cNvSpPr/>
            <p:nvPr/>
          </p:nvSpPr>
          <p:spPr>
            <a:xfrm rot="10800000">
              <a:off x="228600" y="3281023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F9431090-C62D-754C-B909-24D8FE4A458C}"/>
                </a:ext>
              </a:extLst>
            </p:cNvPr>
            <p:cNvSpPr/>
            <p:nvPr/>
          </p:nvSpPr>
          <p:spPr>
            <a:xfrm rot="10800000">
              <a:off x="228600" y="3496396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4D134BE3-DC22-A243-9E50-E4204B5C17F4}"/>
                </a:ext>
              </a:extLst>
            </p:cNvPr>
            <p:cNvSpPr/>
            <p:nvPr/>
          </p:nvSpPr>
          <p:spPr>
            <a:xfrm>
              <a:off x="228600" y="2249258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325E05DA-D377-0640-8629-2FEF2211D2CC}"/>
                </a:ext>
              </a:extLst>
            </p:cNvPr>
            <p:cNvSpPr/>
            <p:nvPr/>
          </p:nvSpPr>
          <p:spPr>
            <a:xfrm>
              <a:off x="228600" y="2055228"/>
              <a:ext cx="14173200" cy="11346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6824F76C-1F94-004C-9F92-90015DF64754}"/>
                </a:ext>
              </a:extLst>
            </p:cNvPr>
            <p:cNvSpPr/>
            <p:nvPr/>
          </p:nvSpPr>
          <p:spPr>
            <a:xfrm>
              <a:off x="228600" y="1865080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ADBEBC27-C4A9-0046-AB43-2085F8241D27}"/>
                </a:ext>
              </a:extLst>
            </p:cNvPr>
            <p:cNvSpPr/>
            <p:nvPr/>
          </p:nvSpPr>
          <p:spPr>
            <a:xfrm>
              <a:off x="228600" y="1671052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25E8F83E-7089-BA4C-935E-EB92B2120501}"/>
                </a:ext>
              </a:extLst>
            </p:cNvPr>
            <p:cNvSpPr/>
            <p:nvPr/>
          </p:nvSpPr>
          <p:spPr>
            <a:xfrm>
              <a:off x="228600" y="1473142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6E6EC7F3-E133-014A-88C5-822D15FDA617}"/>
                </a:ext>
              </a:extLst>
            </p:cNvPr>
            <p:cNvSpPr/>
            <p:nvPr/>
          </p:nvSpPr>
          <p:spPr>
            <a:xfrm>
              <a:off x="228600" y="1273293"/>
              <a:ext cx="14173200" cy="3973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53C9F428-0034-FD4E-A744-0A52D09B035C}"/>
                </a:ext>
              </a:extLst>
            </p:cNvPr>
            <p:cNvSpPr/>
            <p:nvPr/>
          </p:nvSpPr>
          <p:spPr>
            <a:xfrm rot="10800000">
              <a:off x="228600" y="397"/>
              <a:ext cx="14173200" cy="1490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3158144C-A02B-8340-AFC5-585EB198EF5B}"/>
                </a:ext>
              </a:extLst>
            </p:cNvPr>
            <p:cNvSpPr/>
            <p:nvPr/>
          </p:nvSpPr>
          <p:spPr>
            <a:xfrm rot="10800000">
              <a:off x="228600" y="210957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EB442B7B-A733-A749-A724-3C20EB85508F}"/>
                </a:ext>
              </a:extLst>
            </p:cNvPr>
            <p:cNvSpPr/>
            <p:nvPr/>
          </p:nvSpPr>
          <p:spPr>
            <a:xfrm rot="10800000">
              <a:off x="228600" y="420508"/>
              <a:ext cx="14173200" cy="11346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EA0312A9-7F4F-6344-AB2D-3DACEA187AE2}"/>
                </a:ext>
              </a:extLst>
            </p:cNvPr>
            <p:cNvSpPr/>
            <p:nvPr/>
          </p:nvSpPr>
          <p:spPr>
            <a:xfrm rot="10800000">
              <a:off x="228600" y="630057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88188C49-33E2-1F49-98A8-E840769E9157}"/>
                </a:ext>
              </a:extLst>
            </p:cNvPr>
            <p:cNvSpPr/>
            <p:nvPr/>
          </p:nvSpPr>
          <p:spPr>
            <a:xfrm rot="10800000">
              <a:off x="228600" y="843491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11467069-8B76-BB43-91F0-CB0BCA7A4AC0}"/>
                </a:ext>
              </a:extLst>
            </p:cNvPr>
            <p:cNvSpPr/>
            <p:nvPr/>
          </p:nvSpPr>
          <p:spPr>
            <a:xfrm rot="10800000">
              <a:off x="228600" y="1058857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AFF91861-FA90-E44B-AC21-C6EF89C01D84}"/>
              </a:ext>
            </a:extLst>
          </p:cNvPr>
          <p:cNvCxnSpPr>
            <a:cxnSpLocks/>
          </p:cNvCxnSpPr>
          <p:nvPr userDrawn="1"/>
        </p:nvCxnSpPr>
        <p:spPr>
          <a:xfrm>
            <a:off x="571500" y="6555393"/>
            <a:ext cx="13487400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 Placeholder 3">
            <a:extLst>
              <a:ext uri="{FF2B5EF4-FFF2-40B4-BE49-F238E27FC236}">
                <a16:creationId xmlns:a16="http://schemas.microsoft.com/office/drawing/2014/main" id="{802EB106-AEF3-E44A-B21E-467BC091B04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676400" y="4991100"/>
            <a:ext cx="9757301" cy="1363281"/>
          </a:xfrm>
          <a:prstGeom prst="rect">
            <a:avLst/>
          </a:prstGeom>
        </p:spPr>
        <p:txBody>
          <a:bodyPr lIns="0" rIns="0" anchor="b">
            <a:noAutofit/>
          </a:bodyPr>
          <a:lstStyle>
            <a:lvl1pPr marL="0" indent="0">
              <a:buFontTx/>
              <a:buNone/>
              <a:defRPr sz="4000" b="1" i="0">
                <a:solidFill>
                  <a:schemeClr val="tx1"/>
                </a:solidFill>
                <a:latin typeface="DM Sans" pitchFamily="2" charset="77"/>
              </a:defRPr>
            </a:lvl1pPr>
            <a:lvl2pPr marL="548640" indent="0">
              <a:buFontTx/>
              <a:buNone/>
              <a:defRPr/>
            </a:lvl2pPr>
            <a:lvl3pPr marL="1097280" indent="0">
              <a:buFontTx/>
              <a:buNone/>
              <a:defRPr/>
            </a:lvl3pPr>
            <a:lvl4pPr marL="1645920" indent="0">
              <a:buFontTx/>
              <a:buNone/>
              <a:defRPr/>
            </a:lvl4pPr>
            <a:lvl5pPr marL="2194560" indent="0">
              <a:buFontTx/>
              <a:buNone/>
              <a:defRPr/>
            </a:lvl5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7FD866B-018F-1444-A52F-A0200F4ACA1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676562" y="6908800"/>
            <a:ext cx="4675187" cy="1109412"/>
          </a:xfrm>
          <a:prstGeom prst="rect">
            <a:avLst/>
          </a:prstGeom>
        </p:spPr>
        <p:txBody>
          <a:bodyPr lIns="0" r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000" b="0" i="0">
                <a:solidFill>
                  <a:schemeClr val="tx1"/>
                </a:solidFill>
                <a:latin typeface="DM Sans Medium" pitchFamily="2" charset="77"/>
              </a:defRPr>
            </a:lvl1pPr>
            <a:lvl2pPr marL="54864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2pPr>
            <a:lvl3pPr marL="109728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3pPr>
            <a:lvl4pPr marL="164592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4pPr>
            <a:lvl5pPr marL="219456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5pPr>
          </a:lstStyle>
          <a:p>
            <a:pPr lvl="0"/>
            <a:r>
              <a:rPr lang="en-US" dirty="0"/>
              <a:t>Edit Presenter’s  Name</a:t>
            </a:r>
            <a:br>
              <a:rPr lang="en-US" dirty="0"/>
            </a:br>
            <a:r>
              <a:rPr lang="en-US" dirty="0"/>
              <a:t>Title</a:t>
            </a:r>
          </a:p>
          <a:p>
            <a:pPr lvl="0"/>
            <a:endParaRPr lang="en-US" dirty="0"/>
          </a:p>
        </p:txBody>
      </p:sp>
      <p:sp>
        <p:nvSpPr>
          <p:cNvPr id="45" name="Text Placeholder 2">
            <a:extLst>
              <a:ext uri="{FF2B5EF4-FFF2-40B4-BE49-F238E27FC236}">
                <a16:creationId xmlns:a16="http://schemas.microsoft.com/office/drawing/2014/main" id="{C4597B7E-5724-6D41-9D3E-83EC79C4756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01012" y="6908800"/>
            <a:ext cx="4675187" cy="1109412"/>
          </a:xfrm>
          <a:prstGeom prst="rect">
            <a:avLst/>
          </a:prstGeom>
        </p:spPr>
        <p:txBody>
          <a:bodyPr lIns="0" r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000" b="0" i="0">
                <a:solidFill>
                  <a:schemeClr val="tx1"/>
                </a:solidFill>
                <a:latin typeface="DM Sans Medium" pitchFamily="2" charset="77"/>
              </a:defRPr>
            </a:lvl1pPr>
            <a:lvl2pPr marL="54864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2pPr>
            <a:lvl3pPr marL="109728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3pPr>
            <a:lvl4pPr marL="164592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4pPr>
            <a:lvl5pPr marL="219456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5pPr>
          </a:lstStyle>
          <a:p>
            <a:pPr lvl="0"/>
            <a:r>
              <a:rPr lang="en-US" dirty="0"/>
              <a:t>Edit Presenter’s  Name</a:t>
            </a:r>
            <a:br>
              <a:rPr lang="en-US" dirty="0"/>
            </a:br>
            <a:r>
              <a:rPr lang="en-US" dirty="0"/>
              <a:t>Title</a:t>
            </a:r>
          </a:p>
          <a:p>
            <a:pPr lvl="0"/>
            <a:endParaRPr lang="en-US" dirty="0"/>
          </a:p>
        </p:txBody>
      </p:sp>
      <p:sp>
        <p:nvSpPr>
          <p:cNvPr id="36" name="Text Placeholder 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7200" y="5985662"/>
            <a:ext cx="2224453" cy="398662"/>
          </a:xfrm>
          <a:prstGeom prst="rect">
            <a:avLst/>
          </a:prstGeom>
        </p:spPr>
        <p:txBody>
          <a:bodyPr lIns="0" rIns="0">
            <a:noAutofit/>
          </a:bodyPr>
          <a:lstStyle>
            <a:lvl1pPr marL="0" indent="0" algn="r">
              <a:buNone/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Title Arrow 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990D373B-6113-334B-99CB-BA6BAC75CD91}"/>
              </a:ext>
            </a:extLst>
          </p:cNvPr>
          <p:cNvSpPr/>
          <p:nvPr userDrawn="1"/>
        </p:nvSpPr>
        <p:spPr>
          <a:xfrm>
            <a:off x="0" y="5358984"/>
            <a:ext cx="14630400" cy="287061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EBBD542-79BF-5144-A563-42BF3D453E0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54496" y="1188720"/>
            <a:ext cx="7382436" cy="6092812"/>
          </a:xfrm>
        </p:spPr>
        <p:txBody>
          <a:bodyPr anchor="ctr"/>
          <a:lstStyle>
            <a:lvl1pPr>
              <a:defRPr sz="3600" b="0" i="0">
                <a:solidFill>
                  <a:schemeClr val="bg1"/>
                </a:solidFill>
                <a:latin typeface="DM Sans Medium" pitchFamily="2" charset="77"/>
              </a:defRPr>
            </a:lvl1pPr>
          </a:lstStyle>
          <a:p>
            <a:r>
              <a:rPr lang="en-US" dirty="0"/>
              <a:t>Click to edit section title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FD070F5F-9B0C-5A49-99D5-6B3A5BEF64B2}"/>
              </a:ext>
            </a:extLst>
          </p:cNvPr>
          <p:cNvGrpSpPr/>
          <p:nvPr userDrawn="1"/>
        </p:nvGrpSpPr>
        <p:grpSpPr>
          <a:xfrm>
            <a:off x="-1" y="5373511"/>
            <a:ext cx="14630399" cy="2841147"/>
            <a:chOff x="228600" y="396"/>
            <a:chExt cx="14173200" cy="5028804"/>
          </a:xfrm>
          <a:solidFill>
            <a:schemeClr val="accent6">
              <a:alpha val="50000"/>
            </a:schemeClr>
          </a:solidFill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AECA75D5-A133-5C4C-8B87-690836EA551C}"/>
                </a:ext>
              </a:extLst>
            </p:cNvPr>
            <p:cNvSpPr/>
            <p:nvPr/>
          </p:nvSpPr>
          <p:spPr>
            <a:xfrm>
              <a:off x="228600" y="4880187"/>
              <a:ext cx="14173200" cy="1490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F734A13E-2C6B-9549-ACEF-0ED3D2F858A8}"/>
                </a:ext>
              </a:extLst>
            </p:cNvPr>
            <p:cNvSpPr/>
            <p:nvPr/>
          </p:nvSpPr>
          <p:spPr>
            <a:xfrm>
              <a:off x="228600" y="4689651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8B48A749-4448-7042-84F6-17645B9D40A0}"/>
                </a:ext>
              </a:extLst>
            </p:cNvPr>
            <p:cNvSpPr/>
            <p:nvPr/>
          </p:nvSpPr>
          <p:spPr>
            <a:xfrm>
              <a:off x="228600" y="4495624"/>
              <a:ext cx="14173200" cy="1134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F1C20C69-67AB-9D4E-A33A-4B1BE54F601C}"/>
                </a:ext>
              </a:extLst>
            </p:cNvPr>
            <p:cNvSpPr/>
            <p:nvPr/>
          </p:nvSpPr>
          <p:spPr>
            <a:xfrm>
              <a:off x="228600" y="4305476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41D724DA-E1DF-984D-948B-1DC4EB2986BD}"/>
                </a:ext>
              </a:extLst>
            </p:cNvPr>
            <p:cNvSpPr/>
            <p:nvPr/>
          </p:nvSpPr>
          <p:spPr>
            <a:xfrm>
              <a:off x="228600" y="4111449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E854E062-A4CF-E846-B1A7-2657E21E3E18}"/>
                </a:ext>
              </a:extLst>
            </p:cNvPr>
            <p:cNvSpPr/>
            <p:nvPr/>
          </p:nvSpPr>
          <p:spPr>
            <a:xfrm>
              <a:off x="228600" y="3913540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DE136C2C-7EA3-944E-85D5-4AB9FA0786F7}"/>
                </a:ext>
              </a:extLst>
            </p:cNvPr>
            <p:cNvSpPr/>
            <p:nvPr/>
          </p:nvSpPr>
          <p:spPr>
            <a:xfrm>
              <a:off x="228600" y="3713692"/>
              <a:ext cx="14173200" cy="3973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5F299FC0-AAD1-7343-8579-38DC0BDBF9BC}"/>
                </a:ext>
              </a:extLst>
            </p:cNvPr>
            <p:cNvSpPr/>
            <p:nvPr/>
          </p:nvSpPr>
          <p:spPr>
            <a:xfrm rot="10800000">
              <a:off x="228600" y="2437920"/>
              <a:ext cx="14173200" cy="1490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C09E0511-A151-974D-AAB6-606FD5B80097}"/>
                </a:ext>
              </a:extLst>
            </p:cNvPr>
            <p:cNvSpPr/>
            <p:nvPr/>
          </p:nvSpPr>
          <p:spPr>
            <a:xfrm rot="10800000">
              <a:off x="228600" y="2648479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BD764622-0D40-D146-BBDD-08BA5DD7D10E}"/>
                </a:ext>
              </a:extLst>
            </p:cNvPr>
            <p:cNvSpPr/>
            <p:nvPr/>
          </p:nvSpPr>
          <p:spPr>
            <a:xfrm rot="10800000">
              <a:off x="228600" y="2858029"/>
              <a:ext cx="14173200" cy="1134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71C3CB51-ADD0-E445-B752-A449EAD7CB47}"/>
                </a:ext>
              </a:extLst>
            </p:cNvPr>
            <p:cNvSpPr/>
            <p:nvPr/>
          </p:nvSpPr>
          <p:spPr>
            <a:xfrm rot="10800000">
              <a:off x="228600" y="3067579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6397851A-16D1-E943-BFD3-84DFAAA8043E}"/>
                </a:ext>
              </a:extLst>
            </p:cNvPr>
            <p:cNvSpPr/>
            <p:nvPr/>
          </p:nvSpPr>
          <p:spPr>
            <a:xfrm rot="10800000">
              <a:off x="228600" y="3281009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A85DB0E9-BCE7-1349-B949-3380D78E2247}"/>
                </a:ext>
              </a:extLst>
            </p:cNvPr>
            <p:cNvSpPr/>
            <p:nvPr/>
          </p:nvSpPr>
          <p:spPr>
            <a:xfrm rot="10800000">
              <a:off x="228600" y="3496381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3B55D9A8-5161-2E4C-BF56-29A745113B4E}"/>
                </a:ext>
              </a:extLst>
            </p:cNvPr>
            <p:cNvSpPr/>
            <p:nvPr/>
          </p:nvSpPr>
          <p:spPr>
            <a:xfrm>
              <a:off x="228600" y="2249247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392AAC9F-5A61-FE40-AD32-087CC800D4C7}"/>
                </a:ext>
              </a:extLst>
            </p:cNvPr>
            <p:cNvSpPr/>
            <p:nvPr/>
          </p:nvSpPr>
          <p:spPr>
            <a:xfrm>
              <a:off x="228600" y="2055219"/>
              <a:ext cx="14173200" cy="1134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DB89EDEA-A6BE-014C-B5CB-01CF8EB76B67}"/>
                </a:ext>
              </a:extLst>
            </p:cNvPr>
            <p:cNvSpPr/>
            <p:nvPr/>
          </p:nvSpPr>
          <p:spPr>
            <a:xfrm>
              <a:off x="228600" y="1865072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DBC63857-177B-2546-A9AE-CA990A92BDDB}"/>
                </a:ext>
              </a:extLst>
            </p:cNvPr>
            <p:cNvSpPr/>
            <p:nvPr/>
          </p:nvSpPr>
          <p:spPr>
            <a:xfrm>
              <a:off x="228600" y="1671044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448327A6-CC73-654B-9FB7-834BCF6E22E0}"/>
                </a:ext>
              </a:extLst>
            </p:cNvPr>
            <p:cNvSpPr/>
            <p:nvPr/>
          </p:nvSpPr>
          <p:spPr>
            <a:xfrm>
              <a:off x="228600" y="1473135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433B0057-AE53-4744-8ADC-82679BFB37B8}"/>
                </a:ext>
              </a:extLst>
            </p:cNvPr>
            <p:cNvSpPr/>
            <p:nvPr/>
          </p:nvSpPr>
          <p:spPr>
            <a:xfrm>
              <a:off x="228600" y="1273287"/>
              <a:ext cx="14173200" cy="3973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79692720-BEA9-4A46-8FD4-2156B5CDA5FE}"/>
                </a:ext>
              </a:extLst>
            </p:cNvPr>
            <p:cNvSpPr/>
            <p:nvPr/>
          </p:nvSpPr>
          <p:spPr>
            <a:xfrm rot="10800000">
              <a:off x="228600" y="396"/>
              <a:ext cx="14173200" cy="1490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F321B62A-B1E1-6042-9614-A231B127BB7B}"/>
                </a:ext>
              </a:extLst>
            </p:cNvPr>
            <p:cNvSpPr/>
            <p:nvPr/>
          </p:nvSpPr>
          <p:spPr>
            <a:xfrm rot="10800000">
              <a:off x="228600" y="210955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724E83A6-3563-374F-9004-8C4B8D05CE0A}"/>
                </a:ext>
              </a:extLst>
            </p:cNvPr>
            <p:cNvSpPr/>
            <p:nvPr/>
          </p:nvSpPr>
          <p:spPr>
            <a:xfrm rot="10800000">
              <a:off x="228600" y="420505"/>
              <a:ext cx="14173200" cy="1134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5C807D6D-FA01-0E4C-A45E-7C253957097D}"/>
                </a:ext>
              </a:extLst>
            </p:cNvPr>
            <p:cNvSpPr/>
            <p:nvPr/>
          </p:nvSpPr>
          <p:spPr>
            <a:xfrm rot="10800000">
              <a:off x="228600" y="630055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BB1152E5-0176-D04B-B917-38762EBC7AE7}"/>
                </a:ext>
              </a:extLst>
            </p:cNvPr>
            <p:cNvSpPr/>
            <p:nvPr/>
          </p:nvSpPr>
          <p:spPr>
            <a:xfrm rot="10800000">
              <a:off x="228600" y="843486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5599B651-B64E-E14A-AAF1-4451F1E0D8FD}"/>
                </a:ext>
              </a:extLst>
            </p:cNvPr>
            <p:cNvSpPr/>
            <p:nvPr/>
          </p:nvSpPr>
          <p:spPr>
            <a:xfrm rot="10800000">
              <a:off x="228600" y="1058857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58" name="L-Shape 57">
            <a:extLst>
              <a:ext uri="{FF2B5EF4-FFF2-40B4-BE49-F238E27FC236}">
                <a16:creationId xmlns:a16="http://schemas.microsoft.com/office/drawing/2014/main" id="{822F0A5E-64B0-7F4E-9BCA-CB63C0F6FD52}"/>
              </a:ext>
            </a:extLst>
          </p:cNvPr>
          <p:cNvSpPr/>
          <p:nvPr userDrawn="1"/>
        </p:nvSpPr>
        <p:spPr>
          <a:xfrm rot="13500000">
            <a:off x="400807" y="2079464"/>
            <a:ext cx="4308268" cy="4308268"/>
          </a:xfrm>
          <a:prstGeom prst="corner">
            <a:avLst>
              <a:gd name="adj1" fmla="val 20121"/>
              <a:gd name="adj2" fmla="val 2027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40715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rrow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BAF14A49-DFEC-0F43-ADDD-CD7E3105389B}"/>
              </a:ext>
            </a:extLst>
          </p:cNvPr>
          <p:cNvSpPr/>
          <p:nvPr userDrawn="1"/>
        </p:nvSpPr>
        <p:spPr>
          <a:xfrm>
            <a:off x="0" y="5358984"/>
            <a:ext cx="14630400" cy="287061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EBBD542-79BF-5144-A563-42BF3D453E0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54496" y="1188720"/>
            <a:ext cx="7382436" cy="6092812"/>
          </a:xfrm>
        </p:spPr>
        <p:txBody>
          <a:bodyPr anchor="ctr"/>
          <a:lstStyle>
            <a:lvl1pPr>
              <a:defRPr sz="3600" b="0" i="0">
                <a:solidFill>
                  <a:schemeClr val="bg1"/>
                </a:solidFill>
                <a:latin typeface="DM Sans Medium" pitchFamily="2" charset="77"/>
              </a:defRPr>
            </a:lvl1pPr>
          </a:lstStyle>
          <a:p>
            <a:r>
              <a:rPr lang="en-US" dirty="0"/>
              <a:t>Click to edit section title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FD070F5F-9B0C-5A49-99D5-6B3A5BEF64B2}"/>
              </a:ext>
            </a:extLst>
          </p:cNvPr>
          <p:cNvGrpSpPr/>
          <p:nvPr userDrawn="1"/>
        </p:nvGrpSpPr>
        <p:grpSpPr>
          <a:xfrm>
            <a:off x="-1" y="5373511"/>
            <a:ext cx="14630399" cy="2841147"/>
            <a:chOff x="228600" y="396"/>
            <a:chExt cx="14173200" cy="5028804"/>
          </a:xfrm>
          <a:solidFill>
            <a:schemeClr val="accent6">
              <a:alpha val="50000"/>
            </a:schemeClr>
          </a:solidFill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AECA75D5-A133-5C4C-8B87-690836EA551C}"/>
                </a:ext>
              </a:extLst>
            </p:cNvPr>
            <p:cNvSpPr/>
            <p:nvPr/>
          </p:nvSpPr>
          <p:spPr>
            <a:xfrm>
              <a:off x="228600" y="4880187"/>
              <a:ext cx="14173200" cy="1490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F734A13E-2C6B-9549-ACEF-0ED3D2F858A8}"/>
                </a:ext>
              </a:extLst>
            </p:cNvPr>
            <p:cNvSpPr/>
            <p:nvPr/>
          </p:nvSpPr>
          <p:spPr>
            <a:xfrm>
              <a:off x="228600" y="4689651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8B48A749-4448-7042-84F6-17645B9D40A0}"/>
                </a:ext>
              </a:extLst>
            </p:cNvPr>
            <p:cNvSpPr/>
            <p:nvPr/>
          </p:nvSpPr>
          <p:spPr>
            <a:xfrm>
              <a:off x="228600" y="4495624"/>
              <a:ext cx="14173200" cy="1134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F1C20C69-67AB-9D4E-A33A-4B1BE54F601C}"/>
                </a:ext>
              </a:extLst>
            </p:cNvPr>
            <p:cNvSpPr/>
            <p:nvPr/>
          </p:nvSpPr>
          <p:spPr>
            <a:xfrm>
              <a:off x="228600" y="4305476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41D724DA-E1DF-984D-948B-1DC4EB2986BD}"/>
                </a:ext>
              </a:extLst>
            </p:cNvPr>
            <p:cNvSpPr/>
            <p:nvPr/>
          </p:nvSpPr>
          <p:spPr>
            <a:xfrm>
              <a:off x="228600" y="4111449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E854E062-A4CF-E846-B1A7-2657E21E3E18}"/>
                </a:ext>
              </a:extLst>
            </p:cNvPr>
            <p:cNvSpPr/>
            <p:nvPr/>
          </p:nvSpPr>
          <p:spPr>
            <a:xfrm>
              <a:off x="228600" y="3913540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DE136C2C-7EA3-944E-85D5-4AB9FA0786F7}"/>
                </a:ext>
              </a:extLst>
            </p:cNvPr>
            <p:cNvSpPr/>
            <p:nvPr/>
          </p:nvSpPr>
          <p:spPr>
            <a:xfrm>
              <a:off x="228600" y="3713692"/>
              <a:ext cx="14173200" cy="3973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5F299FC0-AAD1-7343-8579-38DC0BDBF9BC}"/>
                </a:ext>
              </a:extLst>
            </p:cNvPr>
            <p:cNvSpPr/>
            <p:nvPr/>
          </p:nvSpPr>
          <p:spPr>
            <a:xfrm rot="10800000">
              <a:off x="228600" y="2437920"/>
              <a:ext cx="14173200" cy="1490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C09E0511-A151-974D-AAB6-606FD5B80097}"/>
                </a:ext>
              </a:extLst>
            </p:cNvPr>
            <p:cNvSpPr/>
            <p:nvPr/>
          </p:nvSpPr>
          <p:spPr>
            <a:xfrm rot="10800000">
              <a:off x="228600" y="2648479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BD764622-0D40-D146-BBDD-08BA5DD7D10E}"/>
                </a:ext>
              </a:extLst>
            </p:cNvPr>
            <p:cNvSpPr/>
            <p:nvPr/>
          </p:nvSpPr>
          <p:spPr>
            <a:xfrm rot="10800000">
              <a:off x="228600" y="2858029"/>
              <a:ext cx="14173200" cy="1134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71C3CB51-ADD0-E445-B752-A449EAD7CB47}"/>
                </a:ext>
              </a:extLst>
            </p:cNvPr>
            <p:cNvSpPr/>
            <p:nvPr/>
          </p:nvSpPr>
          <p:spPr>
            <a:xfrm rot="10800000">
              <a:off x="228600" y="3067579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6397851A-16D1-E943-BFD3-84DFAAA8043E}"/>
                </a:ext>
              </a:extLst>
            </p:cNvPr>
            <p:cNvSpPr/>
            <p:nvPr/>
          </p:nvSpPr>
          <p:spPr>
            <a:xfrm rot="10800000">
              <a:off x="228600" y="3281009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A85DB0E9-BCE7-1349-B949-3380D78E2247}"/>
                </a:ext>
              </a:extLst>
            </p:cNvPr>
            <p:cNvSpPr/>
            <p:nvPr/>
          </p:nvSpPr>
          <p:spPr>
            <a:xfrm rot="10800000">
              <a:off x="228600" y="3496381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3B55D9A8-5161-2E4C-BF56-29A745113B4E}"/>
                </a:ext>
              </a:extLst>
            </p:cNvPr>
            <p:cNvSpPr/>
            <p:nvPr/>
          </p:nvSpPr>
          <p:spPr>
            <a:xfrm>
              <a:off x="228600" y="2249247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392AAC9F-5A61-FE40-AD32-087CC800D4C7}"/>
                </a:ext>
              </a:extLst>
            </p:cNvPr>
            <p:cNvSpPr/>
            <p:nvPr/>
          </p:nvSpPr>
          <p:spPr>
            <a:xfrm>
              <a:off x="228600" y="2055219"/>
              <a:ext cx="14173200" cy="1134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DB89EDEA-A6BE-014C-B5CB-01CF8EB76B67}"/>
                </a:ext>
              </a:extLst>
            </p:cNvPr>
            <p:cNvSpPr/>
            <p:nvPr/>
          </p:nvSpPr>
          <p:spPr>
            <a:xfrm>
              <a:off x="228600" y="1865072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DBC63857-177B-2546-A9AE-CA990A92BDDB}"/>
                </a:ext>
              </a:extLst>
            </p:cNvPr>
            <p:cNvSpPr/>
            <p:nvPr/>
          </p:nvSpPr>
          <p:spPr>
            <a:xfrm>
              <a:off x="228600" y="1671044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448327A6-CC73-654B-9FB7-834BCF6E22E0}"/>
                </a:ext>
              </a:extLst>
            </p:cNvPr>
            <p:cNvSpPr/>
            <p:nvPr/>
          </p:nvSpPr>
          <p:spPr>
            <a:xfrm>
              <a:off x="228600" y="1473135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433B0057-AE53-4744-8ADC-82679BFB37B8}"/>
                </a:ext>
              </a:extLst>
            </p:cNvPr>
            <p:cNvSpPr/>
            <p:nvPr/>
          </p:nvSpPr>
          <p:spPr>
            <a:xfrm>
              <a:off x="228600" y="1273287"/>
              <a:ext cx="14173200" cy="3973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79692720-BEA9-4A46-8FD4-2156B5CDA5FE}"/>
                </a:ext>
              </a:extLst>
            </p:cNvPr>
            <p:cNvSpPr/>
            <p:nvPr/>
          </p:nvSpPr>
          <p:spPr>
            <a:xfrm rot="10800000">
              <a:off x="228600" y="396"/>
              <a:ext cx="14173200" cy="1490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F321B62A-B1E1-6042-9614-A231B127BB7B}"/>
                </a:ext>
              </a:extLst>
            </p:cNvPr>
            <p:cNvSpPr/>
            <p:nvPr/>
          </p:nvSpPr>
          <p:spPr>
            <a:xfrm rot="10800000">
              <a:off x="228600" y="210955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724E83A6-3563-374F-9004-8C4B8D05CE0A}"/>
                </a:ext>
              </a:extLst>
            </p:cNvPr>
            <p:cNvSpPr/>
            <p:nvPr/>
          </p:nvSpPr>
          <p:spPr>
            <a:xfrm rot="10800000">
              <a:off x="228600" y="420505"/>
              <a:ext cx="14173200" cy="1134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5C807D6D-FA01-0E4C-A45E-7C253957097D}"/>
                </a:ext>
              </a:extLst>
            </p:cNvPr>
            <p:cNvSpPr/>
            <p:nvPr/>
          </p:nvSpPr>
          <p:spPr>
            <a:xfrm rot="10800000">
              <a:off x="228600" y="630055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BB1152E5-0176-D04B-B917-38762EBC7AE7}"/>
                </a:ext>
              </a:extLst>
            </p:cNvPr>
            <p:cNvSpPr/>
            <p:nvPr/>
          </p:nvSpPr>
          <p:spPr>
            <a:xfrm rot="10800000">
              <a:off x="228600" y="843486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5599B651-B64E-E14A-AAF1-4451F1E0D8FD}"/>
                </a:ext>
              </a:extLst>
            </p:cNvPr>
            <p:cNvSpPr/>
            <p:nvPr/>
          </p:nvSpPr>
          <p:spPr>
            <a:xfrm rot="10800000">
              <a:off x="228600" y="1058857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58" name="L-Shape 57">
            <a:extLst>
              <a:ext uri="{FF2B5EF4-FFF2-40B4-BE49-F238E27FC236}">
                <a16:creationId xmlns:a16="http://schemas.microsoft.com/office/drawing/2014/main" id="{822F0A5E-64B0-7F4E-9BCA-CB63C0F6FD52}"/>
              </a:ext>
            </a:extLst>
          </p:cNvPr>
          <p:cNvSpPr/>
          <p:nvPr userDrawn="1"/>
        </p:nvSpPr>
        <p:spPr>
          <a:xfrm rot="13500000">
            <a:off x="400807" y="2079464"/>
            <a:ext cx="4308268" cy="4308268"/>
          </a:xfrm>
          <a:prstGeom prst="corner">
            <a:avLst>
              <a:gd name="adj1" fmla="val 20121"/>
              <a:gd name="adj2" fmla="val 20273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415999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rrow 3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B7FCBDF9-6D98-B345-BA39-15F276450B3E}"/>
              </a:ext>
            </a:extLst>
          </p:cNvPr>
          <p:cNvSpPr/>
          <p:nvPr userDrawn="1"/>
        </p:nvSpPr>
        <p:spPr>
          <a:xfrm>
            <a:off x="0" y="5358984"/>
            <a:ext cx="14630400" cy="287061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EBBD542-79BF-5144-A563-42BF3D453E0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54496" y="1188720"/>
            <a:ext cx="7382436" cy="6092812"/>
          </a:xfrm>
        </p:spPr>
        <p:txBody>
          <a:bodyPr anchor="ctr"/>
          <a:lstStyle>
            <a:lvl1pPr>
              <a:defRPr sz="3600" b="0" i="0">
                <a:solidFill>
                  <a:schemeClr val="bg1"/>
                </a:solidFill>
                <a:latin typeface="DM Sans Medium" pitchFamily="2" charset="77"/>
              </a:defRPr>
            </a:lvl1pPr>
          </a:lstStyle>
          <a:p>
            <a:r>
              <a:rPr lang="en-US" dirty="0"/>
              <a:t>Click to edit section title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FD070F5F-9B0C-5A49-99D5-6B3A5BEF64B2}"/>
              </a:ext>
            </a:extLst>
          </p:cNvPr>
          <p:cNvGrpSpPr/>
          <p:nvPr userDrawn="1"/>
        </p:nvGrpSpPr>
        <p:grpSpPr>
          <a:xfrm>
            <a:off x="-1" y="5373511"/>
            <a:ext cx="14630399" cy="2841147"/>
            <a:chOff x="228600" y="396"/>
            <a:chExt cx="14173200" cy="5028804"/>
          </a:xfrm>
          <a:solidFill>
            <a:schemeClr val="accent6">
              <a:alpha val="50000"/>
            </a:schemeClr>
          </a:solidFill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AECA75D5-A133-5C4C-8B87-690836EA551C}"/>
                </a:ext>
              </a:extLst>
            </p:cNvPr>
            <p:cNvSpPr/>
            <p:nvPr/>
          </p:nvSpPr>
          <p:spPr>
            <a:xfrm>
              <a:off x="228600" y="4880187"/>
              <a:ext cx="14173200" cy="1490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F734A13E-2C6B-9549-ACEF-0ED3D2F858A8}"/>
                </a:ext>
              </a:extLst>
            </p:cNvPr>
            <p:cNvSpPr/>
            <p:nvPr/>
          </p:nvSpPr>
          <p:spPr>
            <a:xfrm>
              <a:off x="228600" y="4689651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8B48A749-4448-7042-84F6-17645B9D40A0}"/>
                </a:ext>
              </a:extLst>
            </p:cNvPr>
            <p:cNvSpPr/>
            <p:nvPr/>
          </p:nvSpPr>
          <p:spPr>
            <a:xfrm>
              <a:off x="228600" y="4495624"/>
              <a:ext cx="14173200" cy="1134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F1C20C69-67AB-9D4E-A33A-4B1BE54F601C}"/>
                </a:ext>
              </a:extLst>
            </p:cNvPr>
            <p:cNvSpPr/>
            <p:nvPr/>
          </p:nvSpPr>
          <p:spPr>
            <a:xfrm>
              <a:off x="228600" y="4305476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41D724DA-E1DF-984D-948B-1DC4EB2986BD}"/>
                </a:ext>
              </a:extLst>
            </p:cNvPr>
            <p:cNvSpPr/>
            <p:nvPr/>
          </p:nvSpPr>
          <p:spPr>
            <a:xfrm>
              <a:off x="228600" y="4111449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E854E062-A4CF-E846-B1A7-2657E21E3E18}"/>
                </a:ext>
              </a:extLst>
            </p:cNvPr>
            <p:cNvSpPr/>
            <p:nvPr/>
          </p:nvSpPr>
          <p:spPr>
            <a:xfrm>
              <a:off x="228600" y="3913540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DE136C2C-7EA3-944E-85D5-4AB9FA0786F7}"/>
                </a:ext>
              </a:extLst>
            </p:cNvPr>
            <p:cNvSpPr/>
            <p:nvPr/>
          </p:nvSpPr>
          <p:spPr>
            <a:xfrm>
              <a:off x="228600" y="3713692"/>
              <a:ext cx="14173200" cy="3973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5F299FC0-AAD1-7343-8579-38DC0BDBF9BC}"/>
                </a:ext>
              </a:extLst>
            </p:cNvPr>
            <p:cNvSpPr/>
            <p:nvPr/>
          </p:nvSpPr>
          <p:spPr>
            <a:xfrm rot="10800000">
              <a:off x="228600" y="2437920"/>
              <a:ext cx="14173200" cy="1490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C09E0511-A151-974D-AAB6-606FD5B80097}"/>
                </a:ext>
              </a:extLst>
            </p:cNvPr>
            <p:cNvSpPr/>
            <p:nvPr/>
          </p:nvSpPr>
          <p:spPr>
            <a:xfrm rot="10800000">
              <a:off x="228600" y="2648479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BD764622-0D40-D146-BBDD-08BA5DD7D10E}"/>
                </a:ext>
              </a:extLst>
            </p:cNvPr>
            <p:cNvSpPr/>
            <p:nvPr/>
          </p:nvSpPr>
          <p:spPr>
            <a:xfrm rot="10800000">
              <a:off x="228600" y="2858029"/>
              <a:ext cx="14173200" cy="1134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71C3CB51-ADD0-E445-B752-A449EAD7CB47}"/>
                </a:ext>
              </a:extLst>
            </p:cNvPr>
            <p:cNvSpPr/>
            <p:nvPr/>
          </p:nvSpPr>
          <p:spPr>
            <a:xfrm rot="10800000">
              <a:off x="228600" y="3067579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6397851A-16D1-E943-BFD3-84DFAAA8043E}"/>
                </a:ext>
              </a:extLst>
            </p:cNvPr>
            <p:cNvSpPr/>
            <p:nvPr/>
          </p:nvSpPr>
          <p:spPr>
            <a:xfrm rot="10800000">
              <a:off x="228600" y="3281009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A85DB0E9-BCE7-1349-B949-3380D78E2247}"/>
                </a:ext>
              </a:extLst>
            </p:cNvPr>
            <p:cNvSpPr/>
            <p:nvPr/>
          </p:nvSpPr>
          <p:spPr>
            <a:xfrm rot="10800000">
              <a:off x="228600" y="3496381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3B55D9A8-5161-2E4C-BF56-29A745113B4E}"/>
                </a:ext>
              </a:extLst>
            </p:cNvPr>
            <p:cNvSpPr/>
            <p:nvPr/>
          </p:nvSpPr>
          <p:spPr>
            <a:xfrm>
              <a:off x="228600" y="2249247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392AAC9F-5A61-FE40-AD32-087CC800D4C7}"/>
                </a:ext>
              </a:extLst>
            </p:cNvPr>
            <p:cNvSpPr/>
            <p:nvPr/>
          </p:nvSpPr>
          <p:spPr>
            <a:xfrm>
              <a:off x="228600" y="2055219"/>
              <a:ext cx="14173200" cy="1134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DB89EDEA-A6BE-014C-B5CB-01CF8EB76B67}"/>
                </a:ext>
              </a:extLst>
            </p:cNvPr>
            <p:cNvSpPr/>
            <p:nvPr/>
          </p:nvSpPr>
          <p:spPr>
            <a:xfrm>
              <a:off x="228600" y="1865072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DBC63857-177B-2546-A9AE-CA990A92BDDB}"/>
                </a:ext>
              </a:extLst>
            </p:cNvPr>
            <p:cNvSpPr/>
            <p:nvPr/>
          </p:nvSpPr>
          <p:spPr>
            <a:xfrm>
              <a:off x="228600" y="1671044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448327A6-CC73-654B-9FB7-834BCF6E22E0}"/>
                </a:ext>
              </a:extLst>
            </p:cNvPr>
            <p:cNvSpPr/>
            <p:nvPr/>
          </p:nvSpPr>
          <p:spPr>
            <a:xfrm>
              <a:off x="228600" y="1473135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433B0057-AE53-4744-8ADC-82679BFB37B8}"/>
                </a:ext>
              </a:extLst>
            </p:cNvPr>
            <p:cNvSpPr/>
            <p:nvPr/>
          </p:nvSpPr>
          <p:spPr>
            <a:xfrm>
              <a:off x="228600" y="1273287"/>
              <a:ext cx="14173200" cy="3973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79692720-BEA9-4A46-8FD4-2156B5CDA5FE}"/>
                </a:ext>
              </a:extLst>
            </p:cNvPr>
            <p:cNvSpPr/>
            <p:nvPr/>
          </p:nvSpPr>
          <p:spPr>
            <a:xfrm rot="10800000">
              <a:off x="228600" y="396"/>
              <a:ext cx="14173200" cy="1490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F321B62A-B1E1-6042-9614-A231B127BB7B}"/>
                </a:ext>
              </a:extLst>
            </p:cNvPr>
            <p:cNvSpPr/>
            <p:nvPr/>
          </p:nvSpPr>
          <p:spPr>
            <a:xfrm rot="10800000">
              <a:off x="228600" y="210955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724E83A6-3563-374F-9004-8C4B8D05CE0A}"/>
                </a:ext>
              </a:extLst>
            </p:cNvPr>
            <p:cNvSpPr/>
            <p:nvPr/>
          </p:nvSpPr>
          <p:spPr>
            <a:xfrm rot="10800000">
              <a:off x="228600" y="420505"/>
              <a:ext cx="14173200" cy="1134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5C807D6D-FA01-0E4C-A45E-7C253957097D}"/>
                </a:ext>
              </a:extLst>
            </p:cNvPr>
            <p:cNvSpPr/>
            <p:nvPr/>
          </p:nvSpPr>
          <p:spPr>
            <a:xfrm rot="10800000">
              <a:off x="228600" y="630055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BB1152E5-0176-D04B-B917-38762EBC7AE7}"/>
                </a:ext>
              </a:extLst>
            </p:cNvPr>
            <p:cNvSpPr/>
            <p:nvPr/>
          </p:nvSpPr>
          <p:spPr>
            <a:xfrm rot="10800000">
              <a:off x="228600" y="843486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5599B651-B64E-E14A-AAF1-4451F1E0D8FD}"/>
                </a:ext>
              </a:extLst>
            </p:cNvPr>
            <p:cNvSpPr/>
            <p:nvPr/>
          </p:nvSpPr>
          <p:spPr>
            <a:xfrm rot="10800000">
              <a:off x="228600" y="1058857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58" name="L-Shape 57">
            <a:extLst>
              <a:ext uri="{FF2B5EF4-FFF2-40B4-BE49-F238E27FC236}">
                <a16:creationId xmlns:a16="http://schemas.microsoft.com/office/drawing/2014/main" id="{822F0A5E-64B0-7F4E-9BCA-CB63C0F6FD52}"/>
              </a:ext>
            </a:extLst>
          </p:cNvPr>
          <p:cNvSpPr/>
          <p:nvPr userDrawn="1"/>
        </p:nvSpPr>
        <p:spPr>
          <a:xfrm rot="13500000">
            <a:off x="400807" y="2079464"/>
            <a:ext cx="4308268" cy="4308268"/>
          </a:xfrm>
          <a:prstGeom prst="corner">
            <a:avLst>
              <a:gd name="adj1" fmla="val 20121"/>
              <a:gd name="adj2" fmla="val 20273"/>
            </a:avLst>
          </a:prstGeom>
          <a:solidFill>
            <a:srgbClr val="5BCB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419998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rrow 4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3DFF0C0C-555B-0242-9635-2C971447C464}"/>
              </a:ext>
            </a:extLst>
          </p:cNvPr>
          <p:cNvSpPr/>
          <p:nvPr userDrawn="1"/>
        </p:nvSpPr>
        <p:spPr>
          <a:xfrm>
            <a:off x="0" y="5358984"/>
            <a:ext cx="14630400" cy="287061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EBBD542-79BF-5144-A563-42BF3D453E0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54496" y="1188720"/>
            <a:ext cx="7382436" cy="6092812"/>
          </a:xfrm>
        </p:spPr>
        <p:txBody>
          <a:bodyPr anchor="ctr"/>
          <a:lstStyle>
            <a:lvl1pPr>
              <a:defRPr sz="3600" b="0" i="0">
                <a:solidFill>
                  <a:schemeClr val="bg1"/>
                </a:solidFill>
                <a:latin typeface="DM Sans Medium" pitchFamily="2" charset="77"/>
              </a:defRPr>
            </a:lvl1pPr>
          </a:lstStyle>
          <a:p>
            <a:r>
              <a:rPr lang="en-US" dirty="0"/>
              <a:t>Click to edit section title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FD070F5F-9B0C-5A49-99D5-6B3A5BEF64B2}"/>
              </a:ext>
            </a:extLst>
          </p:cNvPr>
          <p:cNvGrpSpPr/>
          <p:nvPr userDrawn="1"/>
        </p:nvGrpSpPr>
        <p:grpSpPr>
          <a:xfrm>
            <a:off x="-1" y="5373511"/>
            <a:ext cx="14630399" cy="2841147"/>
            <a:chOff x="228600" y="396"/>
            <a:chExt cx="14173200" cy="5028804"/>
          </a:xfrm>
          <a:solidFill>
            <a:schemeClr val="accent6">
              <a:alpha val="50000"/>
            </a:schemeClr>
          </a:solidFill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AECA75D5-A133-5C4C-8B87-690836EA551C}"/>
                </a:ext>
              </a:extLst>
            </p:cNvPr>
            <p:cNvSpPr/>
            <p:nvPr/>
          </p:nvSpPr>
          <p:spPr>
            <a:xfrm>
              <a:off x="228600" y="4880187"/>
              <a:ext cx="14173200" cy="1490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F734A13E-2C6B-9549-ACEF-0ED3D2F858A8}"/>
                </a:ext>
              </a:extLst>
            </p:cNvPr>
            <p:cNvSpPr/>
            <p:nvPr/>
          </p:nvSpPr>
          <p:spPr>
            <a:xfrm>
              <a:off x="228600" y="4689651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8B48A749-4448-7042-84F6-17645B9D40A0}"/>
                </a:ext>
              </a:extLst>
            </p:cNvPr>
            <p:cNvSpPr/>
            <p:nvPr/>
          </p:nvSpPr>
          <p:spPr>
            <a:xfrm>
              <a:off x="228600" y="4495624"/>
              <a:ext cx="14173200" cy="1134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F1C20C69-67AB-9D4E-A33A-4B1BE54F601C}"/>
                </a:ext>
              </a:extLst>
            </p:cNvPr>
            <p:cNvSpPr/>
            <p:nvPr/>
          </p:nvSpPr>
          <p:spPr>
            <a:xfrm>
              <a:off x="228600" y="4305476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41D724DA-E1DF-984D-948B-1DC4EB2986BD}"/>
                </a:ext>
              </a:extLst>
            </p:cNvPr>
            <p:cNvSpPr/>
            <p:nvPr/>
          </p:nvSpPr>
          <p:spPr>
            <a:xfrm>
              <a:off x="228600" y="4111449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E854E062-A4CF-E846-B1A7-2657E21E3E18}"/>
                </a:ext>
              </a:extLst>
            </p:cNvPr>
            <p:cNvSpPr/>
            <p:nvPr/>
          </p:nvSpPr>
          <p:spPr>
            <a:xfrm>
              <a:off x="228600" y="3913540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DE136C2C-7EA3-944E-85D5-4AB9FA0786F7}"/>
                </a:ext>
              </a:extLst>
            </p:cNvPr>
            <p:cNvSpPr/>
            <p:nvPr/>
          </p:nvSpPr>
          <p:spPr>
            <a:xfrm>
              <a:off x="228600" y="3713692"/>
              <a:ext cx="14173200" cy="3973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5F299FC0-AAD1-7343-8579-38DC0BDBF9BC}"/>
                </a:ext>
              </a:extLst>
            </p:cNvPr>
            <p:cNvSpPr/>
            <p:nvPr/>
          </p:nvSpPr>
          <p:spPr>
            <a:xfrm rot="10800000">
              <a:off x="228600" y="2437920"/>
              <a:ext cx="14173200" cy="1490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C09E0511-A151-974D-AAB6-606FD5B80097}"/>
                </a:ext>
              </a:extLst>
            </p:cNvPr>
            <p:cNvSpPr/>
            <p:nvPr/>
          </p:nvSpPr>
          <p:spPr>
            <a:xfrm rot="10800000">
              <a:off x="228600" y="2648479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BD764622-0D40-D146-BBDD-08BA5DD7D10E}"/>
                </a:ext>
              </a:extLst>
            </p:cNvPr>
            <p:cNvSpPr/>
            <p:nvPr/>
          </p:nvSpPr>
          <p:spPr>
            <a:xfrm rot="10800000">
              <a:off x="228600" y="2858029"/>
              <a:ext cx="14173200" cy="1134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71C3CB51-ADD0-E445-B752-A449EAD7CB47}"/>
                </a:ext>
              </a:extLst>
            </p:cNvPr>
            <p:cNvSpPr/>
            <p:nvPr/>
          </p:nvSpPr>
          <p:spPr>
            <a:xfrm rot="10800000">
              <a:off x="228600" y="3067579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6397851A-16D1-E943-BFD3-84DFAAA8043E}"/>
                </a:ext>
              </a:extLst>
            </p:cNvPr>
            <p:cNvSpPr/>
            <p:nvPr/>
          </p:nvSpPr>
          <p:spPr>
            <a:xfrm rot="10800000">
              <a:off x="228600" y="3281009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A85DB0E9-BCE7-1349-B949-3380D78E2247}"/>
                </a:ext>
              </a:extLst>
            </p:cNvPr>
            <p:cNvSpPr/>
            <p:nvPr/>
          </p:nvSpPr>
          <p:spPr>
            <a:xfrm rot="10800000">
              <a:off x="228600" y="3496381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3B55D9A8-5161-2E4C-BF56-29A745113B4E}"/>
                </a:ext>
              </a:extLst>
            </p:cNvPr>
            <p:cNvSpPr/>
            <p:nvPr/>
          </p:nvSpPr>
          <p:spPr>
            <a:xfrm>
              <a:off x="228600" y="2249247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392AAC9F-5A61-FE40-AD32-087CC800D4C7}"/>
                </a:ext>
              </a:extLst>
            </p:cNvPr>
            <p:cNvSpPr/>
            <p:nvPr/>
          </p:nvSpPr>
          <p:spPr>
            <a:xfrm>
              <a:off x="228600" y="2055219"/>
              <a:ext cx="14173200" cy="1134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DB89EDEA-A6BE-014C-B5CB-01CF8EB76B67}"/>
                </a:ext>
              </a:extLst>
            </p:cNvPr>
            <p:cNvSpPr/>
            <p:nvPr/>
          </p:nvSpPr>
          <p:spPr>
            <a:xfrm>
              <a:off x="228600" y="1865072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DBC63857-177B-2546-A9AE-CA990A92BDDB}"/>
                </a:ext>
              </a:extLst>
            </p:cNvPr>
            <p:cNvSpPr/>
            <p:nvPr/>
          </p:nvSpPr>
          <p:spPr>
            <a:xfrm>
              <a:off x="228600" y="1671044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448327A6-CC73-654B-9FB7-834BCF6E22E0}"/>
                </a:ext>
              </a:extLst>
            </p:cNvPr>
            <p:cNvSpPr/>
            <p:nvPr/>
          </p:nvSpPr>
          <p:spPr>
            <a:xfrm>
              <a:off x="228600" y="1473135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433B0057-AE53-4744-8ADC-82679BFB37B8}"/>
                </a:ext>
              </a:extLst>
            </p:cNvPr>
            <p:cNvSpPr/>
            <p:nvPr/>
          </p:nvSpPr>
          <p:spPr>
            <a:xfrm>
              <a:off x="228600" y="1273287"/>
              <a:ext cx="14173200" cy="3973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79692720-BEA9-4A46-8FD4-2156B5CDA5FE}"/>
                </a:ext>
              </a:extLst>
            </p:cNvPr>
            <p:cNvSpPr/>
            <p:nvPr/>
          </p:nvSpPr>
          <p:spPr>
            <a:xfrm rot="10800000">
              <a:off x="228600" y="396"/>
              <a:ext cx="14173200" cy="1490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F321B62A-B1E1-6042-9614-A231B127BB7B}"/>
                </a:ext>
              </a:extLst>
            </p:cNvPr>
            <p:cNvSpPr/>
            <p:nvPr/>
          </p:nvSpPr>
          <p:spPr>
            <a:xfrm rot="10800000">
              <a:off x="228600" y="210955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724E83A6-3563-374F-9004-8C4B8D05CE0A}"/>
                </a:ext>
              </a:extLst>
            </p:cNvPr>
            <p:cNvSpPr/>
            <p:nvPr/>
          </p:nvSpPr>
          <p:spPr>
            <a:xfrm rot="10800000">
              <a:off x="228600" y="420505"/>
              <a:ext cx="14173200" cy="1134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5C807D6D-FA01-0E4C-A45E-7C253957097D}"/>
                </a:ext>
              </a:extLst>
            </p:cNvPr>
            <p:cNvSpPr/>
            <p:nvPr/>
          </p:nvSpPr>
          <p:spPr>
            <a:xfrm rot="10800000">
              <a:off x="228600" y="630055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BB1152E5-0176-D04B-B917-38762EBC7AE7}"/>
                </a:ext>
              </a:extLst>
            </p:cNvPr>
            <p:cNvSpPr/>
            <p:nvPr/>
          </p:nvSpPr>
          <p:spPr>
            <a:xfrm rot="10800000">
              <a:off x="228600" y="843486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5599B651-B64E-E14A-AAF1-4451F1E0D8FD}"/>
                </a:ext>
              </a:extLst>
            </p:cNvPr>
            <p:cNvSpPr/>
            <p:nvPr/>
          </p:nvSpPr>
          <p:spPr>
            <a:xfrm rot="10800000">
              <a:off x="228600" y="1058857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58" name="L-Shape 57">
            <a:extLst>
              <a:ext uri="{FF2B5EF4-FFF2-40B4-BE49-F238E27FC236}">
                <a16:creationId xmlns:a16="http://schemas.microsoft.com/office/drawing/2014/main" id="{822F0A5E-64B0-7F4E-9BCA-CB63C0F6FD52}"/>
              </a:ext>
            </a:extLst>
          </p:cNvPr>
          <p:cNvSpPr/>
          <p:nvPr userDrawn="1"/>
        </p:nvSpPr>
        <p:spPr>
          <a:xfrm rot="13500000">
            <a:off x="400807" y="2079464"/>
            <a:ext cx="4308268" cy="4308268"/>
          </a:xfrm>
          <a:prstGeom prst="corner">
            <a:avLst>
              <a:gd name="adj1" fmla="val 20121"/>
              <a:gd name="adj2" fmla="val 20273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719661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hoto Bullets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>
            <a:extLst>
              <a:ext uri="{FF2B5EF4-FFF2-40B4-BE49-F238E27FC236}">
                <a16:creationId xmlns:a16="http://schemas.microsoft.com/office/drawing/2014/main" id="{13152C09-345A-5842-B7E2-AF0966D16B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14300"/>
            <a:ext cx="11902632" cy="914400"/>
          </a:xfrm>
        </p:spPr>
        <p:txBody>
          <a:bodyPr anchor="ctr"/>
          <a:lstStyle>
            <a:lvl1pPr>
              <a:defRPr sz="3000" b="1" i="0">
                <a:latin typeface="DM Sans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Slide Number Placeholder 4">
            <a:extLst>
              <a:ext uri="{FF2B5EF4-FFF2-40B4-BE49-F238E27FC236}">
                <a16:creationId xmlns:a16="http://schemas.microsoft.com/office/drawing/2014/main" id="{CF3541C0-6DE4-5542-9619-6195053808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3" name="Text Placeholder 6">
            <a:extLst>
              <a:ext uri="{FF2B5EF4-FFF2-40B4-BE49-F238E27FC236}">
                <a16:creationId xmlns:a16="http://schemas.microsoft.com/office/drawing/2014/main" id="{DDF6D88F-53BE-C245-9AEF-FE3B999678B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23900" y="1676399"/>
            <a:ext cx="5552914" cy="5437189"/>
          </a:xfrm>
          <a:prstGeom prst="rect">
            <a:avLst/>
          </a:prstGeom>
        </p:spPr>
        <p:txBody>
          <a:bodyPr/>
          <a:lstStyle>
            <a:lvl1pPr>
              <a:spcAft>
                <a:spcPts val="0"/>
              </a:spcAft>
              <a:defRPr/>
            </a:lvl1pPr>
            <a:lvl2pPr>
              <a:spcAft>
                <a:spcPts val="0"/>
              </a:spcAft>
              <a:defRPr/>
            </a:lvl2pPr>
            <a:lvl3pPr>
              <a:spcAft>
                <a:spcPts val="0"/>
              </a:spcAft>
              <a:defRPr/>
            </a:lvl3pPr>
            <a:lvl4pPr>
              <a:spcAft>
                <a:spcPts val="0"/>
              </a:spcAft>
              <a:defRPr/>
            </a:lvl4pPr>
            <a:lvl5pPr>
              <a:spcAft>
                <a:spcPts val="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78A00942-7275-2E49-BD21-209D0B7961F4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13590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Picture Placeholder 9">
            <a:extLst>
              <a:ext uri="{FF2B5EF4-FFF2-40B4-BE49-F238E27FC236}">
                <a16:creationId xmlns:a16="http://schemas.microsoft.com/office/drawing/2014/main" id="{BE0BA617-19C0-B445-A867-BDF13910E5A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315200" y="1676400"/>
            <a:ext cx="6248400" cy="5437187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373146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rrow 5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71DF6892-A7BC-D44A-A402-9914D0D50A2C}"/>
              </a:ext>
            </a:extLst>
          </p:cNvPr>
          <p:cNvSpPr/>
          <p:nvPr userDrawn="1"/>
        </p:nvSpPr>
        <p:spPr>
          <a:xfrm>
            <a:off x="0" y="5358984"/>
            <a:ext cx="14630400" cy="287061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EBBD542-79BF-5144-A563-42BF3D453E0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54496" y="1188720"/>
            <a:ext cx="7382436" cy="6092812"/>
          </a:xfrm>
        </p:spPr>
        <p:txBody>
          <a:bodyPr anchor="ctr"/>
          <a:lstStyle>
            <a:lvl1pPr>
              <a:defRPr sz="3600" b="0" i="0">
                <a:solidFill>
                  <a:schemeClr val="bg1"/>
                </a:solidFill>
                <a:latin typeface="DM Sans Medium" pitchFamily="2" charset="77"/>
              </a:defRPr>
            </a:lvl1pPr>
          </a:lstStyle>
          <a:p>
            <a:r>
              <a:rPr lang="en-US" dirty="0"/>
              <a:t>Click to edit section title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FD070F5F-9B0C-5A49-99D5-6B3A5BEF64B2}"/>
              </a:ext>
            </a:extLst>
          </p:cNvPr>
          <p:cNvGrpSpPr/>
          <p:nvPr userDrawn="1"/>
        </p:nvGrpSpPr>
        <p:grpSpPr>
          <a:xfrm>
            <a:off x="-1" y="5373511"/>
            <a:ext cx="14630399" cy="2841147"/>
            <a:chOff x="228600" y="396"/>
            <a:chExt cx="14173200" cy="5028804"/>
          </a:xfrm>
          <a:solidFill>
            <a:schemeClr val="accent6">
              <a:alpha val="50000"/>
            </a:schemeClr>
          </a:solidFill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AECA75D5-A133-5C4C-8B87-690836EA551C}"/>
                </a:ext>
              </a:extLst>
            </p:cNvPr>
            <p:cNvSpPr/>
            <p:nvPr/>
          </p:nvSpPr>
          <p:spPr>
            <a:xfrm>
              <a:off x="228600" y="4880187"/>
              <a:ext cx="14173200" cy="1490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F734A13E-2C6B-9549-ACEF-0ED3D2F858A8}"/>
                </a:ext>
              </a:extLst>
            </p:cNvPr>
            <p:cNvSpPr/>
            <p:nvPr/>
          </p:nvSpPr>
          <p:spPr>
            <a:xfrm>
              <a:off x="228600" y="4689651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8B48A749-4448-7042-84F6-17645B9D40A0}"/>
                </a:ext>
              </a:extLst>
            </p:cNvPr>
            <p:cNvSpPr/>
            <p:nvPr/>
          </p:nvSpPr>
          <p:spPr>
            <a:xfrm>
              <a:off x="228600" y="4495624"/>
              <a:ext cx="14173200" cy="1134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F1C20C69-67AB-9D4E-A33A-4B1BE54F601C}"/>
                </a:ext>
              </a:extLst>
            </p:cNvPr>
            <p:cNvSpPr/>
            <p:nvPr/>
          </p:nvSpPr>
          <p:spPr>
            <a:xfrm>
              <a:off x="228600" y="4305476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41D724DA-E1DF-984D-948B-1DC4EB2986BD}"/>
                </a:ext>
              </a:extLst>
            </p:cNvPr>
            <p:cNvSpPr/>
            <p:nvPr/>
          </p:nvSpPr>
          <p:spPr>
            <a:xfrm>
              <a:off x="228600" y="4111449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E854E062-A4CF-E846-B1A7-2657E21E3E18}"/>
                </a:ext>
              </a:extLst>
            </p:cNvPr>
            <p:cNvSpPr/>
            <p:nvPr/>
          </p:nvSpPr>
          <p:spPr>
            <a:xfrm>
              <a:off x="228600" y="3913540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DE136C2C-7EA3-944E-85D5-4AB9FA0786F7}"/>
                </a:ext>
              </a:extLst>
            </p:cNvPr>
            <p:cNvSpPr/>
            <p:nvPr/>
          </p:nvSpPr>
          <p:spPr>
            <a:xfrm>
              <a:off x="228600" y="3713692"/>
              <a:ext cx="14173200" cy="3973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5F299FC0-AAD1-7343-8579-38DC0BDBF9BC}"/>
                </a:ext>
              </a:extLst>
            </p:cNvPr>
            <p:cNvSpPr/>
            <p:nvPr/>
          </p:nvSpPr>
          <p:spPr>
            <a:xfrm rot="10800000">
              <a:off x="228600" y="2437920"/>
              <a:ext cx="14173200" cy="1490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C09E0511-A151-974D-AAB6-606FD5B80097}"/>
                </a:ext>
              </a:extLst>
            </p:cNvPr>
            <p:cNvSpPr/>
            <p:nvPr/>
          </p:nvSpPr>
          <p:spPr>
            <a:xfrm rot="10800000">
              <a:off x="228600" y="2648479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BD764622-0D40-D146-BBDD-08BA5DD7D10E}"/>
                </a:ext>
              </a:extLst>
            </p:cNvPr>
            <p:cNvSpPr/>
            <p:nvPr/>
          </p:nvSpPr>
          <p:spPr>
            <a:xfrm rot="10800000">
              <a:off x="228600" y="2858029"/>
              <a:ext cx="14173200" cy="1134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71C3CB51-ADD0-E445-B752-A449EAD7CB47}"/>
                </a:ext>
              </a:extLst>
            </p:cNvPr>
            <p:cNvSpPr/>
            <p:nvPr/>
          </p:nvSpPr>
          <p:spPr>
            <a:xfrm rot="10800000">
              <a:off x="228600" y="3067579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6397851A-16D1-E943-BFD3-84DFAAA8043E}"/>
                </a:ext>
              </a:extLst>
            </p:cNvPr>
            <p:cNvSpPr/>
            <p:nvPr/>
          </p:nvSpPr>
          <p:spPr>
            <a:xfrm rot="10800000">
              <a:off x="228600" y="3281009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A85DB0E9-BCE7-1349-B949-3380D78E2247}"/>
                </a:ext>
              </a:extLst>
            </p:cNvPr>
            <p:cNvSpPr/>
            <p:nvPr/>
          </p:nvSpPr>
          <p:spPr>
            <a:xfrm rot="10800000">
              <a:off x="228600" y="3496381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3B55D9A8-5161-2E4C-BF56-29A745113B4E}"/>
                </a:ext>
              </a:extLst>
            </p:cNvPr>
            <p:cNvSpPr/>
            <p:nvPr/>
          </p:nvSpPr>
          <p:spPr>
            <a:xfrm>
              <a:off x="228600" y="2249247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392AAC9F-5A61-FE40-AD32-087CC800D4C7}"/>
                </a:ext>
              </a:extLst>
            </p:cNvPr>
            <p:cNvSpPr/>
            <p:nvPr/>
          </p:nvSpPr>
          <p:spPr>
            <a:xfrm>
              <a:off x="228600" y="2055219"/>
              <a:ext cx="14173200" cy="1134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DB89EDEA-A6BE-014C-B5CB-01CF8EB76B67}"/>
                </a:ext>
              </a:extLst>
            </p:cNvPr>
            <p:cNvSpPr/>
            <p:nvPr/>
          </p:nvSpPr>
          <p:spPr>
            <a:xfrm>
              <a:off x="228600" y="1865072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DBC63857-177B-2546-A9AE-CA990A92BDDB}"/>
                </a:ext>
              </a:extLst>
            </p:cNvPr>
            <p:cNvSpPr/>
            <p:nvPr/>
          </p:nvSpPr>
          <p:spPr>
            <a:xfrm>
              <a:off x="228600" y="1671044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448327A6-CC73-654B-9FB7-834BCF6E22E0}"/>
                </a:ext>
              </a:extLst>
            </p:cNvPr>
            <p:cNvSpPr/>
            <p:nvPr/>
          </p:nvSpPr>
          <p:spPr>
            <a:xfrm>
              <a:off x="228600" y="1473135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433B0057-AE53-4744-8ADC-82679BFB37B8}"/>
                </a:ext>
              </a:extLst>
            </p:cNvPr>
            <p:cNvSpPr/>
            <p:nvPr/>
          </p:nvSpPr>
          <p:spPr>
            <a:xfrm>
              <a:off x="228600" y="1273287"/>
              <a:ext cx="14173200" cy="3973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79692720-BEA9-4A46-8FD4-2156B5CDA5FE}"/>
                </a:ext>
              </a:extLst>
            </p:cNvPr>
            <p:cNvSpPr/>
            <p:nvPr/>
          </p:nvSpPr>
          <p:spPr>
            <a:xfrm rot="10800000">
              <a:off x="228600" y="396"/>
              <a:ext cx="14173200" cy="1490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F321B62A-B1E1-6042-9614-A231B127BB7B}"/>
                </a:ext>
              </a:extLst>
            </p:cNvPr>
            <p:cNvSpPr/>
            <p:nvPr/>
          </p:nvSpPr>
          <p:spPr>
            <a:xfrm rot="10800000">
              <a:off x="228600" y="210955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724E83A6-3563-374F-9004-8C4B8D05CE0A}"/>
                </a:ext>
              </a:extLst>
            </p:cNvPr>
            <p:cNvSpPr/>
            <p:nvPr/>
          </p:nvSpPr>
          <p:spPr>
            <a:xfrm rot="10800000">
              <a:off x="228600" y="420505"/>
              <a:ext cx="14173200" cy="1134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5C807D6D-FA01-0E4C-A45E-7C253957097D}"/>
                </a:ext>
              </a:extLst>
            </p:cNvPr>
            <p:cNvSpPr/>
            <p:nvPr/>
          </p:nvSpPr>
          <p:spPr>
            <a:xfrm rot="10800000">
              <a:off x="228600" y="630055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BB1152E5-0176-D04B-B917-38762EBC7AE7}"/>
                </a:ext>
              </a:extLst>
            </p:cNvPr>
            <p:cNvSpPr/>
            <p:nvPr/>
          </p:nvSpPr>
          <p:spPr>
            <a:xfrm rot="10800000">
              <a:off x="228600" y="843486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5599B651-B64E-E14A-AAF1-4451F1E0D8FD}"/>
                </a:ext>
              </a:extLst>
            </p:cNvPr>
            <p:cNvSpPr/>
            <p:nvPr/>
          </p:nvSpPr>
          <p:spPr>
            <a:xfrm rot="10800000">
              <a:off x="228600" y="1058857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58" name="L-Shape 57">
            <a:extLst>
              <a:ext uri="{FF2B5EF4-FFF2-40B4-BE49-F238E27FC236}">
                <a16:creationId xmlns:a16="http://schemas.microsoft.com/office/drawing/2014/main" id="{822F0A5E-64B0-7F4E-9BCA-CB63C0F6FD52}"/>
              </a:ext>
            </a:extLst>
          </p:cNvPr>
          <p:cNvSpPr/>
          <p:nvPr userDrawn="1"/>
        </p:nvSpPr>
        <p:spPr>
          <a:xfrm rot="13500000">
            <a:off x="400807" y="2079464"/>
            <a:ext cx="4308268" cy="4308268"/>
          </a:xfrm>
          <a:prstGeom prst="corner">
            <a:avLst>
              <a:gd name="adj1" fmla="val 20121"/>
              <a:gd name="adj2" fmla="val 20273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609284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rrow 7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C977CEF4-3F8D-B445-A0E7-CDC8DA68EB33}"/>
              </a:ext>
            </a:extLst>
          </p:cNvPr>
          <p:cNvSpPr/>
          <p:nvPr userDrawn="1"/>
        </p:nvSpPr>
        <p:spPr>
          <a:xfrm>
            <a:off x="0" y="5358984"/>
            <a:ext cx="14630400" cy="287061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EBBD542-79BF-5144-A563-42BF3D453E0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54496" y="1188720"/>
            <a:ext cx="7379208" cy="6071616"/>
          </a:xfrm>
        </p:spPr>
        <p:txBody>
          <a:bodyPr anchor="ctr"/>
          <a:lstStyle>
            <a:lvl1pPr>
              <a:defRPr sz="3600" b="0" i="0">
                <a:solidFill>
                  <a:schemeClr val="tx1"/>
                </a:solidFill>
                <a:latin typeface="DM Sans Medium" pitchFamily="2" charset="77"/>
              </a:defRPr>
            </a:lvl1pPr>
          </a:lstStyle>
          <a:p>
            <a:r>
              <a:rPr lang="en-US" dirty="0"/>
              <a:t>Click to edit section title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FD070F5F-9B0C-5A49-99D5-6B3A5BEF64B2}"/>
              </a:ext>
            </a:extLst>
          </p:cNvPr>
          <p:cNvGrpSpPr/>
          <p:nvPr userDrawn="1"/>
        </p:nvGrpSpPr>
        <p:grpSpPr>
          <a:xfrm>
            <a:off x="-1" y="5373511"/>
            <a:ext cx="14630399" cy="2841147"/>
            <a:chOff x="228600" y="396"/>
            <a:chExt cx="14173200" cy="5028804"/>
          </a:xfrm>
          <a:solidFill>
            <a:schemeClr val="tx2">
              <a:alpha val="69000"/>
            </a:schemeClr>
          </a:solidFill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AECA75D5-A133-5C4C-8B87-690836EA551C}"/>
                </a:ext>
              </a:extLst>
            </p:cNvPr>
            <p:cNvSpPr/>
            <p:nvPr/>
          </p:nvSpPr>
          <p:spPr>
            <a:xfrm>
              <a:off x="228600" y="4880187"/>
              <a:ext cx="14173200" cy="1490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F734A13E-2C6B-9549-ACEF-0ED3D2F858A8}"/>
                </a:ext>
              </a:extLst>
            </p:cNvPr>
            <p:cNvSpPr/>
            <p:nvPr/>
          </p:nvSpPr>
          <p:spPr>
            <a:xfrm>
              <a:off x="228600" y="4689651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8B48A749-4448-7042-84F6-17645B9D40A0}"/>
                </a:ext>
              </a:extLst>
            </p:cNvPr>
            <p:cNvSpPr/>
            <p:nvPr/>
          </p:nvSpPr>
          <p:spPr>
            <a:xfrm>
              <a:off x="228600" y="4495624"/>
              <a:ext cx="14173200" cy="1134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F1C20C69-67AB-9D4E-A33A-4B1BE54F601C}"/>
                </a:ext>
              </a:extLst>
            </p:cNvPr>
            <p:cNvSpPr/>
            <p:nvPr/>
          </p:nvSpPr>
          <p:spPr>
            <a:xfrm>
              <a:off x="228600" y="4305476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41D724DA-E1DF-984D-948B-1DC4EB2986BD}"/>
                </a:ext>
              </a:extLst>
            </p:cNvPr>
            <p:cNvSpPr/>
            <p:nvPr/>
          </p:nvSpPr>
          <p:spPr>
            <a:xfrm>
              <a:off x="228600" y="4111449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E854E062-A4CF-E846-B1A7-2657E21E3E18}"/>
                </a:ext>
              </a:extLst>
            </p:cNvPr>
            <p:cNvSpPr/>
            <p:nvPr/>
          </p:nvSpPr>
          <p:spPr>
            <a:xfrm>
              <a:off x="228600" y="3913540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DE136C2C-7EA3-944E-85D5-4AB9FA0786F7}"/>
                </a:ext>
              </a:extLst>
            </p:cNvPr>
            <p:cNvSpPr/>
            <p:nvPr/>
          </p:nvSpPr>
          <p:spPr>
            <a:xfrm>
              <a:off x="228600" y="3713692"/>
              <a:ext cx="14173200" cy="3973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5F299FC0-AAD1-7343-8579-38DC0BDBF9BC}"/>
                </a:ext>
              </a:extLst>
            </p:cNvPr>
            <p:cNvSpPr/>
            <p:nvPr/>
          </p:nvSpPr>
          <p:spPr>
            <a:xfrm rot="10800000">
              <a:off x="228600" y="2437920"/>
              <a:ext cx="14173200" cy="1490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C09E0511-A151-974D-AAB6-606FD5B80097}"/>
                </a:ext>
              </a:extLst>
            </p:cNvPr>
            <p:cNvSpPr/>
            <p:nvPr/>
          </p:nvSpPr>
          <p:spPr>
            <a:xfrm rot="10800000">
              <a:off x="228600" y="2648479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BD764622-0D40-D146-BBDD-08BA5DD7D10E}"/>
                </a:ext>
              </a:extLst>
            </p:cNvPr>
            <p:cNvSpPr/>
            <p:nvPr/>
          </p:nvSpPr>
          <p:spPr>
            <a:xfrm rot="10800000">
              <a:off x="228600" y="2858029"/>
              <a:ext cx="14173200" cy="1134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71C3CB51-ADD0-E445-B752-A449EAD7CB47}"/>
                </a:ext>
              </a:extLst>
            </p:cNvPr>
            <p:cNvSpPr/>
            <p:nvPr/>
          </p:nvSpPr>
          <p:spPr>
            <a:xfrm rot="10800000">
              <a:off x="228600" y="3067579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6397851A-16D1-E943-BFD3-84DFAAA8043E}"/>
                </a:ext>
              </a:extLst>
            </p:cNvPr>
            <p:cNvSpPr/>
            <p:nvPr/>
          </p:nvSpPr>
          <p:spPr>
            <a:xfrm rot="10800000">
              <a:off x="228600" y="3281009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A85DB0E9-BCE7-1349-B949-3380D78E2247}"/>
                </a:ext>
              </a:extLst>
            </p:cNvPr>
            <p:cNvSpPr/>
            <p:nvPr/>
          </p:nvSpPr>
          <p:spPr>
            <a:xfrm rot="10800000">
              <a:off x="228600" y="3496381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3B55D9A8-5161-2E4C-BF56-29A745113B4E}"/>
                </a:ext>
              </a:extLst>
            </p:cNvPr>
            <p:cNvSpPr/>
            <p:nvPr/>
          </p:nvSpPr>
          <p:spPr>
            <a:xfrm>
              <a:off x="228600" y="2249247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392AAC9F-5A61-FE40-AD32-087CC800D4C7}"/>
                </a:ext>
              </a:extLst>
            </p:cNvPr>
            <p:cNvSpPr/>
            <p:nvPr/>
          </p:nvSpPr>
          <p:spPr>
            <a:xfrm>
              <a:off x="228600" y="2055219"/>
              <a:ext cx="14173200" cy="1134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DB89EDEA-A6BE-014C-B5CB-01CF8EB76B67}"/>
                </a:ext>
              </a:extLst>
            </p:cNvPr>
            <p:cNvSpPr/>
            <p:nvPr/>
          </p:nvSpPr>
          <p:spPr>
            <a:xfrm>
              <a:off x="228600" y="1865072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DBC63857-177B-2546-A9AE-CA990A92BDDB}"/>
                </a:ext>
              </a:extLst>
            </p:cNvPr>
            <p:cNvSpPr/>
            <p:nvPr/>
          </p:nvSpPr>
          <p:spPr>
            <a:xfrm>
              <a:off x="228600" y="1671044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448327A6-CC73-654B-9FB7-834BCF6E22E0}"/>
                </a:ext>
              </a:extLst>
            </p:cNvPr>
            <p:cNvSpPr/>
            <p:nvPr/>
          </p:nvSpPr>
          <p:spPr>
            <a:xfrm>
              <a:off x="228600" y="1473135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433B0057-AE53-4744-8ADC-82679BFB37B8}"/>
                </a:ext>
              </a:extLst>
            </p:cNvPr>
            <p:cNvSpPr/>
            <p:nvPr/>
          </p:nvSpPr>
          <p:spPr>
            <a:xfrm>
              <a:off x="228600" y="1273287"/>
              <a:ext cx="14173200" cy="3973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79692720-BEA9-4A46-8FD4-2156B5CDA5FE}"/>
                </a:ext>
              </a:extLst>
            </p:cNvPr>
            <p:cNvSpPr/>
            <p:nvPr/>
          </p:nvSpPr>
          <p:spPr>
            <a:xfrm rot="10800000">
              <a:off x="228600" y="396"/>
              <a:ext cx="14173200" cy="1490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F321B62A-B1E1-6042-9614-A231B127BB7B}"/>
                </a:ext>
              </a:extLst>
            </p:cNvPr>
            <p:cNvSpPr/>
            <p:nvPr/>
          </p:nvSpPr>
          <p:spPr>
            <a:xfrm rot="10800000">
              <a:off x="228600" y="210955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724E83A6-3563-374F-9004-8C4B8D05CE0A}"/>
                </a:ext>
              </a:extLst>
            </p:cNvPr>
            <p:cNvSpPr/>
            <p:nvPr/>
          </p:nvSpPr>
          <p:spPr>
            <a:xfrm rot="10800000">
              <a:off x="228600" y="420505"/>
              <a:ext cx="14173200" cy="1134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5C807D6D-FA01-0E4C-A45E-7C253957097D}"/>
                </a:ext>
              </a:extLst>
            </p:cNvPr>
            <p:cNvSpPr/>
            <p:nvPr/>
          </p:nvSpPr>
          <p:spPr>
            <a:xfrm rot="10800000">
              <a:off x="228600" y="630055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BB1152E5-0176-D04B-B917-38762EBC7AE7}"/>
                </a:ext>
              </a:extLst>
            </p:cNvPr>
            <p:cNvSpPr/>
            <p:nvPr/>
          </p:nvSpPr>
          <p:spPr>
            <a:xfrm rot="10800000">
              <a:off x="228600" y="843486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5599B651-B64E-E14A-AAF1-4451F1E0D8FD}"/>
                </a:ext>
              </a:extLst>
            </p:cNvPr>
            <p:cNvSpPr/>
            <p:nvPr/>
          </p:nvSpPr>
          <p:spPr>
            <a:xfrm rot="10800000">
              <a:off x="228600" y="1058857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58" name="L-Shape 57">
            <a:extLst>
              <a:ext uri="{FF2B5EF4-FFF2-40B4-BE49-F238E27FC236}">
                <a16:creationId xmlns:a16="http://schemas.microsoft.com/office/drawing/2014/main" id="{822F0A5E-64B0-7F4E-9BCA-CB63C0F6FD52}"/>
              </a:ext>
            </a:extLst>
          </p:cNvPr>
          <p:cNvSpPr/>
          <p:nvPr userDrawn="1"/>
        </p:nvSpPr>
        <p:spPr>
          <a:xfrm rot="13500000">
            <a:off x="400807" y="2079464"/>
            <a:ext cx="4308268" cy="4308268"/>
          </a:xfrm>
          <a:prstGeom prst="corner">
            <a:avLst>
              <a:gd name="adj1" fmla="val 20121"/>
              <a:gd name="adj2" fmla="val 2027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462296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Quote 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BBD542-79BF-5144-A563-42BF3D453E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93194" y="1714500"/>
            <a:ext cx="5008005" cy="5086350"/>
          </a:xfrm>
        </p:spPr>
        <p:txBody>
          <a:bodyPr anchor="ctr"/>
          <a:lstStyle>
            <a:lvl1pPr>
              <a:defRPr sz="3600" b="0" i="0">
                <a:solidFill>
                  <a:schemeClr val="tx1"/>
                </a:solidFill>
                <a:latin typeface="DM Sans Medium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8" name="L-Shape 57">
            <a:extLst>
              <a:ext uri="{FF2B5EF4-FFF2-40B4-BE49-F238E27FC236}">
                <a16:creationId xmlns:a16="http://schemas.microsoft.com/office/drawing/2014/main" id="{822F0A5E-64B0-7F4E-9BCA-CB63C0F6FD52}"/>
              </a:ext>
            </a:extLst>
          </p:cNvPr>
          <p:cNvSpPr/>
          <p:nvPr userDrawn="1"/>
        </p:nvSpPr>
        <p:spPr>
          <a:xfrm rot="13500000">
            <a:off x="992607" y="3030958"/>
            <a:ext cx="2496869" cy="2496869"/>
          </a:xfrm>
          <a:prstGeom prst="corner">
            <a:avLst>
              <a:gd name="adj1" fmla="val 20121"/>
              <a:gd name="adj2" fmla="val 20273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7" name="Slide Number Placeholder 4">
            <a:extLst>
              <a:ext uri="{FF2B5EF4-FFF2-40B4-BE49-F238E27FC236}">
                <a16:creationId xmlns:a16="http://schemas.microsoft.com/office/drawing/2014/main" id="{0C2AB05A-99E9-1544-BE9C-B9BB8E273B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26028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Quot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BBD542-79BF-5144-A563-42BF3D453E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93194" y="1714500"/>
            <a:ext cx="5008005" cy="5086350"/>
          </a:xfrm>
        </p:spPr>
        <p:txBody>
          <a:bodyPr anchor="ctr"/>
          <a:lstStyle>
            <a:lvl1pPr>
              <a:defRPr sz="3600" b="0" i="0">
                <a:solidFill>
                  <a:schemeClr val="tx1"/>
                </a:solidFill>
                <a:latin typeface="DM Sans Medium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L-Shape 3">
            <a:extLst>
              <a:ext uri="{FF2B5EF4-FFF2-40B4-BE49-F238E27FC236}">
                <a16:creationId xmlns:a16="http://schemas.microsoft.com/office/drawing/2014/main" id="{822F0A5E-64B0-7F4E-9BCA-CB63C0F6FD52}"/>
              </a:ext>
            </a:extLst>
          </p:cNvPr>
          <p:cNvSpPr/>
          <p:nvPr userDrawn="1"/>
        </p:nvSpPr>
        <p:spPr>
          <a:xfrm rot="13500000">
            <a:off x="992607" y="3030958"/>
            <a:ext cx="2496869" cy="2496869"/>
          </a:xfrm>
          <a:prstGeom prst="corner">
            <a:avLst>
              <a:gd name="adj1" fmla="val 20121"/>
              <a:gd name="adj2" fmla="val 20273"/>
            </a:avLst>
          </a:prstGeom>
          <a:solidFill>
            <a:srgbClr val="8082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9" name="Slide Number Placeholder 4">
            <a:extLst>
              <a:ext uri="{FF2B5EF4-FFF2-40B4-BE49-F238E27FC236}">
                <a16:creationId xmlns:a16="http://schemas.microsoft.com/office/drawing/2014/main" id="{5C40896C-8A3B-EF4E-A997-C434C08506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Quote 3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BBD542-79BF-5144-A563-42BF3D453E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93194" y="1714500"/>
            <a:ext cx="5008005" cy="5086350"/>
          </a:xfrm>
        </p:spPr>
        <p:txBody>
          <a:bodyPr anchor="ctr"/>
          <a:lstStyle>
            <a:lvl1pPr>
              <a:defRPr sz="3600" b="0" i="0">
                <a:solidFill>
                  <a:schemeClr val="tx1"/>
                </a:solidFill>
                <a:latin typeface="DM Sans Medium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L-Shape 3">
            <a:extLst>
              <a:ext uri="{FF2B5EF4-FFF2-40B4-BE49-F238E27FC236}">
                <a16:creationId xmlns:a16="http://schemas.microsoft.com/office/drawing/2014/main" id="{822F0A5E-64B0-7F4E-9BCA-CB63C0F6FD52}"/>
              </a:ext>
            </a:extLst>
          </p:cNvPr>
          <p:cNvSpPr/>
          <p:nvPr userDrawn="1"/>
        </p:nvSpPr>
        <p:spPr>
          <a:xfrm rot="13500000">
            <a:off x="992607" y="3030958"/>
            <a:ext cx="2496869" cy="2496869"/>
          </a:xfrm>
          <a:prstGeom prst="corner">
            <a:avLst>
              <a:gd name="adj1" fmla="val 20121"/>
              <a:gd name="adj2" fmla="val 20273"/>
            </a:avLst>
          </a:prstGeom>
          <a:solidFill>
            <a:srgbClr val="BCBE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7" name="Slide Number Placeholder 4">
            <a:extLst>
              <a:ext uri="{FF2B5EF4-FFF2-40B4-BE49-F238E27FC236}">
                <a16:creationId xmlns:a16="http://schemas.microsoft.com/office/drawing/2014/main" id="{B0FB53EC-F868-4F48-91DC-67C3374CF5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Break Quote 3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BBD542-79BF-5144-A563-42BF3D453E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93194" y="1714500"/>
            <a:ext cx="5008005" cy="5086350"/>
          </a:xfrm>
        </p:spPr>
        <p:txBody>
          <a:bodyPr anchor="ctr"/>
          <a:lstStyle>
            <a:lvl1pPr>
              <a:defRPr sz="3600" b="0" i="0">
                <a:solidFill>
                  <a:schemeClr val="tx1"/>
                </a:solidFill>
                <a:latin typeface="DM Sans Medium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L-Shape 3">
            <a:extLst>
              <a:ext uri="{FF2B5EF4-FFF2-40B4-BE49-F238E27FC236}">
                <a16:creationId xmlns:a16="http://schemas.microsoft.com/office/drawing/2014/main" id="{822F0A5E-64B0-7F4E-9BCA-CB63C0F6FD52}"/>
              </a:ext>
            </a:extLst>
          </p:cNvPr>
          <p:cNvSpPr/>
          <p:nvPr userDrawn="1"/>
        </p:nvSpPr>
        <p:spPr>
          <a:xfrm rot="13500000">
            <a:off x="992607" y="3030958"/>
            <a:ext cx="2496869" cy="2496869"/>
          </a:xfrm>
          <a:prstGeom prst="corner">
            <a:avLst>
              <a:gd name="adj1" fmla="val 20121"/>
              <a:gd name="adj2" fmla="val 20273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11386167" y="7619393"/>
            <a:ext cx="2893423" cy="438150"/>
          </a:xfrm>
          <a:prstGeom prst="rect">
            <a:avLst/>
          </a:prstGeom>
        </p:spPr>
        <p:txBody>
          <a:bodyPr/>
          <a:lstStyle/>
          <a:p>
            <a:fld id="{F384092C-9B9C-9748-AC6A-F06C9D03AD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79055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Quote 4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BBD542-79BF-5144-A563-42BF3D453E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93194" y="1714500"/>
            <a:ext cx="5008005" cy="5086350"/>
          </a:xfrm>
        </p:spPr>
        <p:txBody>
          <a:bodyPr anchor="ctr"/>
          <a:lstStyle>
            <a:lvl1pPr>
              <a:defRPr sz="3600" b="0" i="0">
                <a:solidFill>
                  <a:schemeClr val="tx1"/>
                </a:solidFill>
                <a:latin typeface="DM Sans Medium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L-Shape 3">
            <a:extLst>
              <a:ext uri="{FF2B5EF4-FFF2-40B4-BE49-F238E27FC236}">
                <a16:creationId xmlns:a16="http://schemas.microsoft.com/office/drawing/2014/main" id="{822F0A5E-64B0-7F4E-9BCA-CB63C0F6FD52}"/>
              </a:ext>
            </a:extLst>
          </p:cNvPr>
          <p:cNvSpPr/>
          <p:nvPr userDrawn="1"/>
        </p:nvSpPr>
        <p:spPr>
          <a:xfrm rot="13500000">
            <a:off x="992607" y="3030958"/>
            <a:ext cx="2496869" cy="2496869"/>
          </a:xfrm>
          <a:prstGeom prst="corner">
            <a:avLst>
              <a:gd name="adj1" fmla="val 20121"/>
              <a:gd name="adj2" fmla="val 20273"/>
            </a:avLst>
          </a:prstGeom>
          <a:solidFill>
            <a:srgbClr val="5BCB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7" name="Slide Number Placeholder 4">
            <a:extLst>
              <a:ext uri="{FF2B5EF4-FFF2-40B4-BE49-F238E27FC236}">
                <a16:creationId xmlns:a16="http://schemas.microsoft.com/office/drawing/2014/main" id="{1A6A0D48-42F3-EF4C-BB19-7C0A1254F7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Quote 5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BBD542-79BF-5144-A563-42BF3D453E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93194" y="1714500"/>
            <a:ext cx="5008005" cy="5086350"/>
          </a:xfrm>
        </p:spPr>
        <p:txBody>
          <a:bodyPr anchor="ctr"/>
          <a:lstStyle>
            <a:lvl1pPr>
              <a:defRPr sz="3600" b="0" i="0">
                <a:solidFill>
                  <a:schemeClr val="tx1"/>
                </a:solidFill>
                <a:latin typeface="DM Sans Medium" pitchFamily="2" charset="77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L-Shape 3">
            <a:extLst>
              <a:ext uri="{FF2B5EF4-FFF2-40B4-BE49-F238E27FC236}">
                <a16:creationId xmlns:a16="http://schemas.microsoft.com/office/drawing/2014/main" id="{822F0A5E-64B0-7F4E-9BCA-CB63C0F6FD52}"/>
              </a:ext>
            </a:extLst>
          </p:cNvPr>
          <p:cNvSpPr/>
          <p:nvPr userDrawn="1"/>
        </p:nvSpPr>
        <p:spPr>
          <a:xfrm rot="13500000">
            <a:off x="992607" y="3030958"/>
            <a:ext cx="2496869" cy="2496869"/>
          </a:xfrm>
          <a:prstGeom prst="corner">
            <a:avLst>
              <a:gd name="adj1" fmla="val 20121"/>
              <a:gd name="adj2" fmla="val 20273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6" name="Slide Number Placeholder 4">
            <a:extLst>
              <a:ext uri="{FF2B5EF4-FFF2-40B4-BE49-F238E27FC236}">
                <a16:creationId xmlns:a16="http://schemas.microsoft.com/office/drawing/2014/main" id="{5B5D4AAC-3B79-9748-93B1-D366D2DB80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ient Logos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icture Placeholder 68">
            <a:extLst>
              <a:ext uri="{FF2B5EF4-FFF2-40B4-BE49-F238E27FC236}">
                <a16:creationId xmlns:a16="http://schemas.microsoft.com/office/drawing/2014/main" id="{F8E7BBBE-25A1-5041-A8BA-E1C14832970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25037" y="1822532"/>
            <a:ext cx="2179287" cy="568399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 algn="r">
              <a:lnSpc>
                <a:spcPct val="100000"/>
              </a:lnSpc>
              <a:spcBef>
                <a:spcPts val="6000"/>
              </a:spcBef>
              <a:buFontTx/>
              <a:buNone/>
              <a:defRPr sz="2000" b="0" i="0">
                <a:latin typeface="DM Sans Medium" pitchFamily="2" charset="77"/>
              </a:defRPr>
            </a:lvl1pPr>
          </a:lstStyle>
          <a:p>
            <a:pPr algn="r"/>
            <a:r>
              <a:rPr lang="en-US" sz="2000" b="1" dirty="0">
                <a:latin typeface="DM Sans" pitchFamily="2" charset="77"/>
              </a:rPr>
              <a:t>Commercial</a:t>
            </a:r>
          </a:p>
        </p:txBody>
      </p: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93F3311E-B042-7049-BFD2-4879839E72AE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8700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 Placeholder 3">
            <a:extLst>
              <a:ext uri="{FF2B5EF4-FFF2-40B4-BE49-F238E27FC236}">
                <a16:creationId xmlns:a16="http://schemas.microsoft.com/office/drawing/2014/main" id="{A7C11104-FCF7-5641-B84C-64F30650CEE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33400" y="114300"/>
            <a:ext cx="13030200" cy="91440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FontTx/>
              <a:buNone/>
              <a:defRPr sz="2800" b="1" i="0">
                <a:solidFill>
                  <a:schemeClr val="tx1"/>
                </a:solidFill>
                <a:latin typeface="DM Sans" pitchFamily="2" charset="77"/>
              </a:defRPr>
            </a:lvl1pPr>
            <a:lvl2pPr marL="548640" indent="0">
              <a:buFontTx/>
              <a:buNone/>
              <a:defRPr/>
            </a:lvl2pPr>
            <a:lvl3pPr marL="1097280" indent="0">
              <a:buFontTx/>
              <a:buNone/>
              <a:defRPr/>
            </a:lvl3pPr>
            <a:lvl4pPr marL="1645920" indent="0">
              <a:buFontTx/>
              <a:buNone/>
              <a:defRPr/>
            </a:lvl4pPr>
            <a:lvl5pPr marL="2194560" indent="0">
              <a:buFontTx/>
              <a:buNone/>
              <a:defRPr/>
            </a:lvl5pPr>
          </a:lstStyle>
          <a:p>
            <a:pPr lvl="0"/>
            <a:r>
              <a:rPr lang="en-US" dirty="0"/>
              <a:t>Client logos slide</a:t>
            </a:r>
          </a:p>
        </p:txBody>
      </p:sp>
      <p:sp>
        <p:nvSpPr>
          <p:cNvPr id="67" name="Picture Placeholder 70">
            <a:extLst>
              <a:ext uri="{FF2B5EF4-FFF2-40B4-BE49-F238E27FC236}">
                <a16:creationId xmlns:a16="http://schemas.microsoft.com/office/drawing/2014/main" id="{C908904E-BD2A-2B40-9A4E-7703504A45B3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078580" y="1676400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68" name="Picture Placeholder 70">
            <a:extLst>
              <a:ext uri="{FF2B5EF4-FFF2-40B4-BE49-F238E27FC236}">
                <a16:creationId xmlns:a16="http://schemas.microsoft.com/office/drawing/2014/main" id="{770E1C87-7BC5-3A4D-BB14-6138064E7CF4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274554" y="1676400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70" name="Picture Placeholder 70">
            <a:extLst>
              <a:ext uri="{FF2B5EF4-FFF2-40B4-BE49-F238E27FC236}">
                <a16:creationId xmlns:a16="http://schemas.microsoft.com/office/drawing/2014/main" id="{686BF48F-BD34-DE46-8ACC-9977DC9A80E2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470528" y="1676400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71" name="Picture Placeholder 70">
            <a:extLst>
              <a:ext uri="{FF2B5EF4-FFF2-40B4-BE49-F238E27FC236}">
                <a16:creationId xmlns:a16="http://schemas.microsoft.com/office/drawing/2014/main" id="{4AA61EA9-9F50-E445-87C5-2D8B8FE6A148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6666502" y="1676400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26" name="Picture Placeholder 70">
            <a:extLst>
              <a:ext uri="{FF2B5EF4-FFF2-40B4-BE49-F238E27FC236}">
                <a16:creationId xmlns:a16="http://schemas.microsoft.com/office/drawing/2014/main" id="{EC0C3F30-5F6B-6D48-B35B-44D19A7C13BD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7862476" y="1676400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27" name="Picture Placeholder 70">
            <a:extLst>
              <a:ext uri="{FF2B5EF4-FFF2-40B4-BE49-F238E27FC236}">
                <a16:creationId xmlns:a16="http://schemas.microsoft.com/office/drawing/2014/main" id="{EFED9AAC-5D58-F048-8499-F53EA952E582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9058450" y="1676400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28" name="Picture Placeholder 70">
            <a:extLst>
              <a:ext uri="{FF2B5EF4-FFF2-40B4-BE49-F238E27FC236}">
                <a16:creationId xmlns:a16="http://schemas.microsoft.com/office/drawing/2014/main" id="{85EE5822-9357-6D40-AFEB-3F60BE88B344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10254424" y="1676400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29" name="Picture Placeholder 70">
            <a:extLst>
              <a:ext uri="{FF2B5EF4-FFF2-40B4-BE49-F238E27FC236}">
                <a16:creationId xmlns:a16="http://schemas.microsoft.com/office/drawing/2014/main" id="{665B00FE-C161-2046-B95A-3BEF502C715C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11450398" y="1676400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30" name="Picture Placeholder 70">
            <a:extLst>
              <a:ext uri="{FF2B5EF4-FFF2-40B4-BE49-F238E27FC236}">
                <a16:creationId xmlns:a16="http://schemas.microsoft.com/office/drawing/2014/main" id="{F6564DB5-B5D3-AE45-8696-326EF154510A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12646372" y="1676400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31" name="Picture Placeholder 70">
            <a:extLst>
              <a:ext uri="{FF2B5EF4-FFF2-40B4-BE49-F238E27FC236}">
                <a16:creationId xmlns:a16="http://schemas.microsoft.com/office/drawing/2014/main" id="{85CCDF08-2569-1A4F-825D-A949A97F44F5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3078580" y="2678117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32" name="Picture Placeholder 70">
            <a:extLst>
              <a:ext uri="{FF2B5EF4-FFF2-40B4-BE49-F238E27FC236}">
                <a16:creationId xmlns:a16="http://schemas.microsoft.com/office/drawing/2014/main" id="{F85FAE11-200B-0646-844F-A2CF10021501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4274554" y="2678117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33" name="Picture Placeholder 70">
            <a:extLst>
              <a:ext uri="{FF2B5EF4-FFF2-40B4-BE49-F238E27FC236}">
                <a16:creationId xmlns:a16="http://schemas.microsoft.com/office/drawing/2014/main" id="{DC049A67-67E4-A643-94DC-585524457ADC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5470528" y="2678117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34" name="Picture Placeholder 70">
            <a:extLst>
              <a:ext uri="{FF2B5EF4-FFF2-40B4-BE49-F238E27FC236}">
                <a16:creationId xmlns:a16="http://schemas.microsoft.com/office/drawing/2014/main" id="{8DB95E0E-EFB1-7F49-8840-08B4A420B47F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6666502" y="2678117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35" name="Picture Placeholder 70">
            <a:extLst>
              <a:ext uri="{FF2B5EF4-FFF2-40B4-BE49-F238E27FC236}">
                <a16:creationId xmlns:a16="http://schemas.microsoft.com/office/drawing/2014/main" id="{B334D913-0CD2-9E41-97C4-C33C8060FEF0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7862476" y="2678117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36" name="Picture Placeholder 70">
            <a:extLst>
              <a:ext uri="{FF2B5EF4-FFF2-40B4-BE49-F238E27FC236}">
                <a16:creationId xmlns:a16="http://schemas.microsoft.com/office/drawing/2014/main" id="{2A8A88EF-7204-1A49-BCF4-DC0036075259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9058450" y="2678117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37" name="Picture Placeholder 70">
            <a:extLst>
              <a:ext uri="{FF2B5EF4-FFF2-40B4-BE49-F238E27FC236}">
                <a16:creationId xmlns:a16="http://schemas.microsoft.com/office/drawing/2014/main" id="{6A8E97D3-60DE-504A-963D-FDE32A5F161B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10254424" y="2678117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38" name="Picture Placeholder 70">
            <a:extLst>
              <a:ext uri="{FF2B5EF4-FFF2-40B4-BE49-F238E27FC236}">
                <a16:creationId xmlns:a16="http://schemas.microsoft.com/office/drawing/2014/main" id="{7E10300B-6DEF-CF47-9CA4-331928713EAC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11450398" y="2678117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39" name="Picture Placeholder 70">
            <a:extLst>
              <a:ext uri="{FF2B5EF4-FFF2-40B4-BE49-F238E27FC236}">
                <a16:creationId xmlns:a16="http://schemas.microsoft.com/office/drawing/2014/main" id="{8E4C648B-3972-0946-B808-2AF1CDB3E40C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12646372" y="2678117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40" name="Picture Placeholder 70">
            <a:extLst>
              <a:ext uri="{FF2B5EF4-FFF2-40B4-BE49-F238E27FC236}">
                <a16:creationId xmlns:a16="http://schemas.microsoft.com/office/drawing/2014/main" id="{8568E610-46A9-2540-9465-2B2A9D1C20B2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3078580" y="3679834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41" name="Picture Placeholder 70">
            <a:extLst>
              <a:ext uri="{FF2B5EF4-FFF2-40B4-BE49-F238E27FC236}">
                <a16:creationId xmlns:a16="http://schemas.microsoft.com/office/drawing/2014/main" id="{1CB3D5EF-B735-874E-99FE-FB13C95202E5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4274554" y="3679834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42" name="Picture Placeholder 70">
            <a:extLst>
              <a:ext uri="{FF2B5EF4-FFF2-40B4-BE49-F238E27FC236}">
                <a16:creationId xmlns:a16="http://schemas.microsoft.com/office/drawing/2014/main" id="{6EF4FDD3-EE4C-BD4F-B9A2-7A9A6147778F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5470528" y="3679834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43" name="Picture Placeholder 70">
            <a:extLst>
              <a:ext uri="{FF2B5EF4-FFF2-40B4-BE49-F238E27FC236}">
                <a16:creationId xmlns:a16="http://schemas.microsoft.com/office/drawing/2014/main" id="{EE583302-0A2E-D943-907B-DAD1C9239166}"/>
              </a:ext>
            </a:extLst>
          </p:cNvPr>
          <p:cNvSpPr>
            <a:spLocks noGrp="1"/>
          </p:cNvSpPr>
          <p:nvPr>
            <p:ph type="pic" sz="quarter" idx="33" hasCustomPrompt="1"/>
          </p:nvPr>
        </p:nvSpPr>
        <p:spPr>
          <a:xfrm>
            <a:off x="6666502" y="3679834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44" name="Picture Placeholder 70">
            <a:extLst>
              <a:ext uri="{FF2B5EF4-FFF2-40B4-BE49-F238E27FC236}">
                <a16:creationId xmlns:a16="http://schemas.microsoft.com/office/drawing/2014/main" id="{749808F0-273A-CA43-87F4-4CA9A26E91A5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>
          <a:xfrm>
            <a:off x="7862476" y="3679834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45" name="Picture Placeholder 70">
            <a:extLst>
              <a:ext uri="{FF2B5EF4-FFF2-40B4-BE49-F238E27FC236}">
                <a16:creationId xmlns:a16="http://schemas.microsoft.com/office/drawing/2014/main" id="{4CE0ACED-8BD2-EA4E-8C83-87C5397632CF}"/>
              </a:ext>
            </a:extLst>
          </p:cNvPr>
          <p:cNvSpPr>
            <a:spLocks noGrp="1"/>
          </p:cNvSpPr>
          <p:nvPr>
            <p:ph type="pic" sz="quarter" idx="35" hasCustomPrompt="1"/>
          </p:nvPr>
        </p:nvSpPr>
        <p:spPr>
          <a:xfrm>
            <a:off x="9058450" y="3679834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46" name="Picture Placeholder 70">
            <a:extLst>
              <a:ext uri="{FF2B5EF4-FFF2-40B4-BE49-F238E27FC236}">
                <a16:creationId xmlns:a16="http://schemas.microsoft.com/office/drawing/2014/main" id="{C0141BE9-6BD7-DF4E-AACF-8BC835071648}"/>
              </a:ext>
            </a:extLst>
          </p:cNvPr>
          <p:cNvSpPr>
            <a:spLocks noGrp="1"/>
          </p:cNvSpPr>
          <p:nvPr>
            <p:ph type="pic" sz="quarter" idx="36" hasCustomPrompt="1"/>
          </p:nvPr>
        </p:nvSpPr>
        <p:spPr>
          <a:xfrm>
            <a:off x="10254424" y="3679834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47" name="Picture Placeholder 70">
            <a:extLst>
              <a:ext uri="{FF2B5EF4-FFF2-40B4-BE49-F238E27FC236}">
                <a16:creationId xmlns:a16="http://schemas.microsoft.com/office/drawing/2014/main" id="{8A179900-F37F-754E-92FB-8FEE50E360F7}"/>
              </a:ext>
            </a:extLst>
          </p:cNvPr>
          <p:cNvSpPr>
            <a:spLocks noGrp="1"/>
          </p:cNvSpPr>
          <p:nvPr>
            <p:ph type="pic" sz="quarter" idx="37" hasCustomPrompt="1"/>
          </p:nvPr>
        </p:nvSpPr>
        <p:spPr>
          <a:xfrm>
            <a:off x="11450398" y="3679834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48" name="Picture Placeholder 70">
            <a:extLst>
              <a:ext uri="{FF2B5EF4-FFF2-40B4-BE49-F238E27FC236}">
                <a16:creationId xmlns:a16="http://schemas.microsoft.com/office/drawing/2014/main" id="{C841D29D-0C75-F945-A260-99CC0F1EA47F}"/>
              </a:ext>
            </a:extLst>
          </p:cNvPr>
          <p:cNvSpPr>
            <a:spLocks noGrp="1"/>
          </p:cNvSpPr>
          <p:nvPr>
            <p:ph type="pic" sz="quarter" idx="38" hasCustomPrompt="1"/>
          </p:nvPr>
        </p:nvSpPr>
        <p:spPr>
          <a:xfrm>
            <a:off x="12646372" y="3679834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49" name="Picture Placeholder 70">
            <a:extLst>
              <a:ext uri="{FF2B5EF4-FFF2-40B4-BE49-F238E27FC236}">
                <a16:creationId xmlns:a16="http://schemas.microsoft.com/office/drawing/2014/main" id="{E4DB58CA-DBAB-EC42-9E91-3F8F909E5656}"/>
              </a:ext>
            </a:extLst>
          </p:cNvPr>
          <p:cNvSpPr>
            <a:spLocks noGrp="1"/>
          </p:cNvSpPr>
          <p:nvPr>
            <p:ph type="pic" sz="quarter" idx="39" hasCustomPrompt="1"/>
          </p:nvPr>
        </p:nvSpPr>
        <p:spPr>
          <a:xfrm>
            <a:off x="3078580" y="4681551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50" name="Picture Placeholder 70">
            <a:extLst>
              <a:ext uri="{FF2B5EF4-FFF2-40B4-BE49-F238E27FC236}">
                <a16:creationId xmlns:a16="http://schemas.microsoft.com/office/drawing/2014/main" id="{400ED744-7AC7-D147-A684-62CEFC48CD6D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4274554" y="4681551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51" name="Picture Placeholder 70">
            <a:extLst>
              <a:ext uri="{FF2B5EF4-FFF2-40B4-BE49-F238E27FC236}">
                <a16:creationId xmlns:a16="http://schemas.microsoft.com/office/drawing/2014/main" id="{79020701-AD8D-2247-AE3C-586F142D6161}"/>
              </a:ext>
            </a:extLst>
          </p:cNvPr>
          <p:cNvSpPr>
            <a:spLocks noGrp="1"/>
          </p:cNvSpPr>
          <p:nvPr>
            <p:ph type="pic" sz="quarter" idx="41" hasCustomPrompt="1"/>
          </p:nvPr>
        </p:nvSpPr>
        <p:spPr>
          <a:xfrm>
            <a:off x="5470528" y="4681551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52" name="Picture Placeholder 70">
            <a:extLst>
              <a:ext uri="{FF2B5EF4-FFF2-40B4-BE49-F238E27FC236}">
                <a16:creationId xmlns:a16="http://schemas.microsoft.com/office/drawing/2014/main" id="{B098CB22-498B-F947-8564-9340226839BD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6666502" y="4681551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53" name="Picture Placeholder 70">
            <a:extLst>
              <a:ext uri="{FF2B5EF4-FFF2-40B4-BE49-F238E27FC236}">
                <a16:creationId xmlns:a16="http://schemas.microsoft.com/office/drawing/2014/main" id="{1267DD84-59A0-3A49-B71D-0B558AF61212}"/>
              </a:ext>
            </a:extLst>
          </p:cNvPr>
          <p:cNvSpPr>
            <a:spLocks noGrp="1"/>
          </p:cNvSpPr>
          <p:nvPr>
            <p:ph type="pic" sz="quarter" idx="43" hasCustomPrompt="1"/>
          </p:nvPr>
        </p:nvSpPr>
        <p:spPr>
          <a:xfrm>
            <a:off x="7862476" y="4681551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54" name="Picture Placeholder 70">
            <a:extLst>
              <a:ext uri="{FF2B5EF4-FFF2-40B4-BE49-F238E27FC236}">
                <a16:creationId xmlns:a16="http://schemas.microsoft.com/office/drawing/2014/main" id="{15324ADE-91F6-2644-A8E4-E033204CC891}"/>
              </a:ext>
            </a:extLst>
          </p:cNvPr>
          <p:cNvSpPr>
            <a:spLocks noGrp="1"/>
          </p:cNvSpPr>
          <p:nvPr>
            <p:ph type="pic" sz="quarter" idx="44" hasCustomPrompt="1"/>
          </p:nvPr>
        </p:nvSpPr>
        <p:spPr>
          <a:xfrm>
            <a:off x="9058450" y="4681551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55" name="Picture Placeholder 70">
            <a:extLst>
              <a:ext uri="{FF2B5EF4-FFF2-40B4-BE49-F238E27FC236}">
                <a16:creationId xmlns:a16="http://schemas.microsoft.com/office/drawing/2014/main" id="{589371DA-DB2D-734E-AE50-20328BD7E1D8}"/>
              </a:ext>
            </a:extLst>
          </p:cNvPr>
          <p:cNvSpPr>
            <a:spLocks noGrp="1"/>
          </p:cNvSpPr>
          <p:nvPr>
            <p:ph type="pic" sz="quarter" idx="45" hasCustomPrompt="1"/>
          </p:nvPr>
        </p:nvSpPr>
        <p:spPr>
          <a:xfrm>
            <a:off x="10254424" y="4681551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56" name="Picture Placeholder 70">
            <a:extLst>
              <a:ext uri="{FF2B5EF4-FFF2-40B4-BE49-F238E27FC236}">
                <a16:creationId xmlns:a16="http://schemas.microsoft.com/office/drawing/2014/main" id="{D0E0163E-2B7C-7D40-89A7-4C1C09D6E57B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11450398" y="4681551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57" name="Picture Placeholder 70">
            <a:extLst>
              <a:ext uri="{FF2B5EF4-FFF2-40B4-BE49-F238E27FC236}">
                <a16:creationId xmlns:a16="http://schemas.microsoft.com/office/drawing/2014/main" id="{BB6BBDB7-FB56-224D-8CA5-8CA9EF7C40C0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12646372" y="4681551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58" name="Picture Placeholder 70">
            <a:extLst>
              <a:ext uri="{FF2B5EF4-FFF2-40B4-BE49-F238E27FC236}">
                <a16:creationId xmlns:a16="http://schemas.microsoft.com/office/drawing/2014/main" id="{20194293-ECE6-7C47-9EC5-4619B12AE768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3078580" y="5683268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59" name="Picture Placeholder 70">
            <a:extLst>
              <a:ext uri="{FF2B5EF4-FFF2-40B4-BE49-F238E27FC236}">
                <a16:creationId xmlns:a16="http://schemas.microsoft.com/office/drawing/2014/main" id="{5E8E8886-E03C-BC41-93D6-47C44AD187BE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4274554" y="5683268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60" name="Picture Placeholder 70">
            <a:extLst>
              <a:ext uri="{FF2B5EF4-FFF2-40B4-BE49-F238E27FC236}">
                <a16:creationId xmlns:a16="http://schemas.microsoft.com/office/drawing/2014/main" id="{1B20C9BD-5A52-5946-AF0D-21092A860423}"/>
              </a:ext>
            </a:extLst>
          </p:cNvPr>
          <p:cNvSpPr>
            <a:spLocks noGrp="1"/>
          </p:cNvSpPr>
          <p:nvPr>
            <p:ph type="pic" sz="quarter" idx="50" hasCustomPrompt="1"/>
          </p:nvPr>
        </p:nvSpPr>
        <p:spPr>
          <a:xfrm>
            <a:off x="5470528" y="5683268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61" name="Picture Placeholder 70">
            <a:extLst>
              <a:ext uri="{FF2B5EF4-FFF2-40B4-BE49-F238E27FC236}">
                <a16:creationId xmlns:a16="http://schemas.microsoft.com/office/drawing/2014/main" id="{1BA94661-216D-704C-BF7D-7ABC0B8AB28C}"/>
              </a:ext>
            </a:extLst>
          </p:cNvPr>
          <p:cNvSpPr>
            <a:spLocks noGrp="1"/>
          </p:cNvSpPr>
          <p:nvPr>
            <p:ph type="pic" sz="quarter" idx="51" hasCustomPrompt="1"/>
          </p:nvPr>
        </p:nvSpPr>
        <p:spPr>
          <a:xfrm>
            <a:off x="6666502" y="5683268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62" name="Picture Placeholder 70">
            <a:extLst>
              <a:ext uri="{FF2B5EF4-FFF2-40B4-BE49-F238E27FC236}">
                <a16:creationId xmlns:a16="http://schemas.microsoft.com/office/drawing/2014/main" id="{CC86C4E2-D308-A948-AB60-C73B24AF9FFA}"/>
              </a:ext>
            </a:extLst>
          </p:cNvPr>
          <p:cNvSpPr>
            <a:spLocks noGrp="1"/>
          </p:cNvSpPr>
          <p:nvPr>
            <p:ph type="pic" sz="quarter" idx="52" hasCustomPrompt="1"/>
          </p:nvPr>
        </p:nvSpPr>
        <p:spPr>
          <a:xfrm>
            <a:off x="7862476" y="5683268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63" name="Picture Placeholder 70">
            <a:extLst>
              <a:ext uri="{FF2B5EF4-FFF2-40B4-BE49-F238E27FC236}">
                <a16:creationId xmlns:a16="http://schemas.microsoft.com/office/drawing/2014/main" id="{5F51045E-F98A-3E49-87E0-1FC6FBB7BF07}"/>
              </a:ext>
            </a:extLst>
          </p:cNvPr>
          <p:cNvSpPr>
            <a:spLocks noGrp="1"/>
          </p:cNvSpPr>
          <p:nvPr>
            <p:ph type="pic" sz="quarter" idx="53" hasCustomPrompt="1"/>
          </p:nvPr>
        </p:nvSpPr>
        <p:spPr>
          <a:xfrm>
            <a:off x="9058450" y="5683268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64" name="Picture Placeholder 70">
            <a:extLst>
              <a:ext uri="{FF2B5EF4-FFF2-40B4-BE49-F238E27FC236}">
                <a16:creationId xmlns:a16="http://schemas.microsoft.com/office/drawing/2014/main" id="{0EFC32F0-CEB6-6847-8030-D1437D8D62AE}"/>
              </a:ext>
            </a:extLst>
          </p:cNvPr>
          <p:cNvSpPr>
            <a:spLocks noGrp="1"/>
          </p:cNvSpPr>
          <p:nvPr>
            <p:ph type="pic" sz="quarter" idx="54" hasCustomPrompt="1"/>
          </p:nvPr>
        </p:nvSpPr>
        <p:spPr>
          <a:xfrm>
            <a:off x="10254424" y="5683268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65" name="Picture Placeholder 70">
            <a:extLst>
              <a:ext uri="{FF2B5EF4-FFF2-40B4-BE49-F238E27FC236}">
                <a16:creationId xmlns:a16="http://schemas.microsoft.com/office/drawing/2014/main" id="{BC2B4E50-7A9E-E645-B22F-EA16529AEE03}"/>
              </a:ext>
            </a:extLst>
          </p:cNvPr>
          <p:cNvSpPr>
            <a:spLocks noGrp="1"/>
          </p:cNvSpPr>
          <p:nvPr>
            <p:ph type="pic" sz="quarter" idx="55" hasCustomPrompt="1"/>
          </p:nvPr>
        </p:nvSpPr>
        <p:spPr>
          <a:xfrm>
            <a:off x="11450398" y="5683268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66" name="Picture Placeholder 70">
            <a:extLst>
              <a:ext uri="{FF2B5EF4-FFF2-40B4-BE49-F238E27FC236}">
                <a16:creationId xmlns:a16="http://schemas.microsoft.com/office/drawing/2014/main" id="{7722559F-8BFF-4847-8B3C-3990501887DC}"/>
              </a:ext>
            </a:extLst>
          </p:cNvPr>
          <p:cNvSpPr>
            <a:spLocks noGrp="1"/>
          </p:cNvSpPr>
          <p:nvPr>
            <p:ph type="pic" sz="quarter" idx="56" hasCustomPrompt="1"/>
          </p:nvPr>
        </p:nvSpPr>
        <p:spPr>
          <a:xfrm>
            <a:off x="12646372" y="5683268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67" name="Picture Placeholder 70">
            <a:extLst>
              <a:ext uri="{FF2B5EF4-FFF2-40B4-BE49-F238E27FC236}">
                <a16:creationId xmlns:a16="http://schemas.microsoft.com/office/drawing/2014/main" id="{85326BD3-CD01-2D47-8C3F-9965090E5136}"/>
              </a:ext>
            </a:extLst>
          </p:cNvPr>
          <p:cNvSpPr>
            <a:spLocks noGrp="1"/>
          </p:cNvSpPr>
          <p:nvPr>
            <p:ph type="pic" sz="quarter" idx="57" hasCustomPrompt="1"/>
          </p:nvPr>
        </p:nvSpPr>
        <p:spPr>
          <a:xfrm>
            <a:off x="3078580" y="6684985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68" name="Picture Placeholder 70">
            <a:extLst>
              <a:ext uri="{FF2B5EF4-FFF2-40B4-BE49-F238E27FC236}">
                <a16:creationId xmlns:a16="http://schemas.microsoft.com/office/drawing/2014/main" id="{CFCC9D38-7343-8541-AF11-F409923E58FA}"/>
              </a:ext>
            </a:extLst>
          </p:cNvPr>
          <p:cNvSpPr>
            <a:spLocks noGrp="1"/>
          </p:cNvSpPr>
          <p:nvPr>
            <p:ph type="pic" sz="quarter" idx="58" hasCustomPrompt="1"/>
          </p:nvPr>
        </p:nvSpPr>
        <p:spPr>
          <a:xfrm>
            <a:off x="4274554" y="6684985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69" name="Picture Placeholder 70">
            <a:extLst>
              <a:ext uri="{FF2B5EF4-FFF2-40B4-BE49-F238E27FC236}">
                <a16:creationId xmlns:a16="http://schemas.microsoft.com/office/drawing/2014/main" id="{5FB8EE51-40D9-1445-9F76-240B22D1F363}"/>
              </a:ext>
            </a:extLst>
          </p:cNvPr>
          <p:cNvSpPr>
            <a:spLocks noGrp="1"/>
          </p:cNvSpPr>
          <p:nvPr>
            <p:ph type="pic" sz="quarter" idx="59" hasCustomPrompt="1"/>
          </p:nvPr>
        </p:nvSpPr>
        <p:spPr>
          <a:xfrm>
            <a:off x="5470528" y="6684985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70" name="Picture Placeholder 70">
            <a:extLst>
              <a:ext uri="{FF2B5EF4-FFF2-40B4-BE49-F238E27FC236}">
                <a16:creationId xmlns:a16="http://schemas.microsoft.com/office/drawing/2014/main" id="{F5FD6DFA-5128-E341-99F4-1F68A7C82651}"/>
              </a:ext>
            </a:extLst>
          </p:cNvPr>
          <p:cNvSpPr>
            <a:spLocks noGrp="1"/>
          </p:cNvSpPr>
          <p:nvPr>
            <p:ph type="pic" sz="quarter" idx="60" hasCustomPrompt="1"/>
          </p:nvPr>
        </p:nvSpPr>
        <p:spPr>
          <a:xfrm>
            <a:off x="6666502" y="6684985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71" name="Picture Placeholder 70">
            <a:extLst>
              <a:ext uri="{FF2B5EF4-FFF2-40B4-BE49-F238E27FC236}">
                <a16:creationId xmlns:a16="http://schemas.microsoft.com/office/drawing/2014/main" id="{280D86C3-6C87-DB45-93DA-46EDD0415BC0}"/>
              </a:ext>
            </a:extLst>
          </p:cNvPr>
          <p:cNvSpPr>
            <a:spLocks noGrp="1"/>
          </p:cNvSpPr>
          <p:nvPr>
            <p:ph type="pic" sz="quarter" idx="61" hasCustomPrompt="1"/>
          </p:nvPr>
        </p:nvSpPr>
        <p:spPr>
          <a:xfrm>
            <a:off x="7862476" y="6684985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72" name="Picture Placeholder 70">
            <a:extLst>
              <a:ext uri="{FF2B5EF4-FFF2-40B4-BE49-F238E27FC236}">
                <a16:creationId xmlns:a16="http://schemas.microsoft.com/office/drawing/2014/main" id="{1F42C1FD-D7E9-9445-889B-FF1A1C16C7FC}"/>
              </a:ext>
            </a:extLst>
          </p:cNvPr>
          <p:cNvSpPr>
            <a:spLocks noGrp="1"/>
          </p:cNvSpPr>
          <p:nvPr>
            <p:ph type="pic" sz="quarter" idx="62" hasCustomPrompt="1"/>
          </p:nvPr>
        </p:nvSpPr>
        <p:spPr>
          <a:xfrm>
            <a:off x="9058450" y="6684985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73" name="Picture Placeholder 70">
            <a:extLst>
              <a:ext uri="{FF2B5EF4-FFF2-40B4-BE49-F238E27FC236}">
                <a16:creationId xmlns:a16="http://schemas.microsoft.com/office/drawing/2014/main" id="{AF4AD0F9-84B8-4D4B-BD64-0CA228AF10F4}"/>
              </a:ext>
            </a:extLst>
          </p:cNvPr>
          <p:cNvSpPr>
            <a:spLocks noGrp="1"/>
          </p:cNvSpPr>
          <p:nvPr>
            <p:ph type="pic" sz="quarter" idx="63" hasCustomPrompt="1"/>
          </p:nvPr>
        </p:nvSpPr>
        <p:spPr>
          <a:xfrm>
            <a:off x="10254424" y="6684985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74" name="Picture Placeholder 70">
            <a:extLst>
              <a:ext uri="{FF2B5EF4-FFF2-40B4-BE49-F238E27FC236}">
                <a16:creationId xmlns:a16="http://schemas.microsoft.com/office/drawing/2014/main" id="{6E00E9EE-D705-2348-9C5F-1A28E17D7AFA}"/>
              </a:ext>
            </a:extLst>
          </p:cNvPr>
          <p:cNvSpPr>
            <a:spLocks noGrp="1"/>
          </p:cNvSpPr>
          <p:nvPr>
            <p:ph type="pic" sz="quarter" idx="64" hasCustomPrompt="1"/>
          </p:nvPr>
        </p:nvSpPr>
        <p:spPr>
          <a:xfrm>
            <a:off x="11450398" y="6684985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75" name="Picture Placeholder 70">
            <a:extLst>
              <a:ext uri="{FF2B5EF4-FFF2-40B4-BE49-F238E27FC236}">
                <a16:creationId xmlns:a16="http://schemas.microsoft.com/office/drawing/2014/main" id="{5731C443-2A5F-1F49-B42D-A7B2085E4E15}"/>
              </a:ext>
            </a:extLst>
          </p:cNvPr>
          <p:cNvSpPr>
            <a:spLocks noGrp="1"/>
          </p:cNvSpPr>
          <p:nvPr>
            <p:ph type="pic" sz="quarter" idx="65" hasCustomPrompt="1"/>
          </p:nvPr>
        </p:nvSpPr>
        <p:spPr>
          <a:xfrm>
            <a:off x="12646372" y="6684985"/>
            <a:ext cx="831850" cy="84455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1200">
                <a:latin typeface="DM Sans" pitchFamily="2" charset="77"/>
              </a:defRPr>
            </a:lvl1pPr>
          </a:lstStyle>
          <a:p>
            <a:r>
              <a:rPr lang="en-US" dirty="0"/>
              <a:t>Client logo</a:t>
            </a:r>
          </a:p>
        </p:txBody>
      </p:sp>
      <p:sp>
        <p:nvSpPr>
          <p:cNvPr id="176" name="Slide Number Placeholder 7">
            <a:extLst>
              <a:ext uri="{FF2B5EF4-FFF2-40B4-BE49-F238E27FC236}">
                <a16:creationId xmlns:a16="http://schemas.microsoft.com/office/drawing/2014/main" id="{5C67D2F5-B0C2-3A4E-A3B9-C2E92175CFC1}"/>
              </a:ext>
            </a:extLst>
          </p:cNvPr>
          <p:cNvSpPr>
            <a:spLocks noGrp="1"/>
          </p:cNvSpPr>
          <p:nvPr>
            <p:ph type="sldNum" sz="quarter" idx="66"/>
          </p:nvPr>
        </p:nvSpPr>
        <p:spPr>
          <a:xfrm>
            <a:off x="11432177" y="7619393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7" name="Picture Placeholder 68">
            <a:extLst>
              <a:ext uri="{FF2B5EF4-FFF2-40B4-BE49-F238E27FC236}">
                <a16:creationId xmlns:a16="http://schemas.microsoft.com/office/drawing/2014/main" id="{D6C5EDAE-2AE9-804A-AA86-7D53B05022EE}"/>
              </a:ext>
            </a:extLst>
          </p:cNvPr>
          <p:cNvSpPr>
            <a:spLocks noGrp="1"/>
          </p:cNvSpPr>
          <p:nvPr>
            <p:ph type="pic" sz="quarter" idx="67" hasCustomPrompt="1"/>
          </p:nvPr>
        </p:nvSpPr>
        <p:spPr>
          <a:xfrm>
            <a:off x="525037" y="2844361"/>
            <a:ext cx="2179287" cy="568399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 algn="r">
              <a:lnSpc>
                <a:spcPct val="100000"/>
              </a:lnSpc>
              <a:spcBef>
                <a:spcPts val="6000"/>
              </a:spcBef>
              <a:buFontTx/>
              <a:buNone/>
              <a:defRPr sz="2000" b="0" i="0">
                <a:latin typeface="DM Sans Medium" pitchFamily="2" charset="77"/>
              </a:defRPr>
            </a:lvl1pPr>
          </a:lstStyle>
          <a:p>
            <a:pPr algn="r"/>
            <a:r>
              <a:rPr lang="en-US" sz="2000" b="1" dirty="0">
                <a:latin typeface="DM Sans" pitchFamily="2" charset="77"/>
              </a:rPr>
              <a:t>Health</a:t>
            </a:r>
          </a:p>
        </p:txBody>
      </p:sp>
      <p:sp>
        <p:nvSpPr>
          <p:cNvPr id="178" name="Picture Placeholder 68">
            <a:extLst>
              <a:ext uri="{FF2B5EF4-FFF2-40B4-BE49-F238E27FC236}">
                <a16:creationId xmlns:a16="http://schemas.microsoft.com/office/drawing/2014/main" id="{252B1528-FAB5-F342-8D82-FB5A66153E74}"/>
              </a:ext>
            </a:extLst>
          </p:cNvPr>
          <p:cNvSpPr>
            <a:spLocks noGrp="1"/>
          </p:cNvSpPr>
          <p:nvPr>
            <p:ph type="pic" sz="quarter" idx="68" hasCustomPrompt="1"/>
          </p:nvPr>
        </p:nvSpPr>
        <p:spPr>
          <a:xfrm>
            <a:off x="525037" y="3866190"/>
            <a:ext cx="2179287" cy="568399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 algn="r">
              <a:lnSpc>
                <a:spcPct val="100000"/>
              </a:lnSpc>
              <a:spcBef>
                <a:spcPts val="6000"/>
              </a:spcBef>
              <a:buFontTx/>
              <a:buNone/>
              <a:defRPr sz="2000" b="0" i="0">
                <a:latin typeface="DM Sans Medium" pitchFamily="2" charset="77"/>
              </a:defRPr>
            </a:lvl1pPr>
          </a:lstStyle>
          <a:p>
            <a:pPr algn="r"/>
            <a:r>
              <a:rPr lang="en-US" sz="2000" b="1" dirty="0">
                <a:latin typeface="DM Sans" pitchFamily="2" charset="77"/>
              </a:rPr>
              <a:t>Energy</a:t>
            </a:r>
          </a:p>
        </p:txBody>
      </p:sp>
      <p:sp>
        <p:nvSpPr>
          <p:cNvPr id="179" name="Picture Placeholder 68">
            <a:extLst>
              <a:ext uri="{FF2B5EF4-FFF2-40B4-BE49-F238E27FC236}">
                <a16:creationId xmlns:a16="http://schemas.microsoft.com/office/drawing/2014/main" id="{CB3822BF-C4A4-854A-B05F-3C6082B88143}"/>
              </a:ext>
            </a:extLst>
          </p:cNvPr>
          <p:cNvSpPr>
            <a:spLocks noGrp="1"/>
          </p:cNvSpPr>
          <p:nvPr>
            <p:ph type="pic" sz="quarter" idx="69" hasCustomPrompt="1"/>
          </p:nvPr>
        </p:nvSpPr>
        <p:spPr>
          <a:xfrm>
            <a:off x="525037" y="4888019"/>
            <a:ext cx="2179287" cy="568399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 algn="r">
              <a:lnSpc>
                <a:spcPct val="100000"/>
              </a:lnSpc>
              <a:spcBef>
                <a:spcPts val="6000"/>
              </a:spcBef>
              <a:buFontTx/>
              <a:buNone/>
              <a:defRPr sz="2000" b="0" i="0">
                <a:latin typeface="DM Sans Medium" pitchFamily="2" charset="77"/>
              </a:defRPr>
            </a:lvl1pPr>
          </a:lstStyle>
          <a:p>
            <a:pPr algn="r"/>
            <a:r>
              <a:rPr lang="en-US" sz="2000" b="1" dirty="0">
                <a:latin typeface="DM Sans" pitchFamily="2" charset="77"/>
              </a:rPr>
              <a:t>Federal</a:t>
            </a:r>
          </a:p>
        </p:txBody>
      </p:sp>
      <p:sp>
        <p:nvSpPr>
          <p:cNvPr id="180" name="Picture Placeholder 68">
            <a:extLst>
              <a:ext uri="{FF2B5EF4-FFF2-40B4-BE49-F238E27FC236}">
                <a16:creationId xmlns:a16="http://schemas.microsoft.com/office/drawing/2014/main" id="{125D8567-C807-2F4C-AF51-B709FED33A28}"/>
              </a:ext>
            </a:extLst>
          </p:cNvPr>
          <p:cNvSpPr>
            <a:spLocks noGrp="1"/>
          </p:cNvSpPr>
          <p:nvPr>
            <p:ph type="pic" sz="quarter" idx="70" hasCustomPrompt="1"/>
          </p:nvPr>
        </p:nvSpPr>
        <p:spPr>
          <a:xfrm>
            <a:off x="525037" y="5909848"/>
            <a:ext cx="2179287" cy="568399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 algn="r">
              <a:lnSpc>
                <a:spcPct val="100000"/>
              </a:lnSpc>
              <a:spcBef>
                <a:spcPts val="6000"/>
              </a:spcBef>
              <a:buFontTx/>
              <a:buNone/>
              <a:defRPr sz="2000" b="0" i="0">
                <a:latin typeface="DM Sans Medium" pitchFamily="2" charset="77"/>
              </a:defRPr>
            </a:lvl1pPr>
          </a:lstStyle>
          <a:p>
            <a:pPr algn="r"/>
            <a:r>
              <a:rPr lang="en-US" sz="2000" b="1" dirty="0">
                <a:latin typeface="DM Sans" pitchFamily="2" charset="77"/>
              </a:rPr>
              <a:t>State</a:t>
            </a:r>
          </a:p>
        </p:txBody>
      </p:sp>
      <p:sp>
        <p:nvSpPr>
          <p:cNvPr id="181" name="Picture Placeholder 68">
            <a:extLst>
              <a:ext uri="{FF2B5EF4-FFF2-40B4-BE49-F238E27FC236}">
                <a16:creationId xmlns:a16="http://schemas.microsoft.com/office/drawing/2014/main" id="{DCC1908E-BDBB-DF4F-BDD7-0D47285B1DCC}"/>
              </a:ext>
            </a:extLst>
          </p:cNvPr>
          <p:cNvSpPr>
            <a:spLocks noGrp="1"/>
          </p:cNvSpPr>
          <p:nvPr>
            <p:ph type="pic" sz="quarter" idx="71" hasCustomPrompt="1"/>
          </p:nvPr>
        </p:nvSpPr>
        <p:spPr>
          <a:xfrm>
            <a:off x="525037" y="6781800"/>
            <a:ext cx="2179287" cy="568399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 algn="r">
              <a:lnSpc>
                <a:spcPct val="100000"/>
              </a:lnSpc>
              <a:spcBef>
                <a:spcPts val="6000"/>
              </a:spcBef>
              <a:buFontTx/>
              <a:buNone/>
              <a:defRPr sz="2000" b="0" i="0">
                <a:latin typeface="DM Sans Medium" pitchFamily="2" charset="77"/>
              </a:defRPr>
            </a:lvl1pPr>
          </a:lstStyle>
          <a:p>
            <a:pPr algn="r"/>
            <a:r>
              <a:rPr lang="en-US" sz="2000" b="1" dirty="0">
                <a:latin typeface="DM Sans" pitchFamily="2" charset="77"/>
              </a:rPr>
              <a:t>Local</a:t>
            </a:r>
          </a:p>
        </p:txBody>
      </p:sp>
    </p:spTree>
    <p:extLst>
      <p:ext uri="{BB962C8B-B14F-4D97-AF65-F5344CB8AC3E}">
        <p14:creationId xmlns:p14="http://schemas.microsoft.com/office/powerpoint/2010/main" val="5720145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4">
            <a:extLst>
              <a:ext uri="{FF2B5EF4-FFF2-40B4-BE49-F238E27FC236}">
                <a16:creationId xmlns:a16="http://schemas.microsoft.com/office/drawing/2014/main" id="{EDC64526-51AE-6943-A730-AB04368DE3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104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Bullets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9">
            <a:extLst>
              <a:ext uri="{FF2B5EF4-FFF2-40B4-BE49-F238E27FC236}">
                <a16:creationId xmlns:a16="http://schemas.microsoft.com/office/drawing/2014/main" id="{E1BE7739-3E41-4F4B-8F54-81C9986DA43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819254" y="1676400"/>
            <a:ext cx="7811146" cy="6553199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474EA4E-8746-D549-BD54-0396EABDB0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14300"/>
            <a:ext cx="13030200" cy="914400"/>
          </a:xfrm>
        </p:spPr>
        <p:txBody>
          <a:bodyPr anchor="ctr"/>
          <a:lstStyle>
            <a:lvl1pPr>
              <a:defRPr sz="3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Slide Number Placeholder 4">
            <a:extLst>
              <a:ext uri="{FF2B5EF4-FFF2-40B4-BE49-F238E27FC236}">
                <a16:creationId xmlns:a16="http://schemas.microsoft.com/office/drawing/2014/main" id="{2AAF4888-48F4-7C47-95CF-C56A949B25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748B5AD3-4CAF-4245-B112-183E1CCAD54E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8700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6">
            <a:extLst>
              <a:ext uri="{FF2B5EF4-FFF2-40B4-BE49-F238E27FC236}">
                <a16:creationId xmlns:a16="http://schemas.microsoft.com/office/drawing/2014/main" id="{3A1F85A8-ED67-FB44-8337-4DBEA354498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23900" y="1676400"/>
            <a:ext cx="5171618" cy="5437188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8047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tandard Titl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9C48B25-212D-AE44-A3EB-224F07916374}"/>
              </a:ext>
            </a:extLst>
          </p:cNvPr>
          <p:cNvSpPr/>
          <p:nvPr userDrawn="1"/>
        </p:nvSpPr>
        <p:spPr>
          <a:xfrm>
            <a:off x="-1" y="0"/>
            <a:ext cx="14630401" cy="8229600"/>
          </a:xfrm>
          <a:prstGeom prst="rect">
            <a:avLst/>
          </a:prstGeom>
          <a:solidFill>
            <a:srgbClr val="5BCB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A88E8816-43D4-3543-B8F8-BA2D9989DB11}"/>
              </a:ext>
            </a:extLst>
          </p:cNvPr>
          <p:cNvGrpSpPr/>
          <p:nvPr userDrawn="1"/>
        </p:nvGrpSpPr>
        <p:grpSpPr>
          <a:xfrm>
            <a:off x="-1" y="395"/>
            <a:ext cx="14630399" cy="5038327"/>
            <a:chOff x="228600" y="396"/>
            <a:chExt cx="14173200" cy="5028804"/>
          </a:xfrm>
          <a:solidFill>
            <a:srgbClr val="44A4DB"/>
          </a:solidFill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8AC2412F-BCF2-4D4E-90EF-A3C52CD9E9EE}"/>
                </a:ext>
              </a:extLst>
            </p:cNvPr>
            <p:cNvSpPr/>
            <p:nvPr/>
          </p:nvSpPr>
          <p:spPr>
            <a:xfrm>
              <a:off x="228600" y="4880187"/>
              <a:ext cx="14173200" cy="1490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0351239B-940D-9F45-90D0-327EA1C77D50}"/>
                </a:ext>
              </a:extLst>
            </p:cNvPr>
            <p:cNvSpPr/>
            <p:nvPr/>
          </p:nvSpPr>
          <p:spPr>
            <a:xfrm>
              <a:off x="228600" y="4689651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E2C63889-64A0-2843-9AD5-4C1195772E52}"/>
                </a:ext>
              </a:extLst>
            </p:cNvPr>
            <p:cNvSpPr/>
            <p:nvPr/>
          </p:nvSpPr>
          <p:spPr>
            <a:xfrm>
              <a:off x="228600" y="4495624"/>
              <a:ext cx="14173200" cy="1134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AF592710-E8AB-1941-B5EA-C67250B90086}"/>
                </a:ext>
              </a:extLst>
            </p:cNvPr>
            <p:cNvSpPr/>
            <p:nvPr/>
          </p:nvSpPr>
          <p:spPr>
            <a:xfrm>
              <a:off x="228600" y="4305476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EF62B63E-7571-2940-AB05-B15ACCD43646}"/>
                </a:ext>
              </a:extLst>
            </p:cNvPr>
            <p:cNvSpPr/>
            <p:nvPr/>
          </p:nvSpPr>
          <p:spPr>
            <a:xfrm>
              <a:off x="228600" y="4111449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8B94D5C5-8E80-4B4B-9E2F-1061EA47A989}"/>
                </a:ext>
              </a:extLst>
            </p:cNvPr>
            <p:cNvSpPr/>
            <p:nvPr/>
          </p:nvSpPr>
          <p:spPr>
            <a:xfrm>
              <a:off x="228600" y="3913540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0AB9D920-2EB5-534B-A0A8-2E0FAA8C9273}"/>
                </a:ext>
              </a:extLst>
            </p:cNvPr>
            <p:cNvSpPr/>
            <p:nvPr/>
          </p:nvSpPr>
          <p:spPr>
            <a:xfrm>
              <a:off x="228600" y="3713692"/>
              <a:ext cx="14173200" cy="3973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8289CC3F-C41C-0547-B3A8-22F01F32704F}"/>
                </a:ext>
              </a:extLst>
            </p:cNvPr>
            <p:cNvSpPr/>
            <p:nvPr/>
          </p:nvSpPr>
          <p:spPr>
            <a:xfrm rot="10800000">
              <a:off x="228600" y="2437920"/>
              <a:ext cx="14173200" cy="1490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0111B70F-E8A6-0144-9B42-F900625A9FFC}"/>
                </a:ext>
              </a:extLst>
            </p:cNvPr>
            <p:cNvSpPr/>
            <p:nvPr/>
          </p:nvSpPr>
          <p:spPr>
            <a:xfrm rot="10800000">
              <a:off x="228600" y="2648479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3313889B-68FC-0C4B-9A74-A0F48338D310}"/>
                </a:ext>
              </a:extLst>
            </p:cNvPr>
            <p:cNvSpPr/>
            <p:nvPr/>
          </p:nvSpPr>
          <p:spPr>
            <a:xfrm rot="10800000">
              <a:off x="228600" y="2858029"/>
              <a:ext cx="14173200" cy="1134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43848BA7-CF67-8B48-9B47-8FD776379AAD}"/>
                </a:ext>
              </a:extLst>
            </p:cNvPr>
            <p:cNvSpPr/>
            <p:nvPr/>
          </p:nvSpPr>
          <p:spPr>
            <a:xfrm rot="10800000">
              <a:off x="228600" y="3067579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88F4E4CA-91E5-6347-B7F9-5E966551753E}"/>
                </a:ext>
              </a:extLst>
            </p:cNvPr>
            <p:cNvSpPr/>
            <p:nvPr/>
          </p:nvSpPr>
          <p:spPr>
            <a:xfrm rot="10800000">
              <a:off x="228600" y="3281009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F9431090-C62D-754C-B909-24D8FE4A458C}"/>
                </a:ext>
              </a:extLst>
            </p:cNvPr>
            <p:cNvSpPr/>
            <p:nvPr/>
          </p:nvSpPr>
          <p:spPr>
            <a:xfrm rot="10800000">
              <a:off x="228600" y="3496381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4D134BE3-DC22-A243-9E50-E4204B5C17F4}"/>
                </a:ext>
              </a:extLst>
            </p:cNvPr>
            <p:cNvSpPr/>
            <p:nvPr/>
          </p:nvSpPr>
          <p:spPr>
            <a:xfrm>
              <a:off x="228600" y="2249247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325E05DA-D377-0640-8629-2FEF2211D2CC}"/>
                </a:ext>
              </a:extLst>
            </p:cNvPr>
            <p:cNvSpPr/>
            <p:nvPr/>
          </p:nvSpPr>
          <p:spPr>
            <a:xfrm>
              <a:off x="228600" y="2055219"/>
              <a:ext cx="14173200" cy="1134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6824F76C-1F94-004C-9F92-90015DF64754}"/>
                </a:ext>
              </a:extLst>
            </p:cNvPr>
            <p:cNvSpPr/>
            <p:nvPr/>
          </p:nvSpPr>
          <p:spPr>
            <a:xfrm>
              <a:off x="228600" y="1865072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ADBEBC27-C4A9-0046-AB43-2085F8241D27}"/>
                </a:ext>
              </a:extLst>
            </p:cNvPr>
            <p:cNvSpPr/>
            <p:nvPr/>
          </p:nvSpPr>
          <p:spPr>
            <a:xfrm>
              <a:off x="228600" y="1671044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25E8F83E-7089-BA4C-935E-EB92B2120501}"/>
                </a:ext>
              </a:extLst>
            </p:cNvPr>
            <p:cNvSpPr/>
            <p:nvPr/>
          </p:nvSpPr>
          <p:spPr>
            <a:xfrm>
              <a:off x="228600" y="1473135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6E6EC7F3-E133-014A-88C5-822D15FDA617}"/>
                </a:ext>
              </a:extLst>
            </p:cNvPr>
            <p:cNvSpPr/>
            <p:nvPr/>
          </p:nvSpPr>
          <p:spPr>
            <a:xfrm>
              <a:off x="228600" y="1273287"/>
              <a:ext cx="14173200" cy="3973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53C9F428-0034-FD4E-A744-0A52D09B035C}"/>
                </a:ext>
              </a:extLst>
            </p:cNvPr>
            <p:cNvSpPr/>
            <p:nvPr/>
          </p:nvSpPr>
          <p:spPr>
            <a:xfrm rot="10800000">
              <a:off x="228600" y="396"/>
              <a:ext cx="14173200" cy="1490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3158144C-A02B-8340-AFC5-585EB198EF5B}"/>
                </a:ext>
              </a:extLst>
            </p:cNvPr>
            <p:cNvSpPr/>
            <p:nvPr/>
          </p:nvSpPr>
          <p:spPr>
            <a:xfrm rot="10800000">
              <a:off x="228600" y="210955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EB442B7B-A733-A749-A724-3C20EB85508F}"/>
                </a:ext>
              </a:extLst>
            </p:cNvPr>
            <p:cNvSpPr/>
            <p:nvPr/>
          </p:nvSpPr>
          <p:spPr>
            <a:xfrm rot="10800000">
              <a:off x="228600" y="420505"/>
              <a:ext cx="14173200" cy="1134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EA0312A9-7F4F-6344-AB2D-3DACEA187AE2}"/>
                </a:ext>
              </a:extLst>
            </p:cNvPr>
            <p:cNvSpPr/>
            <p:nvPr/>
          </p:nvSpPr>
          <p:spPr>
            <a:xfrm rot="10800000">
              <a:off x="228600" y="630055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88188C49-33E2-1F49-98A8-E840769E9157}"/>
                </a:ext>
              </a:extLst>
            </p:cNvPr>
            <p:cNvSpPr/>
            <p:nvPr/>
          </p:nvSpPr>
          <p:spPr>
            <a:xfrm rot="10800000">
              <a:off x="228600" y="843486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11467069-8B76-BB43-91F0-CB0BCA7A4AC0}"/>
                </a:ext>
              </a:extLst>
            </p:cNvPr>
            <p:cNvSpPr/>
            <p:nvPr/>
          </p:nvSpPr>
          <p:spPr>
            <a:xfrm rot="10800000">
              <a:off x="228600" y="1058857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AFF91861-FA90-E44B-AC21-C6EF89C01D84}"/>
              </a:ext>
            </a:extLst>
          </p:cNvPr>
          <p:cNvCxnSpPr>
            <a:cxnSpLocks/>
          </p:cNvCxnSpPr>
          <p:nvPr userDrawn="1"/>
        </p:nvCxnSpPr>
        <p:spPr>
          <a:xfrm>
            <a:off x="571500" y="6555393"/>
            <a:ext cx="1348740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 Placeholder 3">
            <a:extLst>
              <a:ext uri="{FF2B5EF4-FFF2-40B4-BE49-F238E27FC236}">
                <a16:creationId xmlns:a16="http://schemas.microsoft.com/office/drawing/2014/main" id="{4C098FEE-3B74-3A45-A22C-CE9B248464E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683092" y="4998833"/>
            <a:ext cx="9799798" cy="1362456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FontTx/>
              <a:buNone/>
              <a:defRPr sz="4000" b="1" i="0">
                <a:solidFill>
                  <a:schemeClr val="tx1"/>
                </a:solidFill>
                <a:latin typeface="DM Sans" pitchFamily="2" charset="77"/>
              </a:defRPr>
            </a:lvl1pPr>
            <a:lvl2pPr marL="548640" indent="0">
              <a:buFontTx/>
              <a:buNone/>
              <a:defRPr/>
            </a:lvl2pPr>
            <a:lvl3pPr marL="1097280" indent="0">
              <a:buFontTx/>
              <a:buNone/>
              <a:defRPr/>
            </a:lvl3pPr>
            <a:lvl4pPr marL="1645920" indent="0">
              <a:buFontTx/>
              <a:buNone/>
              <a:defRPr/>
            </a:lvl4pPr>
            <a:lvl5pPr marL="2194560" indent="0">
              <a:buFontTx/>
              <a:buNone/>
              <a:defRPr/>
            </a:lvl5pPr>
          </a:lstStyle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42" name="Text Placeholder 2">
            <a:extLst>
              <a:ext uri="{FF2B5EF4-FFF2-40B4-BE49-F238E27FC236}">
                <a16:creationId xmlns:a16="http://schemas.microsoft.com/office/drawing/2014/main" id="{F6CD9287-ABBC-C54A-8E1C-7D236A91C91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683253" y="6908800"/>
            <a:ext cx="4675187" cy="110941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000" b="0" i="0">
                <a:solidFill>
                  <a:schemeClr val="bg1"/>
                </a:solidFill>
                <a:latin typeface="DM Sans Medium" pitchFamily="2" charset="77"/>
              </a:defRPr>
            </a:lvl1pPr>
            <a:lvl2pPr marL="54864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2pPr>
            <a:lvl3pPr marL="109728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3pPr>
            <a:lvl4pPr marL="164592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4pPr>
            <a:lvl5pPr marL="219456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5pPr>
          </a:lstStyle>
          <a:p>
            <a:pPr lvl="0"/>
            <a:r>
              <a:rPr lang="en-US" dirty="0"/>
              <a:t>Edit Presenter’s  Name</a:t>
            </a:r>
            <a:br>
              <a:rPr lang="en-US" dirty="0"/>
            </a:br>
            <a:r>
              <a:rPr lang="en-US" dirty="0"/>
              <a:t>Title</a:t>
            </a:r>
          </a:p>
          <a:p>
            <a:pPr lvl="0"/>
            <a:endParaRPr lang="en-US" dirty="0"/>
          </a:p>
        </p:txBody>
      </p:sp>
      <p:sp>
        <p:nvSpPr>
          <p:cNvPr id="43" name="Text Placeholder 2">
            <a:extLst>
              <a:ext uri="{FF2B5EF4-FFF2-40B4-BE49-F238E27FC236}">
                <a16:creationId xmlns:a16="http://schemas.microsoft.com/office/drawing/2014/main" id="{76941855-2960-3E40-A235-348A0F0634F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07703" y="6908800"/>
            <a:ext cx="4675187" cy="110941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2000" b="0" i="0">
                <a:solidFill>
                  <a:schemeClr val="bg1"/>
                </a:solidFill>
                <a:latin typeface="DM Sans Medium" pitchFamily="2" charset="77"/>
              </a:defRPr>
            </a:lvl1pPr>
            <a:lvl2pPr marL="54864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2pPr>
            <a:lvl3pPr marL="109728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3pPr>
            <a:lvl4pPr marL="164592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4pPr>
            <a:lvl5pPr marL="2194560" indent="0">
              <a:buFontTx/>
              <a:buNone/>
              <a:defRPr sz="1400">
                <a:solidFill>
                  <a:schemeClr val="bg1">
                    <a:lumMod val="85000"/>
                  </a:schemeClr>
                </a:solidFill>
              </a:defRPr>
            </a:lvl5pPr>
          </a:lstStyle>
          <a:p>
            <a:pPr lvl="0"/>
            <a:r>
              <a:rPr lang="en-US" dirty="0"/>
              <a:t>Edit Presenter’s  Name</a:t>
            </a:r>
            <a:br>
              <a:rPr lang="en-US" dirty="0"/>
            </a:br>
            <a:r>
              <a:rPr lang="en-US" dirty="0"/>
              <a:t>Title</a:t>
            </a:r>
          </a:p>
          <a:p>
            <a:pPr lvl="0"/>
            <a:endParaRPr lang="en-US" dirty="0"/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5480D6DE-E617-254E-85FC-0D42DE5117D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377" y="5684947"/>
            <a:ext cx="664995" cy="677166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263F22D2-54C4-5D44-B228-5595E73B325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65983" y="6910742"/>
            <a:ext cx="891389" cy="723482"/>
          </a:xfrm>
          <a:prstGeom prst="rect">
            <a:avLst/>
          </a:prstGeom>
        </p:spPr>
      </p:pic>
      <p:sp>
        <p:nvSpPr>
          <p:cNvPr id="44" name="Text Placeholder 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7200" y="5985662"/>
            <a:ext cx="2224453" cy="39866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49874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Title Arrow 6">
    <p:bg>
      <p:bgPr>
        <a:solidFill>
          <a:srgbClr val="5BCB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BBD542-79BF-5144-A563-42BF3D453E0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54496" y="1188720"/>
            <a:ext cx="7382436" cy="6092812"/>
          </a:xfrm>
        </p:spPr>
        <p:txBody>
          <a:bodyPr anchor="ctr"/>
          <a:lstStyle>
            <a:lvl1pPr>
              <a:defRPr sz="3600" b="0" i="0">
                <a:solidFill>
                  <a:schemeClr val="tx1"/>
                </a:solidFill>
                <a:latin typeface="DM Sans Medium" pitchFamily="2" charset="77"/>
              </a:defRPr>
            </a:lvl1pPr>
          </a:lstStyle>
          <a:p>
            <a:r>
              <a:rPr lang="en-US" dirty="0"/>
              <a:t>Click to edit section title </a:t>
            </a:r>
            <a:br>
              <a:rPr lang="en-US" dirty="0"/>
            </a:br>
            <a:r>
              <a:rPr lang="en-US" dirty="0"/>
              <a:t>(Option A)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FD070F5F-9B0C-5A49-99D5-6B3A5BEF64B2}"/>
              </a:ext>
            </a:extLst>
          </p:cNvPr>
          <p:cNvGrpSpPr/>
          <p:nvPr userDrawn="1"/>
        </p:nvGrpSpPr>
        <p:grpSpPr>
          <a:xfrm>
            <a:off x="-1" y="5373511"/>
            <a:ext cx="14630399" cy="2841147"/>
            <a:chOff x="228600" y="396"/>
            <a:chExt cx="14173200" cy="5028804"/>
          </a:xfrm>
          <a:solidFill>
            <a:srgbClr val="031D40">
              <a:alpha val="50000"/>
            </a:srgbClr>
          </a:solidFill>
        </p:grpSpPr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AECA75D5-A133-5C4C-8B87-690836EA551C}"/>
                </a:ext>
              </a:extLst>
            </p:cNvPr>
            <p:cNvSpPr/>
            <p:nvPr/>
          </p:nvSpPr>
          <p:spPr>
            <a:xfrm>
              <a:off x="228600" y="4880187"/>
              <a:ext cx="14173200" cy="1490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F734A13E-2C6B-9549-ACEF-0ED3D2F858A8}"/>
                </a:ext>
              </a:extLst>
            </p:cNvPr>
            <p:cNvSpPr/>
            <p:nvPr/>
          </p:nvSpPr>
          <p:spPr>
            <a:xfrm>
              <a:off x="228600" y="4689651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8B48A749-4448-7042-84F6-17645B9D40A0}"/>
                </a:ext>
              </a:extLst>
            </p:cNvPr>
            <p:cNvSpPr/>
            <p:nvPr/>
          </p:nvSpPr>
          <p:spPr>
            <a:xfrm>
              <a:off x="228600" y="4495624"/>
              <a:ext cx="14173200" cy="1134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F1C20C69-67AB-9D4E-A33A-4B1BE54F601C}"/>
                </a:ext>
              </a:extLst>
            </p:cNvPr>
            <p:cNvSpPr/>
            <p:nvPr/>
          </p:nvSpPr>
          <p:spPr>
            <a:xfrm>
              <a:off x="228600" y="4305476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41D724DA-E1DF-984D-948B-1DC4EB2986BD}"/>
                </a:ext>
              </a:extLst>
            </p:cNvPr>
            <p:cNvSpPr/>
            <p:nvPr/>
          </p:nvSpPr>
          <p:spPr>
            <a:xfrm>
              <a:off x="228600" y="4111449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E854E062-A4CF-E846-B1A7-2657E21E3E18}"/>
                </a:ext>
              </a:extLst>
            </p:cNvPr>
            <p:cNvSpPr/>
            <p:nvPr/>
          </p:nvSpPr>
          <p:spPr>
            <a:xfrm>
              <a:off x="228600" y="3913540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DE136C2C-7EA3-944E-85D5-4AB9FA0786F7}"/>
                </a:ext>
              </a:extLst>
            </p:cNvPr>
            <p:cNvSpPr/>
            <p:nvPr/>
          </p:nvSpPr>
          <p:spPr>
            <a:xfrm>
              <a:off x="228600" y="3713692"/>
              <a:ext cx="14173200" cy="3973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5F299FC0-AAD1-7343-8579-38DC0BDBF9BC}"/>
                </a:ext>
              </a:extLst>
            </p:cNvPr>
            <p:cNvSpPr/>
            <p:nvPr/>
          </p:nvSpPr>
          <p:spPr>
            <a:xfrm rot="10800000">
              <a:off x="228600" y="2437920"/>
              <a:ext cx="14173200" cy="1490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C09E0511-A151-974D-AAB6-606FD5B80097}"/>
                </a:ext>
              </a:extLst>
            </p:cNvPr>
            <p:cNvSpPr/>
            <p:nvPr/>
          </p:nvSpPr>
          <p:spPr>
            <a:xfrm rot="10800000">
              <a:off x="228600" y="2648479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BD764622-0D40-D146-BBDD-08BA5DD7D10E}"/>
                </a:ext>
              </a:extLst>
            </p:cNvPr>
            <p:cNvSpPr/>
            <p:nvPr/>
          </p:nvSpPr>
          <p:spPr>
            <a:xfrm rot="10800000">
              <a:off x="228600" y="2858029"/>
              <a:ext cx="14173200" cy="1134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71C3CB51-ADD0-E445-B752-A449EAD7CB47}"/>
                </a:ext>
              </a:extLst>
            </p:cNvPr>
            <p:cNvSpPr/>
            <p:nvPr/>
          </p:nvSpPr>
          <p:spPr>
            <a:xfrm rot="10800000">
              <a:off x="228600" y="3067579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6397851A-16D1-E943-BFD3-84DFAAA8043E}"/>
                </a:ext>
              </a:extLst>
            </p:cNvPr>
            <p:cNvSpPr/>
            <p:nvPr/>
          </p:nvSpPr>
          <p:spPr>
            <a:xfrm rot="10800000">
              <a:off x="228600" y="3281009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A85DB0E9-BCE7-1349-B949-3380D78E2247}"/>
                </a:ext>
              </a:extLst>
            </p:cNvPr>
            <p:cNvSpPr/>
            <p:nvPr/>
          </p:nvSpPr>
          <p:spPr>
            <a:xfrm rot="10800000">
              <a:off x="228600" y="3496381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3B55D9A8-5161-2E4C-BF56-29A745113B4E}"/>
                </a:ext>
              </a:extLst>
            </p:cNvPr>
            <p:cNvSpPr/>
            <p:nvPr/>
          </p:nvSpPr>
          <p:spPr>
            <a:xfrm>
              <a:off x="228600" y="2249247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392AAC9F-5A61-FE40-AD32-087CC800D4C7}"/>
                </a:ext>
              </a:extLst>
            </p:cNvPr>
            <p:cNvSpPr/>
            <p:nvPr/>
          </p:nvSpPr>
          <p:spPr>
            <a:xfrm>
              <a:off x="228600" y="2055219"/>
              <a:ext cx="14173200" cy="1134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DB89EDEA-A6BE-014C-B5CB-01CF8EB76B67}"/>
                </a:ext>
              </a:extLst>
            </p:cNvPr>
            <p:cNvSpPr/>
            <p:nvPr/>
          </p:nvSpPr>
          <p:spPr>
            <a:xfrm>
              <a:off x="228600" y="1865072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DBC63857-177B-2546-A9AE-CA990A92BDDB}"/>
                </a:ext>
              </a:extLst>
            </p:cNvPr>
            <p:cNvSpPr/>
            <p:nvPr/>
          </p:nvSpPr>
          <p:spPr>
            <a:xfrm>
              <a:off x="228600" y="1671044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448327A6-CC73-654B-9FB7-834BCF6E22E0}"/>
                </a:ext>
              </a:extLst>
            </p:cNvPr>
            <p:cNvSpPr/>
            <p:nvPr/>
          </p:nvSpPr>
          <p:spPr>
            <a:xfrm>
              <a:off x="228600" y="1473135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433B0057-AE53-4744-8ADC-82679BFB37B8}"/>
                </a:ext>
              </a:extLst>
            </p:cNvPr>
            <p:cNvSpPr/>
            <p:nvPr/>
          </p:nvSpPr>
          <p:spPr>
            <a:xfrm>
              <a:off x="228600" y="1273287"/>
              <a:ext cx="14173200" cy="3973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79692720-BEA9-4A46-8FD4-2156B5CDA5FE}"/>
                </a:ext>
              </a:extLst>
            </p:cNvPr>
            <p:cNvSpPr/>
            <p:nvPr/>
          </p:nvSpPr>
          <p:spPr>
            <a:xfrm rot="10800000">
              <a:off x="228600" y="396"/>
              <a:ext cx="14173200" cy="1490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F321B62A-B1E1-6042-9614-A231B127BB7B}"/>
                </a:ext>
              </a:extLst>
            </p:cNvPr>
            <p:cNvSpPr/>
            <p:nvPr/>
          </p:nvSpPr>
          <p:spPr>
            <a:xfrm rot="10800000">
              <a:off x="228600" y="210955"/>
              <a:ext cx="14173200" cy="12899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724E83A6-3563-374F-9004-8C4B8D05CE0A}"/>
                </a:ext>
              </a:extLst>
            </p:cNvPr>
            <p:cNvSpPr/>
            <p:nvPr/>
          </p:nvSpPr>
          <p:spPr>
            <a:xfrm rot="10800000">
              <a:off x="228600" y="420505"/>
              <a:ext cx="14173200" cy="11346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5C807D6D-FA01-0E4C-A45E-7C253957097D}"/>
                </a:ext>
              </a:extLst>
            </p:cNvPr>
            <p:cNvSpPr/>
            <p:nvPr/>
          </p:nvSpPr>
          <p:spPr>
            <a:xfrm rot="10800000">
              <a:off x="228600" y="630055"/>
              <a:ext cx="14173200" cy="940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BB1152E5-0176-D04B-B917-38762EBC7AE7}"/>
                </a:ext>
              </a:extLst>
            </p:cNvPr>
            <p:cNvSpPr/>
            <p:nvPr/>
          </p:nvSpPr>
          <p:spPr>
            <a:xfrm rot="10800000">
              <a:off x="228600" y="843486"/>
              <a:ext cx="14173200" cy="746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5599B651-B64E-E14A-AAF1-4451F1E0D8FD}"/>
                </a:ext>
              </a:extLst>
            </p:cNvPr>
            <p:cNvSpPr/>
            <p:nvPr/>
          </p:nvSpPr>
          <p:spPr>
            <a:xfrm rot="10800000">
              <a:off x="228600" y="1058857"/>
              <a:ext cx="14173200" cy="571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58" name="L-Shape 57">
            <a:extLst>
              <a:ext uri="{FF2B5EF4-FFF2-40B4-BE49-F238E27FC236}">
                <a16:creationId xmlns:a16="http://schemas.microsoft.com/office/drawing/2014/main" id="{822F0A5E-64B0-7F4E-9BCA-CB63C0F6FD52}"/>
              </a:ext>
            </a:extLst>
          </p:cNvPr>
          <p:cNvSpPr/>
          <p:nvPr userDrawn="1"/>
        </p:nvSpPr>
        <p:spPr>
          <a:xfrm rot="13500000">
            <a:off x="400807" y="2079464"/>
            <a:ext cx="4308268" cy="4308268"/>
          </a:xfrm>
          <a:prstGeom prst="corner">
            <a:avLst>
              <a:gd name="adj1" fmla="val 20121"/>
              <a:gd name="adj2" fmla="val 2027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91945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Τίτλος και περιεχό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B0D7F6F1-AA95-B2BC-680E-77F1C1AA72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Κάντε κλικ για να επεξεργαστείτε τον τίτλο υποδείγματος</a:t>
            </a:r>
            <a:endParaRPr lang="en-US"/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ED61B841-5550-4046-AD8C-EF41FEE1E2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/>
          </a:p>
        </p:txBody>
      </p:sp>
      <p:sp>
        <p:nvSpPr>
          <p:cNvPr id="4" name="Θέση ημερομηνίας 3">
            <a:extLst>
              <a:ext uri="{FF2B5EF4-FFF2-40B4-BE49-F238E27FC236}">
                <a16:creationId xmlns:a16="http://schemas.microsoft.com/office/drawing/2014/main" id="{72BEAB60-253A-B93F-7870-80D9E681C4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513DEB-2742-4128-B4A0-F2F83E699724}" type="datetimeFigureOut">
              <a:rPr lang="en-US" smtClean="0"/>
              <a:t>5/22/2024</a:t>
            </a:fld>
            <a:endParaRPr lang="en-US"/>
          </a:p>
        </p:txBody>
      </p:sp>
      <p:sp>
        <p:nvSpPr>
          <p:cNvPr id="5" name="Θέση υποσέλιδου 4">
            <a:extLst>
              <a:ext uri="{FF2B5EF4-FFF2-40B4-BE49-F238E27FC236}">
                <a16:creationId xmlns:a16="http://schemas.microsoft.com/office/drawing/2014/main" id="{C014C756-DCD4-4395-95B3-572A430BC9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Θέση αριθμού διαφάνειας 5">
            <a:extLst>
              <a:ext uri="{FF2B5EF4-FFF2-40B4-BE49-F238E27FC236}">
                <a16:creationId xmlns:a16="http://schemas.microsoft.com/office/drawing/2014/main" id="{AB233A8B-FBEC-01CE-5E11-9A32B895C0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2C42F6-C2F8-4B42-A1A8-05A74379E2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8767221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/>
          <p:cNvSpPr>
            <a:spLocks noGrp="1"/>
          </p:cNvSpPr>
          <p:nvPr>
            <p:ph type="body" sz="quarter" idx="10" hasCustomPrompt="1"/>
          </p:nvPr>
        </p:nvSpPr>
        <p:spPr>
          <a:xfrm>
            <a:off x="434341" y="935356"/>
            <a:ext cx="13796010" cy="405764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n-US"/>
              <a:t>Slide subtitle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434339" y="438152"/>
            <a:ext cx="13796010" cy="4965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109728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98211721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5840" y="2190750"/>
            <a:ext cx="6217920" cy="522160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406640" y="2190750"/>
            <a:ext cx="6217920" cy="522160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434339" y="438152"/>
            <a:ext cx="13796010" cy="4965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109728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8" name="Text Placeholder 11"/>
          <p:cNvSpPr>
            <a:spLocks noGrp="1"/>
          </p:cNvSpPr>
          <p:nvPr>
            <p:ph type="body" sz="quarter" idx="10" hasCustomPrompt="1"/>
          </p:nvPr>
        </p:nvSpPr>
        <p:spPr>
          <a:xfrm>
            <a:off x="434341" y="935356"/>
            <a:ext cx="13796010" cy="405764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n-US"/>
              <a:t>Slide subtitle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35390482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7746" y="2017396"/>
            <a:ext cx="6189344" cy="988694"/>
          </a:xfrm>
        </p:spPr>
        <p:txBody>
          <a:bodyPr anchor="b"/>
          <a:lstStyle>
            <a:lvl1pPr marL="0" indent="0">
              <a:buNone/>
              <a:defRPr sz="2880" b="1">
                <a:solidFill>
                  <a:schemeClr val="bg2"/>
                </a:solidFill>
              </a:defRPr>
            </a:lvl1pPr>
            <a:lvl2pPr marL="548640" indent="0">
              <a:buNone/>
              <a:defRPr sz="2400" b="1"/>
            </a:lvl2pPr>
            <a:lvl3pPr marL="1097280" indent="0">
              <a:buNone/>
              <a:defRPr sz="2160" b="1"/>
            </a:lvl3pPr>
            <a:lvl4pPr marL="1645920" indent="0">
              <a:buNone/>
              <a:defRPr sz="1920" b="1"/>
            </a:lvl4pPr>
            <a:lvl5pPr marL="2194560" indent="0">
              <a:buNone/>
              <a:defRPr sz="1920" b="1"/>
            </a:lvl5pPr>
            <a:lvl6pPr marL="2743200" indent="0">
              <a:buNone/>
              <a:defRPr sz="1920" b="1"/>
            </a:lvl6pPr>
            <a:lvl7pPr marL="3291840" indent="0">
              <a:buNone/>
              <a:defRPr sz="1920" b="1"/>
            </a:lvl7pPr>
            <a:lvl8pPr marL="3840480" indent="0">
              <a:buNone/>
              <a:defRPr sz="1920" b="1"/>
            </a:lvl8pPr>
            <a:lvl9pPr marL="4389120" indent="0">
              <a:buNone/>
              <a:defRPr sz="192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7746" y="3006090"/>
            <a:ext cx="6189344" cy="442150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406640" y="2017396"/>
            <a:ext cx="6219826" cy="988694"/>
          </a:xfrm>
        </p:spPr>
        <p:txBody>
          <a:bodyPr anchor="b"/>
          <a:lstStyle>
            <a:lvl1pPr marL="0" indent="0">
              <a:buNone/>
              <a:defRPr sz="2880" b="1">
                <a:solidFill>
                  <a:schemeClr val="bg2"/>
                </a:solidFill>
              </a:defRPr>
            </a:lvl1pPr>
            <a:lvl2pPr marL="548640" indent="0">
              <a:buNone/>
              <a:defRPr sz="2400" b="1"/>
            </a:lvl2pPr>
            <a:lvl3pPr marL="1097280" indent="0">
              <a:buNone/>
              <a:defRPr sz="2160" b="1"/>
            </a:lvl3pPr>
            <a:lvl4pPr marL="1645920" indent="0">
              <a:buNone/>
              <a:defRPr sz="1920" b="1"/>
            </a:lvl4pPr>
            <a:lvl5pPr marL="2194560" indent="0">
              <a:buNone/>
              <a:defRPr sz="1920" b="1"/>
            </a:lvl5pPr>
            <a:lvl6pPr marL="2743200" indent="0">
              <a:buNone/>
              <a:defRPr sz="1920" b="1"/>
            </a:lvl6pPr>
            <a:lvl7pPr marL="3291840" indent="0">
              <a:buNone/>
              <a:defRPr sz="1920" b="1"/>
            </a:lvl7pPr>
            <a:lvl8pPr marL="3840480" indent="0">
              <a:buNone/>
              <a:defRPr sz="1920" b="1"/>
            </a:lvl8pPr>
            <a:lvl9pPr marL="4389120" indent="0">
              <a:buNone/>
              <a:defRPr sz="192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406640" y="3006090"/>
            <a:ext cx="6219826" cy="442150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434339" y="438152"/>
            <a:ext cx="13796010" cy="4965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109728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10" name="Text Placeholder 11"/>
          <p:cNvSpPr>
            <a:spLocks noGrp="1"/>
          </p:cNvSpPr>
          <p:nvPr>
            <p:ph type="body" sz="quarter" idx="10" hasCustomPrompt="1"/>
          </p:nvPr>
        </p:nvSpPr>
        <p:spPr>
          <a:xfrm>
            <a:off x="434341" y="935356"/>
            <a:ext cx="13796010" cy="405764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n-US"/>
              <a:t>Slide subtitle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53542400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 1"/>
          <p:cNvSpPr>
            <a:spLocks noGrp="1"/>
          </p:cNvSpPr>
          <p:nvPr>
            <p:ph type="title"/>
          </p:nvPr>
        </p:nvSpPr>
        <p:spPr>
          <a:xfrm>
            <a:off x="434339" y="438152"/>
            <a:ext cx="13796010" cy="4965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109728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6" name="Text Placeholder 11"/>
          <p:cNvSpPr>
            <a:spLocks noGrp="1"/>
          </p:cNvSpPr>
          <p:nvPr>
            <p:ph type="body" sz="quarter" idx="10" hasCustomPrompt="1"/>
          </p:nvPr>
        </p:nvSpPr>
        <p:spPr>
          <a:xfrm>
            <a:off x="434341" y="935356"/>
            <a:ext cx="13796010" cy="405764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en-US"/>
              <a:t>Slide subtitle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467761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7746" y="548640"/>
            <a:ext cx="4718684" cy="1920240"/>
          </a:xfrm>
        </p:spPr>
        <p:txBody>
          <a:bodyPr anchor="b"/>
          <a:lstStyle>
            <a:lvl1pPr>
              <a:defRPr sz="384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19826" y="1184911"/>
            <a:ext cx="7406640" cy="5848350"/>
          </a:xfrm>
        </p:spPr>
        <p:txBody>
          <a:bodyPr/>
          <a:lstStyle>
            <a:lvl1pPr>
              <a:defRPr sz="3840"/>
            </a:lvl1pPr>
            <a:lvl2pPr>
              <a:defRPr sz="3360"/>
            </a:lvl2pPr>
            <a:lvl3pPr>
              <a:defRPr sz="288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7746" y="2468880"/>
            <a:ext cx="4718684" cy="4573906"/>
          </a:xfrm>
        </p:spPr>
        <p:txBody>
          <a:bodyPr/>
          <a:lstStyle>
            <a:lvl1pPr marL="0" indent="0">
              <a:buNone/>
              <a:defRPr sz="1920">
                <a:solidFill>
                  <a:schemeClr val="accent1"/>
                </a:solidFill>
              </a:defRPr>
            </a:lvl1pPr>
            <a:lvl2pPr marL="548640" indent="0">
              <a:buNone/>
              <a:defRPr sz="1680"/>
            </a:lvl2pPr>
            <a:lvl3pPr marL="1097280" indent="0">
              <a:buNone/>
              <a:defRPr sz="1440"/>
            </a:lvl3pPr>
            <a:lvl4pPr marL="1645920" indent="0">
              <a:buNone/>
              <a:defRPr sz="1200"/>
            </a:lvl4pPr>
            <a:lvl5pPr marL="2194560" indent="0">
              <a:buNone/>
              <a:defRPr sz="1200"/>
            </a:lvl5pPr>
            <a:lvl6pPr marL="2743200" indent="0">
              <a:buNone/>
              <a:defRPr sz="1200"/>
            </a:lvl6pPr>
            <a:lvl7pPr marL="3291840" indent="0">
              <a:buNone/>
              <a:defRPr sz="1200"/>
            </a:lvl7pPr>
            <a:lvl8pPr marL="3840480" indent="0">
              <a:buNone/>
              <a:defRPr sz="1200"/>
            </a:lvl8pPr>
            <a:lvl9pPr marL="4389120" indent="0">
              <a:buNone/>
              <a:defRPr sz="12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04206983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7746" y="548640"/>
            <a:ext cx="4718684" cy="1920240"/>
          </a:xfrm>
        </p:spPr>
        <p:txBody>
          <a:bodyPr anchor="b"/>
          <a:lstStyle>
            <a:lvl1pPr>
              <a:defRPr sz="384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219826" y="1184911"/>
            <a:ext cx="7406640" cy="5848350"/>
          </a:xfrm>
        </p:spPr>
        <p:txBody>
          <a:bodyPr/>
          <a:lstStyle>
            <a:lvl1pPr marL="0" indent="0">
              <a:buNone/>
              <a:defRPr sz="3840"/>
            </a:lvl1pPr>
            <a:lvl2pPr marL="548640" indent="0">
              <a:buNone/>
              <a:defRPr sz="3360"/>
            </a:lvl2pPr>
            <a:lvl3pPr marL="1097280" indent="0">
              <a:buNone/>
              <a:defRPr sz="2880"/>
            </a:lvl3pPr>
            <a:lvl4pPr marL="1645920" indent="0">
              <a:buNone/>
              <a:defRPr sz="2400"/>
            </a:lvl4pPr>
            <a:lvl5pPr marL="2194560" indent="0">
              <a:buNone/>
              <a:defRPr sz="2400"/>
            </a:lvl5pPr>
            <a:lvl6pPr marL="2743200" indent="0">
              <a:buNone/>
              <a:defRPr sz="2400"/>
            </a:lvl6pPr>
            <a:lvl7pPr marL="3291840" indent="0">
              <a:buNone/>
              <a:defRPr sz="2400"/>
            </a:lvl7pPr>
            <a:lvl8pPr marL="3840480" indent="0">
              <a:buNone/>
              <a:defRPr sz="2400"/>
            </a:lvl8pPr>
            <a:lvl9pPr marL="4389120" indent="0">
              <a:buNone/>
              <a:defRPr sz="2400"/>
            </a:lvl9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7746" y="2468880"/>
            <a:ext cx="4718684" cy="4573906"/>
          </a:xfrm>
        </p:spPr>
        <p:txBody>
          <a:bodyPr/>
          <a:lstStyle>
            <a:lvl1pPr marL="0" indent="0">
              <a:buNone/>
              <a:defRPr sz="1920"/>
            </a:lvl1pPr>
            <a:lvl2pPr marL="548640" indent="0">
              <a:buNone/>
              <a:defRPr sz="1680"/>
            </a:lvl2pPr>
            <a:lvl3pPr marL="1097280" indent="0">
              <a:buNone/>
              <a:defRPr sz="1440"/>
            </a:lvl3pPr>
            <a:lvl4pPr marL="1645920" indent="0">
              <a:buNone/>
              <a:defRPr sz="1200"/>
            </a:lvl4pPr>
            <a:lvl5pPr marL="2194560" indent="0">
              <a:buNone/>
              <a:defRPr sz="1200"/>
            </a:lvl5pPr>
            <a:lvl6pPr marL="2743200" indent="0">
              <a:buNone/>
              <a:defRPr sz="1200"/>
            </a:lvl6pPr>
            <a:lvl7pPr marL="3291840" indent="0">
              <a:buNone/>
              <a:defRPr sz="1200"/>
            </a:lvl7pPr>
            <a:lvl8pPr marL="3840480" indent="0">
              <a:buNone/>
              <a:defRPr sz="1200"/>
            </a:lvl8pPr>
            <a:lvl9pPr marL="4389120" indent="0">
              <a:buNone/>
              <a:defRPr sz="12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882212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Text Phot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008574BF-FE2A-8C48-8258-968AAA3121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14300"/>
            <a:ext cx="13030200" cy="914400"/>
          </a:xfrm>
        </p:spPr>
        <p:txBody>
          <a:bodyPr anchor="ctr"/>
          <a:lstStyle>
            <a:lvl1pPr>
              <a:defRPr sz="3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DAE2CC6-70D5-9F46-A0D6-73575310D80D}"/>
              </a:ext>
            </a:extLst>
          </p:cNvPr>
          <p:cNvCxnSpPr>
            <a:cxnSpLocks/>
          </p:cNvCxnSpPr>
          <p:nvPr userDrawn="1"/>
        </p:nvCxnSpPr>
        <p:spPr>
          <a:xfrm>
            <a:off x="535170" y="1028700"/>
            <a:ext cx="1347819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Picture Placeholder 9">
            <a:extLst>
              <a:ext uri="{FF2B5EF4-FFF2-40B4-BE49-F238E27FC236}">
                <a16:creationId xmlns:a16="http://schemas.microsoft.com/office/drawing/2014/main" id="{D22B3C4C-EFC4-1145-9B55-291CA9EBE53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819254" y="1676400"/>
            <a:ext cx="7811146" cy="6553199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15" name="Slide Number Placeholder 4">
            <a:extLst>
              <a:ext uri="{FF2B5EF4-FFF2-40B4-BE49-F238E27FC236}">
                <a16:creationId xmlns:a16="http://schemas.microsoft.com/office/drawing/2014/main" id="{778185B1-673B-784E-A5B5-2DD0CDBD52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6" name="Text Placeholder 6">
            <a:extLst>
              <a:ext uri="{FF2B5EF4-FFF2-40B4-BE49-F238E27FC236}">
                <a16:creationId xmlns:a16="http://schemas.microsoft.com/office/drawing/2014/main" id="{1FE27E20-0B72-1747-8315-F3837D336C7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23900" y="1676400"/>
            <a:ext cx="5171618" cy="5437188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6986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Text + Photo 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9">
            <a:extLst>
              <a:ext uri="{FF2B5EF4-FFF2-40B4-BE49-F238E27FC236}">
                <a16:creationId xmlns:a16="http://schemas.microsoft.com/office/drawing/2014/main" id="{504CBE27-B3D0-2449-B425-5D4A5A9464B0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10972800" y="5205600"/>
            <a:ext cx="3657600" cy="3024000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0" name="Picture Placeholder 9">
            <a:extLst>
              <a:ext uri="{FF2B5EF4-FFF2-40B4-BE49-F238E27FC236}">
                <a16:creationId xmlns:a16="http://schemas.microsoft.com/office/drawing/2014/main" id="{99908E98-CEEE-F64E-84D6-77137F2AE173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7315200" y="5205600"/>
            <a:ext cx="3595723" cy="3024000"/>
          </a:xfrm>
        </p:spPr>
        <p:txBody>
          <a:bodyPr/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A8522F5D-5EB7-5247-B8DF-C08DB83BF8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14300"/>
            <a:ext cx="6567791" cy="914400"/>
          </a:xfrm>
        </p:spPr>
        <p:txBody>
          <a:bodyPr anchor="ctr"/>
          <a:lstStyle>
            <a:lvl1pPr>
              <a:defRPr sz="3000" b="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2" name="Slide Number Placeholder 4">
            <a:extLst>
              <a:ext uri="{FF2B5EF4-FFF2-40B4-BE49-F238E27FC236}">
                <a16:creationId xmlns:a16="http://schemas.microsoft.com/office/drawing/2014/main" id="{76D9A065-BBCD-6A4A-A36E-B66ABEE3C8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432177" y="7626350"/>
            <a:ext cx="2893423" cy="438150"/>
          </a:xfrm>
        </p:spPr>
        <p:txBody>
          <a:bodyPr/>
          <a:lstStyle/>
          <a:p>
            <a:fld id="{F384092C-9B9C-9748-AC6A-F06C9D03AD52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3F6DE6F-BF9C-674E-B4CF-DB081D2A715E}"/>
              </a:ext>
            </a:extLst>
          </p:cNvPr>
          <p:cNvCxnSpPr>
            <a:cxnSpLocks/>
            <a:endCxn id="21" idx="2"/>
          </p:cNvCxnSpPr>
          <p:nvPr userDrawn="1"/>
        </p:nvCxnSpPr>
        <p:spPr>
          <a:xfrm>
            <a:off x="535170" y="1028700"/>
            <a:ext cx="3282126" cy="0"/>
          </a:xfrm>
          <a:prstGeom prst="line">
            <a:avLst/>
          </a:prstGeom>
          <a:ln w="6350">
            <a:solidFill>
              <a:srgbClr val="BCBE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Picture Placeholder 9">
            <a:extLst>
              <a:ext uri="{FF2B5EF4-FFF2-40B4-BE49-F238E27FC236}">
                <a16:creationId xmlns:a16="http://schemas.microsoft.com/office/drawing/2014/main" id="{B68A4F5A-884E-C548-B039-6EDB0B8115E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315200" y="1"/>
            <a:ext cx="7315200" cy="2117558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5" name="Text Placeholder 6">
            <a:extLst>
              <a:ext uri="{FF2B5EF4-FFF2-40B4-BE49-F238E27FC236}">
                <a16:creationId xmlns:a16="http://schemas.microsoft.com/office/drawing/2014/main" id="{1F5C8215-1875-5E4C-AB84-BA37D6C0E56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23900" y="1676400"/>
            <a:ext cx="5171618" cy="4390599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0"/>
              </a:spcAft>
              <a:buNone/>
              <a:defRPr/>
            </a:lvl1pPr>
            <a:lvl2pPr marL="228600" indent="0">
              <a:spcAft>
                <a:spcPts val="0"/>
              </a:spcAft>
              <a:buNone/>
              <a:defRPr/>
            </a:lvl2pPr>
            <a:lvl3pPr marL="457200" indent="0">
              <a:spcAft>
                <a:spcPts val="0"/>
              </a:spcAft>
              <a:buNone/>
              <a:defRPr/>
            </a:lvl3pPr>
            <a:lvl4pPr marL="685800" indent="0">
              <a:spcAft>
                <a:spcPts val="0"/>
              </a:spcAft>
              <a:buNone/>
              <a:defRPr/>
            </a:lvl4pPr>
            <a:lvl5pPr marL="914400" indent="0">
              <a:spcAft>
                <a:spcPts val="0"/>
              </a:spcAft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6" name="Picture Placeholder 9">
            <a:extLst>
              <a:ext uri="{FF2B5EF4-FFF2-40B4-BE49-F238E27FC236}">
                <a16:creationId xmlns:a16="http://schemas.microsoft.com/office/drawing/2014/main" id="{22C9687B-41DE-0843-A9B3-98B3CBEC7763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0972800" y="2196843"/>
            <a:ext cx="3657600" cy="2958357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27" name="Picture Placeholder 9">
            <a:extLst>
              <a:ext uri="{FF2B5EF4-FFF2-40B4-BE49-F238E27FC236}">
                <a16:creationId xmlns:a16="http://schemas.microsoft.com/office/drawing/2014/main" id="{AE6EC833-A3DB-894F-8D4A-34CD220A8D80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7315200" y="2196843"/>
            <a:ext cx="3595723" cy="2958357"/>
          </a:xfr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619485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5" Type="http://schemas.openxmlformats.org/officeDocument/2006/relationships/slideLayout" Target="../slideLayouts/slideLayout5.xml"/><Relationship Id="rId61" Type="http://schemas.openxmlformats.org/officeDocument/2006/relationships/slideLayout" Target="../slideLayouts/slideLayout61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5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74.xml"/><Relationship Id="rId1" Type="http://schemas.openxmlformats.org/officeDocument/2006/relationships/slideLayout" Target="../slideLayouts/slideLayout73.xml"/><Relationship Id="rId6" Type="http://schemas.openxmlformats.org/officeDocument/2006/relationships/slideLayout" Target="../slideLayouts/slideLayout78.xml"/><Relationship Id="rId5" Type="http://schemas.openxmlformats.org/officeDocument/2006/relationships/slideLayout" Target="../slideLayouts/slideLayout77.xml"/><Relationship Id="rId4" Type="http://schemas.openxmlformats.org/officeDocument/2006/relationships/slideLayout" Target="../slideLayouts/slideLayout7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5840" y="438150"/>
            <a:ext cx="12618720" cy="1590676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idx="1"/>
          </p:nvPr>
        </p:nvSpPr>
        <p:spPr>
          <a:xfrm>
            <a:off x="1006475" y="2190750"/>
            <a:ext cx="12617450" cy="5221288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0183C1DA-6088-4E41-B934-9691110D047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31771" y="7619393"/>
            <a:ext cx="2893423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6"/>
                </a:solidFill>
              </a:defRPr>
            </a:lvl1pPr>
          </a:lstStyle>
          <a:p>
            <a:fld id="{F384092C-9B9C-9748-AC6A-F06C9D03AD5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41198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1" r:id="rId1"/>
    <p:sldLayoutId id="2147483770" r:id="rId2"/>
    <p:sldLayoutId id="2147483785" r:id="rId3"/>
    <p:sldLayoutId id="2147483809" r:id="rId4"/>
    <p:sldLayoutId id="2147483775" r:id="rId5"/>
    <p:sldLayoutId id="2147483839" r:id="rId6"/>
    <p:sldLayoutId id="2147483837" r:id="rId7"/>
    <p:sldLayoutId id="2147483838" r:id="rId8"/>
    <p:sldLayoutId id="2147483925" r:id="rId9"/>
    <p:sldLayoutId id="2147483924" r:id="rId10"/>
    <p:sldLayoutId id="2147483776" r:id="rId11"/>
    <p:sldLayoutId id="2147483840" r:id="rId12"/>
    <p:sldLayoutId id="2147483787" r:id="rId13"/>
    <p:sldLayoutId id="2147483791" r:id="rId14"/>
    <p:sldLayoutId id="2147483777" r:id="rId15"/>
    <p:sldLayoutId id="2147483836" r:id="rId16"/>
    <p:sldLayoutId id="2147483767" r:id="rId17"/>
    <p:sldLayoutId id="2147483822" r:id="rId18"/>
    <p:sldLayoutId id="2147483845" r:id="rId19"/>
    <p:sldLayoutId id="2147483846" r:id="rId20"/>
    <p:sldLayoutId id="2147483842" r:id="rId21"/>
    <p:sldLayoutId id="2147483843" r:id="rId22"/>
    <p:sldLayoutId id="2147483844" r:id="rId23"/>
    <p:sldLayoutId id="2147483841" r:id="rId24"/>
    <p:sldLayoutId id="2147483833" r:id="rId25"/>
    <p:sldLayoutId id="2147483832" r:id="rId26"/>
    <p:sldLayoutId id="2147483834" r:id="rId27"/>
    <p:sldLayoutId id="2147483835" r:id="rId28"/>
    <p:sldLayoutId id="2147483792" r:id="rId29"/>
    <p:sldLayoutId id="2147483794" r:id="rId30"/>
    <p:sldLayoutId id="2147483795" r:id="rId31"/>
    <p:sldLayoutId id="2147483796" r:id="rId32"/>
    <p:sldLayoutId id="2147483799" r:id="rId33"/>
    <p:sldLayoutId id="2147483800" r:id="rId34"/>
    <p:sldLayoutId id="2147483804" r:id="rId35"/>
    <p:sldLayoutId id="2147483805" r:id="rId36"/>
    <p:sldLayoutId id="2147483786" r:id="rId37"/>
    <p:sldLayoutId id="2147483778" r:id="rId38"/>
    <p:sldLayoutId id="2147483780" r:id="rId39"/>
    <p:sldLayoutId id="2147483781" r:id="rId40"/>
    <p:sldLayoutId id="2147483782" r:id="rId41"/>
    <p:sldLayoutId id="2147483783" r:id="rId42"/>
    <p:sldLayoutId id="2147483784" r:id="rId43"/>
    <p:sldLayoutId id="2147483701" r:id="rId44"/>
    <p:sldLayoutId id="2147483772" r:id="rId45"/>
    <p:sldLayoutId id="2147483773" r:id="rId46"/>
    <p:sldLayoutId id="2147483774" r:id="rId47"/>
    <p:sldLayoutId id="2147483816" r:id="rId48"/>
    <p:sldLayoutId id="2147483819" r:id="rId49"/>
    <p:sldLayoutId id="2147483821" r:id="rId50"/>
    <p:sldLayoutId id="2147483730" r:id="rId51"/>
    <p:sldLayoutId id="2147483731" r:id="rId52"/>
    <p:sldLayoutId id="2147483732" r:id="rId53"/>
    <p:sldLayoutId id="2147483734" r:id="rId54"/>
    <p:sldLayoutId id="2147483769" r:id="rId55"/>
    <p:sldLayoutId id="2147483717" r:id="rId56"/>
    <p:sldLayoutId id="2147483850" r:id="rId57"/>
    <p:sldLayoutId id="2147483847" r:id="rId58"/>
    <p:sldLayoutId id="2147483848" r:id="rId59"/>
    <p:sldLayoutId id="2147483849" r:id="rId60"/>
    <p:sldLayoutId id="2147483719" r:id="rId61"/>
    <p:sldLayoutId id="2147483720" r:id="rId62"/>
    <p:sldLayoutId id="2147483823" r:id="rId63"/>
    <p:sldLayoutId id="2147483824" r:id="rId64"/>
    <p:sldLayoutId id="2147483851" r:id="rId65"/>
    <p:sldLayoutId id="2147483825" r:id="rId66"/>
    <p:sldLayoutId id="2147483826" r:id="rId67"/>
    <p:sldLayoutId id="2147483757" r:id="rId68"/>
    <p:sldLayoutId id="2147483661" r:id="rId69"/>
    <p:sldLayoutId id="2147483929" r:id="rId70"/>
    <p:sldLayoutId id="2147483930" r:id="rId71"/>
    <p:sldLayoutId id="2147483938" r:id="rId7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defTabSz="109728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1"/>
          </a:solidFill>
          <a:latin typeface="DM Sans Medium" charset="0"/>
          <a:ea typeface="DM Sans Medium" charset="0"/>
          <a:cs typeface="DM Sans Medium" charset="0"/>
        </a:defRPr>
      </a:lvl1pPr>
    </p:titleStyle>
    <p:bodyStyle>
      <a:lvl1pPr marL="228600" indent="-228600" algn="l" defTabSz="1097280" rtl="0" eaLnBrk="1" latinLnBrk="0" hangingPunct="1">
        <a:lnSpc>
          <a:spcPct val="110000"/>
        </a:lnSpc>
        <a:spcBef>
          <a:spcPts val="600"/>
        </a:spcBef>
        <a:spcAft>
          <a:spcPts val="0"/>
        </a:spcAft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+mn-lt"/>
          <a:ea typeface="DM Sans Medium" charset="0"/>
          <a:cs typeface="DM Sans Medium" charset="0"/>
        </a:defRPr>
      </a:lvl1pPr>
      <a:lvl2pPr marL="457200" indent="-228600" algn="l" defTabSz="1097280" rtl="0" eaLnBrk="1" latinLnBrk="0" hangingPunct="1">
        <a:lnSpc>
          <a:spcPct val="110000"/>
        </a:lnSpc>
        <a:spcBef>
          <a:spcPts val="400"/>
        </a:spcBef>
        <a:spcAft>
          <a:spcPts val="0"/>
        </a:spcAft>
        <a:buFont typeface=".AppleSystemUIFont" charset="-120"/>
        <a:buChar char="-"/>
        <a:defRPr sz="1800" b="0" i="0" kern="1200">
          <a:solidFill>
            <a:schemeClr val="tx1"/>
          </a:solidFill>
          <a:latin typeface="+mn-lt"/>
          <a:ea typeface="DM Sans Medium" charset="0"/>
          <a:cs typeface="DM Sans Medium" charset="0"/>
        </a:defRPr>
      </a:lvl2pPr>
      <a:lvl3pPr marL="685800" indent="-228600" algn="l" defTabSz="1097280" rtl="0" eaLnBrk="1" latinLnBrk="0" hangingPunct="1">
        <a:lnSpc>
          <a:spcPct val="110000"/>
        </a:lnSpc>
        <a:spcBef>
          <a:spcPts val="400"/>
        </a:spcBef>
        <a:spcAft>
          <a:spcPts val="0"/>
        </a:spcAft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+mn-lt"/>
          <a:ea typeface="DM Sans Medium" charset="0"/>
          <a:cs typeface="DM Sans Medium" charset="0"/>
        </a:defRPr>
      </a:lvl3pPr>
      <a:lvl4pPr marL="914400" indent="-228600" algn="l" defTabSz="1097280" rtl="0" eaLnBrk="1" latinLnBrk="0" hangingPunct="1">
        <a:lnSpc>
          <a:spcPct val="110000"/>
        </a:lnSpc>
        <a:spcBef>
          <a:spcPts val="300"/>
        </a:spcBef>
        <a:spcAft>
          <a:spcPts val="0"/>
        </a:spcAft>
        <a:buFont typeface=".AppleSystemUIFont" charset="-120"/>
        <a:buChar char="-"/>
        <a:defRPr sz="1600" b="0" i="0" kern="1200">
          <a:solidFill>
            <a:schemeClr val="tx1"/>
          </a:solidFill>
          <a:latin typeface="+mn-lt"/>
          <a:ea typeface="DM Sans Medium" charset="0"/>
          <a:cs typeface="DM Sans Medium" charset="0"/>
        </a:defRPr>
      </a:lvl4pPr>
      <a:lvl5pPr marL="1143000" indent="-228600" algn="l" defTabSz="1097280" rtl="0" eaLnBrk="1" latinLnBrk="0" hangingPunct="1">
        <a:lnSpc>
          <a:spcPct val="110000"/>
        </a:lnSpc>
        <a:spcBef>
          <a:spcPts val="300"/>
        </a:spcBef>
        <a:spcAft>
          <a:spcPts val="0"/>
        </a:spcAft>
        <a:buFont typeface="Arial" panose="020B0604020202020204" pitchFamily="34" charset="0"/>
        <a:buChar char="•"/>
        <a:defRPr sz="1600" b="0" i="0" kern="1200">
          <a:solidFill>
            <a:schemeClr val="tx1"/>
          </a:solidFill>
          <a:latin typeface="+mn-lt"/>
          <a:ea typeface="DM Sans Medium" charset="0"/>
          <a:cs typeface="DM Sans Medium" charset="0"/>
        </a:defRPr>
      </a:lvl5pPr>
      <a:lvl6pPr marL="301752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56616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411480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66344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972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3pPr>
      <a:lvl4pPr marL="16459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19456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274320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2918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38404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3891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144" userDrawn="1">
          <p15:clr>
            <a:srgbClr val="F26B43"/>
          </p15:clr>
        </p15:guide>
        <p15:guide id="2" orient="horz" pos="3792" userDrawn="1">
          <p15:clr>
            <a:srgbClr val="F26B43"/>
          </p15:clr>
        </p15:guide>
        <p15:guide id="3" orient="horz" pos="3672" userDrawn="1">
          <p15:clr>
            <a:srgbClr val="F26B43"/>
          </p15:clr>
        </p15:guide>
        <p15:guide id="4" pos="1056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34339" y="438152"/>
            <a:ext cx="13796010" cy="4965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109728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Slide title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3121" y="1960881"/>
            <a:ext cx="12943840" cy="58115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5088406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932" r:id="rId1"/>
    <p:sldLayoutId id="2147483933" r:id="rId2"/>
    <p:sldLayoutId id="2147483934" r:id="rId3"/>
    <p:sldLayoutId id="2147483935" r:id="rId4"/>
    <p:sldLayoutId id="2147483936" r:id="rId5"/>
    <p:sldLayoutId id="2147483937" r:id="rId6"/>
  </p:sldLayoutIdLst>
  <p:txStyles>
    <p:titleStyle>
      <a:lvl1pPr marL="0" marR="0" indent="0" algn="l" defTabSz="1097280" rtl="0" eaLnBrk="1" fontAlgn="auto" latinLnBrk="0" hangingPunct="1">
        <a:lnSpc>
          <a:spcPct val="90000"/>
        </a:lnSpc>
        <a:spcBef>
          <a:spcPct val="0"/>
        </a:spcBef>
        <a:spcAft>
          <a:spcPts val="0"/>
        </a:spcAft>
        <a:buClrTx/>
        <a:buSzTx/>
        <a:buFontTx/>
        <a:buNone/>
        <a:tabLst/>
        <a:defRPr sz="3360" kern="1200" baseline="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0" algn="l" defTabSz="109728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None/>
        <a:defRPr sz="24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82296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400" kern="1200">
          <a:solidFill>
            <a:schemeClr val="bg2"/>
          </a:solidFill>
          <a:latin typeface="+mn-lt"/>
          <a:ea typeface="+mn-ea"/>
          <a:cs typeface="+mn-cs"/>
        </a:defRPr>
      </a:lvl2pPr>
      <a:lvl3pPr marL="137160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bg2"/>
          </a:solidFill>
          <a:latin typeface="+mn-lt"/>
          <a:ea typeface="+mn-ea"/>
          <a:cs typeface="+mn-cs"/>
        </a:defRPr>
      </a:lvl3pPr>
      <a:lvl4pPr marL="192024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920" kern="1200">
          <a:solidFill>
            <a:schemeClr val="bg2"/>
          </a:solidFill>
          <a:latin typeface="+mn-lt"/>
          <a:ea typeface="+mn-ea"/>
          <a:cs typeface="+mn-cs"/>
        </a:defRPr>
      </a:lvl4pPr>
      <a:lvl5pPr marL="246888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920" kern="1200">
          <a:solidFill>
            <a:schemeClr val="bg2"/>
          </a:solidFill>
          <a:latin typeface="+mn-lt"/>
          <a:ea typeface="+mn-ea"/>
          <a:cs typeface="+mn-cs"/>
        </a:defRPr>
      </a:lvl5pPr>
      <a:lvl6pPr marL="301752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56616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411480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66344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972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3pPr>
      <a:lvl4pPr marL="16459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19456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274320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2918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38404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3891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5.tif"/><Relationship Id="rId7" Type="http://schemas.openxmlformats.org/officeDocument/2006/relationships/image" Target="../media/image1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17.png"/><Relationship Id="rId5" Type="http://schemas.microsoft.com/office/2007/relationships/hdphoto" Target="../media/hdphoto9.wdp"/><Relationship Id="rId4" Type="http://schemas.openxmlformats.org/officeDocument/2006/relationships/image" Target="../media/image16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3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7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7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29.png"/><Relationship Id="rId18" Type="http://schemas.openxmlformats.org/officeDocument/2006/relationships/image" Target="../media/image34.svg"/><Relationship Id="rId3" Type="http://schemas.openxmlformats.org/officeDocument/2006/relationships/image" Target="../media/image20.jpeg"/><Relationship Id="rId7" Type="http://schemas.openxmlformats.org/officeDocument/2006/relationships/image" Target="../media/image23.png"/><Relationship Id="rId12" Type="http://schemas.openxmlformats.org/officeDocument/2006/relationships/image" Target="../media/image28.svg"/><Relationship Id="rId17" Type="http://schemas.openxmlformats.org/officeDocument/2006/relationships/image" Target="../media/image33.png"/><Relationship Id="rId2" Type="http://schemas.openxmlformats.org/officeDocument/2006/relationships/image" Target="../media/image14.png"/><Relationship Id="rId16" Type="http://schemas.openxmlformats.org/officeDocument/2006/relationships/image" Target="../media/image32.svg"/><Relationship Id="rId1" Type="http://schemas.openxmlformats.org/officeDocument/2006/relationships/slideLayout" Target="../slideLayouts/slideLayout37.xml"/><Relationship Id="rId6" Type="http://schemas.microsoft.com/office/2007/relationships/hdphoto" Target="../media/hdphoto10.wdp"/><Relationship Id="rId11" Type="http://schemas.openxmlformats.org/officeDocument/2006/relationships/image" Target="../media/image27.png"/><Relationship Id="rId5" Type="http://schemas.openxmlformats.org/officeDocument/2006/relationships/image" Target="../media/image22.png"/><Relationship Id="rId15" Type="http://schemas.openxmlformats.org/officeDocument/2006/relationships/image" Target="../media/image31.png"/><Relationship Id="rId10" Type="http://schemas.openxmlformats.org/officeDocument/2006/relationships/image" Target="../media/image26.svg"/><Relationship Id="rId19" Type="http://schemas.openxmlformats.org/officeDocument/2006/relationships/image" Target="../media/image35.png"/><Relationship Id="rId4" Type="http://schemas.openxmlformats.org/officeDocument/2006/relationships/image" Target="../media/image21.png"/><Relationship Id="rId9" Type="http://schemas.openxmlformats.org/officeDocument/2006/relationships/image" Target="../media/image25.png"/><Relationship Id="rId14" Type="http://schemas.openxmlformats.org/officeDocument/2006/relationships/image" Target="../media/image30.sv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9.xml"/><Relationship Id="rId5" Type="http://schemas.openxmlformats.org/officeDocument/2006/relationships/image" Target="../media/image35.png"/><Relationship Id="rId4" Type="http://schemas.openxmlformats.org/officeDocument/2006/relationships/image" Target="../media/image5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13" Type="http://schemas.openxmlformats.org/officeDocument/2006/relationships/image" Target="../media/image45.pn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12" Type="http://schemas.openxmlformats.org/officeDocument/2006/relationships/image" Target="../media/image44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39.png"/><Relationship Id="rId11" Type="http://schemas.openxmlformats.org/officeDocument/2006/relationships/image" Target="../media/image43.png"/><Relationship Id="rId5" Type="http://schemas.openxmlformats.org/officeDocument/2006/relationships/image" Target="../media/image38.png"/><Relationship Id="rId15" Type="http://schemas.openxmlformats.org/officeDocument/2006/relationships/image" Target="../media/image35.png"/><Relationship Id="rId10" Type="http://schemas.microsoft.com/office/2007/relationships/hdphoto" Target="../media/hdphoto11.wdp"/><Relationship Id="rId4" Type="http://schemas.openxmlformats.org/officeDocument/2006/relationships/image" Target="../media/image37.png"/><Relationship Id="rId9" Type="http://schemas.openxmlformats.org/officeDocument/2006/relationships/image" Target="../media/image42.png"/><Relationship Id="rId14" Type="http://schemas.openxmlformats.org/officeDocument/2006/relationships/image" Target="../media/image4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9.xml"/><Relationship Id="rId5" Type="http://schemas.openxmlformats.org/officeDocument/2006/relationships/image" Target="../media/image35.png"/><Relationship Id="rId4" Type="http://schemas.openxmlformats.org/officeDocument/2006/relationships/image" Target="../media/image5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9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2.xml"/><Relationship Id="rId6" Type="http://schemas.openxmlformats.org/officeDocument/2006/relationships/image" Target="../media/image35.png"/><Relationship Id="rId5" Type="http://schemas.microsoft.com/office/2007/relationships/hdphoto" Target="../media/hdphoto12.wdp"/><Relationship Id="rId4" Type="http://schemas.openxmlformats.org/officeDocument/2006/relationships/image" Target="../media/image54.png"/></Relationships>
</file>

<file path=ppt/slides/_rels/slide34.xml.rels><?xml version="1.0" encoding="UTF-8" standalone="yes"?>
<Relationships xmlns="http://schemas.openxmlformats.org/package/2006/relationships"><Relationship Id="rId3" Type="http://schemas.microsoft.com/office/2007/relationships/hdphoto" Target="../media/hdphoto13.wdp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2.xml"/><Relationship Id="rId6" Type="http://schemas.openxmlformats.org/officeDocument/2006/relationships/image" Target="../media/image35.png"/><Relationship Id="rId5" Type="http://schemas.openxmlformats.org/officeDocument/2006/relationships/image" Target="../media/image53.jpeg"/><Relationship Id="rId4" Type="http://schemas.openxmlformats.org/officeDocument/2006/relationships/image" Target="../media/image1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2.xml"/><Relationship Id="rId4" Type="http://schemas.openxmlformats.org/officeDocument/2006/relationships/image" Target="../media/image3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2.xml"/><Relationship Id="rId5" Type="http://schemas.openxmlformats.org/officeDocument/2006/relationships/image" Target="../media/image35.png"/><Relationship Id="rId4" Type="http://schemas.openxmlformats.org/officeDocument/2006/relationships/image" Target="../media/image56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2.xml"/><Relationship Id="rId5" Type="http://schemas.openxmlformats.org/officeDocument/2006/relationships/image" Target="../media/image35.png"/><Relationship Id="rId4" Type="http://schemas.openxmlformats.org/officeDocument/2006/relationships/image" Target="../media/image5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2.xml"/><Relationship Id="rId6" Type="http://schemas.openxmlformats.org/officeDocument/2006/relationships/image" Target="../media/image35.png"/><Relationship Id="rId5" Type="http://schemas.openxmlformats.org/officeDocument/2006/relationships/image" Target="../media/image58.jpg"/><Relationship Id="rId4" Type="http://schemas.openxmlformats.org/officeDocument/2006/relationships/chart" Target="../charts/chart4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3" Type="http://schemas.openxmlformats.org/officeDocument/2006/relationships/image" Target="../media/image59.jpeg"/><Relationship Id="rId7" Type="http://schemas.openxmlformats.org/officeDocument/2006/relationships/image" Target="../media/image63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2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10" Type="http://schemas.openxmlformats.org/officeDocument/2006/relationships/image" Target="../media/image35.png"/><Relationship Id="rId4" Type="http://schemas.openxmlformats.org/officeDocument/2006/relationships/image" Target="../media/image60.jpg"/><Relationship Id="rId9" Type="http://schemas.openxmlformats.org/officeDocument/2006/relationships/image" Target="../media/image6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2.xml"/><Relationship Id="rId5" Type="http://schemas.openxmlformats.org/officeDocument/2006/relationships/image" Target="../media/image35.png"/><Relationship Id="rId4" Type="http://schemas.openxmlformats.org/officeDocument/2006/relationships/chart" Target="../charts/chart5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14.png"/><Relationship Id="rId7" Type="http://schemas.openxmlformats.org/officeDocument/2006/relationships/chart" Target="../charts/chart6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2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openxmlformats.org/officeDocument/2006/relationships/image" Target="../media/image66.jp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image" Target="../media/image59.jpeg"/><Relationship Id="rId7" Type="http://schemas.openxmlformats.org/officeDocument/2006/relationships/image" Target="../media/image62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2.xml"/><Relationship Id="rId6" Type="http://schemas.openxmlformats.org/officeDocument/2006/relationships/image" Target="../media/image69.png"/><Relationship Id="rId5" Type="http://schemas.openxmlformats.org/officeDocument/2006/relationships/image" Target="../media/image61.png"/><Relationship Id="rId4" Type="http://schemas.openxmlformats.org/officeDocument/2006/relationships/image" Target="../media/image60.jpg"/><Relationship Id="rId9" Type="http://schemas.openxmlformats.org/officeDocument/2006/relationships/image" Target="../media/image35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2.xml"/><Relationship Id="rId5" Type="http://schemas.openxmlformats.org/officeDocument/2006/relationships/image" Target="../media/image35.png"/><Relationship Id="rId4" Type="http://schemas.openxmlformats.org/officeDocument/2006/relationships/chart" Target="../charts/char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2.xml"/><Relationship Id="rId5" Type="http://schemas.openxmlformats.org/officeDocument/2006/relationships/image" Target="../media/image35.png"/><Relationship Id="rId4" Type="http://schemas.openxmlformats.org/officeDocument/2006/relationships/image" Target="../media/image71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7" Type="http://schemas.openxmlformats.org/officeDocument/2006/relationships/image" Target="../media/image35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2.xml"/><Relationship Id="rId6" Type="http://schemas.openxmlformats.org/officeDocument/2006/relationships/image" Target="../media/image61.png"/><Relationship Id="rId5" Type="http://schemas.openxmlformats.org/officeDocument/2006/relationships/image" Target="../media/image73.jpg"/><Relationship Id="rId4" Type="http://schemas.openxmlformats.org/officeDocument/2006/relationships/image" Target="../media/image60.jp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2.xml"/><Relationship Id="rId6" Type="http://schemas.openxmlformats.org/officeDocument/2006/relationships/image" Target="../media/image35.png"/><Relationship Id="rId5" Type="http://schemas.openxmlformats.org/officeDocument/2006/relationships/image" Target="../media/image60.jpg"/><Relationship Id="rId4" Type="http://schemas.openxmlformats.org/officeDocument/2006/relationships/image" Target="../media/image74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2.xml"/><Relationship Id="rId5" Type="http://schemas.openxmlformats.org/officeDocument/2006/relationships/image" Target="../media/image35.png"/><Relationship Id="rId4" Type="http://schemas.openxmlformats.org/officeDocument/2006/relationships/image" Target="../media/image59.jpe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5.tif"/><Relationship Id="rId7" Type="http://schemas.openxmlformats.org/officeDocument/2006/relationships/image" Target="../media/image1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17.png"/><Relationship Id="rId5" Type="http://schemas.microsoft.com/office/2007/relationships/hdphoto" Target="../media/hdphoto9.wdp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7.xml"/><Relationship Id="rId5" Type="http://schemas.openxmlformats.org/officeDocument/2006/relationships/image" Target="../media/image35.png"/><Relationship Id="rId4" Type="http://schemas.openxmlformats.org/officeDocument/2006/relationships/chart" Target="../charts/char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3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3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black background with blue triangles&#10;&#10;Description automatically generated">
            <a:extLst>
              <a:ext uri="{FF2B5EF4-FFF2-40B4-BE49-F238E27FC236}">
                <a16:creationId xmlns:a16="http://schemas.microsoft.com/office/drawing/2014/main" id="{F29CF5B4-DDD4-2258-3749-85C89DA6043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20000"/>
          </a:blip>
          <a:srcRect t="1119" r="5625" b="5054"/>
          <a:stretch/>
        </p:blipFill>
        <p:spPr>
          <a:xfrm rot="10800000">
            <a:off x="0" y="0"/>
            <a:ext cx="9684327" cy="8229601"/>
          </a:xfrm>
          <a:prstGeom prst="rect">
            <a:avLst/>
          </a:prstGeom>
        </p:spPr>
      </p:pic>
      <p:sp>
        <p:nvSpPr>
          <p:cNvPr id="3" name="Θέση αριθμού διαφάνειας 2">
            <a:extLst>
              <a:ext uri="{FF2B5EF4-FFF2-40B4-BE49-F238E27FC236}">
                <a16:creationId xmlns:a16="http://schemas.microsoft.com/office/drawing/2014/main" id="{E45B1D0C-292C-4901-ADA0-254E56AF15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4092C-9B9C-9748-AC6A-F06C9D03AD52}" type="slidenum">
              <a:rPr lang="en-US" smtClean="0"/>
              <a:t>1</a:t>
            </a:fld>
            <a:endParaRPr lang="en-US" dirty="0"/>
          </a:p>
        </p:txBody>
      </p:sp>
      <p:sp>
        <p:nvSpPr>
          <p:cNvPr id="12" name="Ορθογώνιο 1">
            <a:extLst>
              <a:ext uri="{FF2B5EF4-FFF2-40B4-BE49-F238E27FC236}">
                <a16:creationId xmlns:a16="http://schemas.microsoft.com/office/drawing/2014/main" id="{BBB32CE1-199E-62B2-4BCA-58F4A1020CCF}"/>
              </a:ext>
            </a:extLst>
          </p:cNvPr>
          <p:cNvSpPr/>
          <p:nvPr/>
        </p:nvSpPr>
        <p:spPr>
          <a:xfrm rot="5400000">
            <a:off x="2934250" y="737205"/>
            <a:ext cx="1460553" cy="8465126"/>
          </a:xfrm>
          <a:prstGeom prst="rect">
            <a:avLst/>
          </a:prstGeom>
          <a:solidFill>
            <a:srgbClr val="64AD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>
              <a:solidFill>
                <a:srgbClr val="13778E"/>
              </a:solidFill>
            </a:endParaRPr>
          </a:p>
        </p:txBody>
      </p:sp>
      <p:sp>
        <p:nvSpPr>
          <p:cNvPr id="8" name="Title 2">
            <a:extLst>
              <a:ext uri="{FF2B5EF4-FFF2-40B4-BE49-F238E27FC236}">
                <a16:creationId xmlns:a16="http://schemas.microsoft.com/office/drawing/2014/main" id="{A6691B0B-EA42-4A16-0B03-7493340AAB4E}"/>
              </a:ext>
            </a:extLst>
          </p:cNvPr>
          <p:cNvSpPr txBox="1">
            <a:spLocks/>
          </p:cNvSpPr>
          <p:nvPr/>
        </p:nvSpPr>
        <p:spPr>
          <a:xfrm>
            <a:off x="557507" y="2426196"/>
            <a:ext cx="13515386" cy="1563913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685772">
              <a:spcBef>
                <a:spcPts val="375"/>
              </a:spcBef>
            </a:pPr>
            <a:r>
              <a:rPr lang="el-GR" sz="5400" dirty="0">
                <a:solidFill>
                  <a:srgbClr val="343433"/>
                </a:solidFill>
                <a:latin typeface="Neutraface 2 Text Greek Demi" panose="020B0303020202020102" pitchFamily="34" charset="0"/>
                <a:cs typeface="Calibri" panose="020F0502020204030204" pitchFamily="34" charset="0"/>
              </a:rPr>
              <a:t>Επενδύσεις στην παραγωγή, αποθήκευση και διαχείριση ενέργειας από ανανεώσιμες πηγές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F17D8B4-C0E0-45E6-37BD-A85B9AE366F8}"/>
              </a:ext>
            </a:extLst>
          </p:cNvPr>
          <p:cNvSpPr txBox="1"/>
          <p:nvPr/>
        </p:nvSpPr>
        <p:spPr>
          <a:xfrm>
            <a:off x="503227" y="4467381"/>
            <a:ext cx="6757693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l-GR" sz="20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Calibri" panose="020F0502020204030204" pitchFamily="34" charset="0"/>
              </a:rPr>
              <a:t>στο πλαίσιο του έργου: ΥΠΟΣΤΗΡΙΞΗ ΥΛΟΠΟΙΗΣΗΣ ΤΗΣ ΔΙΚΑΙΗΣ ΜΕΤΑΒΑΣΗΣ ΣΤΗΝ ΕΛΛΑΔΑ, που υλοποιείται για τη ΓΔ Μεταρρυθμίσεων της Ευρωπαϊκής Επιτροπής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51F9949C-55EB-1C0C-616D-953BF7C12B3C}"/>
              </a:ext>
            </a:extLst>
          </p:cNvPr>
          <p:cNvGrpSpPr/>
          <p:nvPr/>
        </p:nvGrpSpPr>
        <p:grpSpPr>
          <a:xfrm>
            <a:off x="2996985" y="7099919"/>
            <a:ext cx="2809100" cy="723900"/>
            <a:chOff x="9292590" y="7102923"/>
            <a:chExt cx="2809100" cy="723900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5E04174B-8337-C42D-1A9A-8B5D666F6943}"/>
                </a:ext>
              </a:extLst>
            </p:cNvPr>
            <p:cNvPicPr>
              <a:extLst>
                <a:ext uri="smNativeData">
                  <pr:smNativeData xmlns:lc="http://schemas.openxmlformats.org/drawingml/2006/lockedCanvas" xmlns:pr="smNativeData" xmlns:p14="http://schemas.microsoft.com/office/powerpoint/2010/main" xmlns="" val="SMDATA_15_cyNvYBMAAAAlAAAAEQAAAA0AAAAAkAAAAEgAAACQAAAASAAAAAAAAAAAAAAAAAAAAAEAAABQAAAAAAAAAAAA4D8AAAAAAADgPwAAAAAAAOA/AAAAAAAA4D8AAAAAAADgPwAAAAAAAOA/AAAAAAAA4D8AAAAAAADgPwAAAAAAAOA/AAAAAAAA4D8CAAAAjAAAAAAAAAAAAAAAAFOL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Y4OM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AFOLBf///wEAAAAAAAAAAAAAAAAAAAAAAAAAAAAAAAAAAAAAAAAAAAAAAAJ/f38A2ODjA8zMzADAwP8Af39/AAAAAAAAAAAAAAAAAP///wAAAAAAIQAAABgAAAAUAAAAODEAABcBAACuNwAAHgUAABAAAAAmAAAACAAAAP//////////"/>
                </a:ext>
              </a:extLst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292590" y="7152296"/>
              <a:ext cx="1050290" cy="654685"/>
            </a:xfrm>
            <a:prstGeom prst="rect">
              <a:avLst/>
            </a:prstGeom>
            <a:noFill/>
            <a:ln>
              <a:noFill/>
            </a:ln>
            <a:effectLst/>
          </p:spPr>
        </p:pic>
        <p:sp>
          <p:nvSpPr>
            <p:cNvPr id="7" name="Text Box 6">
              <a:extLst>
                <a:ext uri="{FF2B5EF4-FFF2-40B4-BE49-F238E27FC236}">
                  <a16:creationId xmlns:a16="http://schemas.microsoft.com/office/drawing/2014/main" id="{1C06A89A-A37A-EF5A-1172-557861FE1545}"/>
                </a:ext>
              </a:extLst>
            </p:cNvPr>
            <p:cNvSpPr>
              <a:extLst>
                <a:ext uri="smNativeData">
                  <pr:smNativeData xmlns:lc="http://schemas.openxmlformats.org/drawingml/2006/lockedCanvas" xmlns:pr="smNativeData" xmlns:p14="http://schemas.microsoft.com/office/powerpoint/2010/main" xmlns="" val="SMDATA_13_cyNvYBMAAAAlAAAAZAAAAA0AAAAAkAAAAEgAAACQAAAASAAAAAAAAAAAAAAAAAAAAAEAAABQAAAAAAAAAAAA4D8AAAAAAADgPwAAAAAAAOA/AAAAAAAA4D8AAAAAAADgPwAAAAAAAOA/AAAAAAAA4D8AAAAAAADgPwAAAAAAAOA/AAAAAAAA4D8CAAAAjAAAAAEAAAAAAAAA////AP///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Y4OM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////AQAAAAAAAAAAAAAAAAAAAAAAAAAAAAAAAAAAAAAAAAAAAAAAAn9/fwDY4OMDzMzMAMDA/wB/f38AAAAAAAAAAAAAAAAAAAAAAAAAAAAhAAAAGAAAABQAAABAOAAAFwEAAFBGAACLBQAAEAAAACYAAAAIAAAA//////////8="/>
                </a:ext>
              </a:extLst>
            </p:cNvSpPr>
            <p:nvPr/>
          </p:nvSpPr>
          <p:spPr>
            <a:xfrm>
              <a:off x="10429782" y="7102923"/>
              <a:ext cx="1671908" cy="7239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</p:spPr>
          <p:txBody>
            <a:bodyPr vert="horz" wrap="square" lIns="91440" tIns="45720" rIns="91440" bIns="45720" numCol="1" spcCol="215900" anchor="t"/>
            <a:lstStyle>
              <a:lvl1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en-us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0"/>
                  <a:ea typeface="Calibri" pitchFamily="2" charset="0"/>
                  <a:cs typeface="Calibri" pitchFamily="2" charset="0"/>
                </a:defRPr>
              </a:lvl1pPr>
              <a:lvl2pPr marL="4572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en-us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0"/>
                  <a:ea typeface="Calibri" pitchFamily="2" charset="0"/>
                  <a:cs typeface="Calibri" pitchFamily="2" charset="0"/>
                </a:defRPr>
              </a:lvl2pPr>
              <a:lvl3pPr marL="9144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en-us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0"/>
                  <a:ea typeface="Calibri" pitchFamily="2" charset="0"/>
                  <a:cs typeface="Calibri" pitchFamily="2" charset="0"/>
                </a:defRPr>
              </a:lvl3pPr>
              <a:lvl4pPr marL="13716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en-us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0"/>
                  <a:ea typeface="Calibri" pitchFamily="2" charset="0"/>
                  <a:cs typeface="Calibri" pitchFamily="2" charset="0"/>
                </a:defRPr>
              </a:lvl4pPr>
              <a:lvl5pPr marL="18288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en-us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0"/>
                  <a:ea typeface="Calibri" pitchFamily="2" charset="0"/>
                  <a:cs typeface="Calibri" pitchFamily="2" charset="0"/>
                </a:defRPr>
              </a:lvl5pPr>
              <a:lvl6pPr marL="22860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en-us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0"/>
                  <a:ea typeface="Calibri" pitchFamily="2" charset="0"/>
                  <a:cs typeface="Calibri" pitchFamily="2" charset="0"/>
                </a:defRPr>
              </a:lvl6pPr>
              <a:lvl7pPr marL="27432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en-us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0"/>
                  <a:ea typeface="Calibri" pitchFamily="2" charset="0"/>
                  <a:cs typeface="Calibri" pitchFamily="2" charset="0"/>
                </a:defRPr>
              </a:lvl7pPr>
              <a:lvl8pPr marL="32004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en-us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0"/>
                  <a:ea typeface="Calibri" pitchFamily="2" charset="0"/>
                  <a:cs typeface="Calibri" pitchFamily="2" charset="0"/>
                </a:defRPr>
              </a:lvl8pPr>
              <a:lvl9pPr marL="36576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en-us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0"/>
                  <a:ea typeface="Calibri" pitchFamily="2" charset="0"/>
                  <a:cs typeface="Calibri" pitchFamily="2" charset="0"/>
                </a:defRPr>
              </a:lvl9pPr>
            </a:lstStyle>
            <a:p>
              <a:pPr algn="just">
                <a:spcAft>
                  <a:spcPts val="0"/>
                </a:spcAft>
                <a:defRPr lang="en-us"/>
              </a:pPr>
              <a:r>
                <a:rPr lang="el-GR" sz="900" kern="400000" dirty="0">
                  <a:solidFill>
                    <a:srgbClr val="000000"/>
                  </a:solidFill>
                  <a:latin typeface="Manrope" pitchFamily="2" charset="0"/>
                </a:rPr>
                <a:t>Χρηματοδοτείται από την Ευρωπαϊκή Ένωση και υλοποιείται σε συνεργασία με την Ευρωπαϊκή Επιτροπή</a:t>
              </a:r>
            </a:p>
          </p:txBody>
        </p:sp>
      </p:grpSp>
      <p:grpSp>
        <p:nvGrpSpPr>
          <p:cNvPr id="9" name="Ομάδα 4">
            <a:extLst>
              <a:ext uri="{FF2B5EF4-FFF2-40B4-BE49-F238E27FC236}">
                <a16:creationId xmlns:a16="http://schemas.microsoft.com/office/drawing/2014/main" id="{E4EBBD91-8F7B-F955-DDC3-7928E3C0B46F}"/>
              </a:ext>
            </a:extLst>
          </p:cNvPr>
          <p:cNvGrpSpPr/>
          <p:nvPr/>
        </p:nvGrpSpPr>
        <p:grpSpPr>
          <a:xfrm>
            <a:off x="503227" y="6692776"/>
            <a:ext cx="1711833" cy="1323605"/>
            <a:chOff x="12571856" y="5212646"/>
            <a:chExt cx="1711833" cy="1323605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2E95A1C3-C428-8968-A72A-0FC3C268F00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66000"/>
                      </a14:imgEffect>
                      <a14:imgEffect>
                        <a14:brightnessContrast contrast="40000"/>
                      </a14:imgEffect>
                    </a14:imgLayer>
                  </a14:imgProps>
                </a:ext>
              </a:extLst>
            </a:blip>
            <a:srcRect l="19418" t="45509" r="22278" b="-1"/>
            <a:stretch/>
          </p:blipFill>
          <p:spPr>
            <a:xfrm>
              <a:off x="12750927" y="5539740"/>
              <a:ext cx="1353693" cy="996511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99EF3181-C44E-69E6-C715-28EF1563DC8B}"/>
                </a:ext>
              </a:extLst>
            </p:cNvPr>
            <p:cNvSpPr txBox="1"/>
            <p:nvPr/>
          </p:nvSpPr>
          <p:spPr>
            <a:xfrm>
              <a:off x="12571856" y="5212646"/>
              <a:ext cx="1711833" cy="32709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el-GR" sz="800" b="1" i="0" dirty="0">
                  <a:solidFill>
                    <a:srgbClr val="202124"/>
                  </a:solidFill>
                  <a:effectLst/>
                  <a:latin typeface="Manrope" pitchFamily="2" charset="0"/>
                </a:rPr>
                <a:t>Υπουργείο Εθνικής Οικονομίας και Οικονομικών της Ελλάδας</a:t>
              </a:r>
            </a:p>
            <a:p>
              <a:endParaRPr lang="en-US" sz="800" b="1" dirty="0">
                <a:latin typeface="Manrope" pitchFamily="2" charset="0"/>
              </a:endParaRPr>
            </a:p>
          </p:txBody>
        </p:sp>
      </p:grpSp>
      <p:pic>
        <p:nvPicPr>
          <p:cNvPr id="13" name="Εικόνα 6" descr="Εικόνα που περιέχει γραμματοσειρά, γραφικά, γραφιστική, στιγμιότυπο οθόνης&#10;&#10;Περιγραφή που δημιουργήθηκε αυτόματα">
            <a:extLst>
              <a:ext uri="{FF2B5EF4-FFF2-40B4-BE49-F238E27FC236}">
                <a16:creationId xmlns:a16="http://schemas.microsoft.com/office/drawing/2014/main" id="{A4FA9C48-14C0-66DD-9477-A443F56D3B5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23513" y="7229302"/>
            <a:ext cx="2744825" cy="581369"/>
          </a:xfrm>
          <a:prstGeom prst="rect">
            <a:avLst/>
          </a:prstGeom>
        </p:spPr>
      </p:pic>
      <p:pic>
        <p:nvPicPr>
          <p:cNvPr id="14" name="Picture 13" descr="A blue and black logo&#10;&#10;Description automatically generated">
            <a:extLst>
              <a:ext uri="{FF2B5EF4-FFF2-40B4-BE49-F238E27FC236}">
                <a16:creationId xmlns:a16="http://schemas.microsoft.com/office/drawing/2014/main" id="{9E24F7F2-975F-BCCC-845A-0635284CFA7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526725" y="6830592"/>
            <a:ext cx="1691752" cy="996511"/>
          </a:xfrm>
          <a:prstGeom prst="rect">
            <a:avLst/>
          </a:prstGeom>
        </p:spPr>
      </p:pic>
      <p:pic>
        <p:nvPicPr>
          <p:cNvPr id="15" name="Picture 2" descr="ICF logo">
            <a:extLst>
              <a:ext uri="{FF2B5EF4-FFF2-40B4-BE49-F238E27FC236}">
                <a16:creationId xmlns:a16="http://schemas.microsoft.com/office/drawing/2014/main" id="{EAB4240C-7A64-F305-DB87-460FE044FE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4119" y="7040482"/>
            <a:ext cx="1053467" cy="842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81360A5F-BC54-7160-6B2C-2E186C480798}"/>
              </a:ext>
            </a:extLst>
          </p:cNvPr>
          <p:cNvSpPr txBox="1"/>
          <p:nvPr/>
        </p:nvSpPr>
        <p:spPr>
          <a:xfrm>
            <a:off x="1551709" y="914400"/>
            <a:ext cx="0" cy="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endParaRPr lang="en-BE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98C78F7-D3A4-D6DE-22F3-188BE42246F4}"/>
              </a:ext>
            </a:extLst>
          </p:cNvPr>
          <p:cNvSpPr txBox="1"/>
          <p:nvPr/>
        </p:nvSpPr>
        <p:spPr>
          <a:xfrm>
            <a:off x="-3031958" y="1082842"/>
            <a:ext cx="0" cy="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endParaRPr lang="en-BE" dirty="0"/>
          </a:p>
        </p:txBody>
      </p:sp>
    </p:spTree>
    <p:extLst>
      <p:ext uri="{BB962C8B-B14F-4D97-AF65-F5344CB8AC3E}">
        <p14:creationId xmlns:p14="http://schemas.microsoft.com/office/powerpoint/2010/main" val="3217669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8DCF2B-F088-40FC-3DD3-A7F2E9DCB3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 descr="A black background with blue triangles&#10;&#10;Description automatically generated">
            <a:extLst>
              <a:ext uri="{FF2B5EF4-FFF2-40B4-BE49-F238E27FC236}">
                <a16:creationId xmlns:a16="http://schemas.microsoft.com/office/drawing/2014/main" id="{00DAD669-1F1E-926B-D7F8-76775E3ED86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20000"/>
          </a:blip>
          <a:srcRect t="1119" r="5625" b="5054"/>
          <a:stretch/>
        </p:blipFill>
        <p:spPr>
          <a:xfrm>
            <a:off x="4946073" y="-1"/>
            <a:ext cx="9684327" cy="8229601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0136BE2B-1128-91A8-E4A9-7A3AAC89FE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67658"/>
            <a:ext cx="4426527" cy="861041"/>
          </a:xfrm>
        </p:spPr>
        <p:txBody>
          <a:bodyPr/>
          <a:lstStyle/>
          <a:p>
            <a:r>
              <a:rPr lang="el-GR" sz="4000" dirty="0">
                <a:solidFill>
                  <a:srgbClr val="1F6091"/>
                </a:solidFill>
                <a:latin typeface="Neutraface 2 Text Greek Demi" panose="020B0303020202020102" pitchFamily="34" charset="0"/>
                <a:cs typeface="Calibri" panose="020F0502020204030204" pitchFamily="34" charset="0"/>
              </a:rPr>
              <a:t>Νομοθετικό πλαίσιο</a:t>
            </a:r>
            <a:endParaRPr lang="en-US" sz="4000" dirty="0">
              <a:solidFill>
                <a:srgbClr val="1F6091"/>
              </a:solidFill>
              <a:latin typeface="Neutraface 2 Text Greek Demi" panose="020B0303020202020102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EE47A2D-0DE2-0586-B6D3-3983861739BF}"/>
              </a:ext>
            </a:extLst>
          </p:cNvPr>
          <p:cNvSpPr txBox="1"/>
          <p:nvPr/>
        </p:nvSpPr>
        <p:spPr>
          <a:xfrm>
            <a:off x="5170162" y="419642"/>
            <a:ext cx="7315200" cy="4247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109728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l-GR" sz="2400" b="1" u="none" strike="noStrike" kern="1200" cap="none" spc="0" normalizeH="0" baseline="0" dirty="0">
                <a:ln>
                  <a:noFill/>
                </a:ln>
                <a:solidFill>
                  <a:srgbClr val="13778E"/>
                </a:solidFill>
                <a:effectLst/>
                <a:uLnTx/>
                <a:uFillTx/>
                <a:latin typeface="Neutraface 2 Text Greek Demi" panose="020B0303020202020102" pitchFamily="34" charset="0"/>
                <a:ea typeface="Roboto" panose="02000000000000000000" pitchFamily="2" charset="0"/>
              </a:rPr>
              <a:t>Θεσμικό πλαίσιο </a:t>
            </a:r>
            <a:r>
              <a:rPr kumimoji="0" lang="el-GR" sz="2400" b="1" u="none" strike="noStrike" kern="1200" cap="none" spc="0" normalizeH="0" baseline="0" dirty="0" err="1">
                <a:ln>
                  <a:noFill/>
                </a:ln>
                <a:solidFill>
                  <a:srgbClr val="13778E"/>
                </a:solidFill>
                <a:effectLst/>
                <a:uLnTx/>
                <a:uFillTx/>
                <a:latin typeface="Neutraface 2 Text Greek Demi" panose="020B0303020202020102" pitchFamily="34" charset="0"/>
                <a:ea typeface="Roboto" panose="02000000000000000000" pitchFamily="2" charset="0"/>
              </a:rPr>
              <a:t>αδειοδότησης</a:t>
            </a:r>
            <a:r>
              <a:rPr kumimoji="0" lang="el-GR" sz="2400" b="1" u="none" strike="noStrike" kern="1200" cap="none" spc="0" normalizeH="0" baseline="0" dirty="0">
                <a:ln>
                  <a:noFill/>
                </a:ln>
                <a:solidFill>
                  <a:srgbClr val="13778E"/>
                </a:solidFill>
                <a:effectLst/>
                <a:uLnTx/>
                <a:uFillTx/>
                <a:latin typeface="Neutraface 2 Text Greek Demi" panose="020B0303020202020102" pitchFamily="34" charset="0"/>
                <a:ea typeface="Roboto" panose="02000000000000000000" pitchFamily="2" charset="0"/>
              </a:rPr>
              <a:t> σταθμών ΑΠΕ</a:t>
            </a:r>
            <a:endParaRPr kumimoji="0" lang="en-US" sz="2400" b="1" u="none" strike="noStrike" kern="1200" cap="none" spc="0" normalizeH="0" baseline="0" dirty="0">
              <a:ln>
                <a:noFill/>
              </a:ln>
              <a:solidFill>
                <a:srgbClr val="13778E"/>
              </a:solidFill>
              <a:effectLst/>
              <a:uLnTx/>
              <a:uFillTx/>
              <a:latin typeface="Neutraface 2 Text Greek Demi" panose="020B0303020202020102" pitchFamily="34" charset="0"/>
              <a:ea typeface="Roboto" panose="02000000000000000000" pitchFamily="2" charset="0"/>
            </a:endParaRPr>
          </a:p>
        </p:txBody>
      </p:sp>
      <p:graphicFrame>
        <p:nvGraphicFramePr>
          <p:cNvPr id="3" name="Diagram 3">
            <a:extLst>
              <a:ext uri="{FF2B5EF4-FFF2-40B4-BE49-F238E27FC236}">
                <a16:creationId xmlns:a16="http://schemas.microsoft.com/office/drawing/2014/main" id="{3617DDAF-A797-13ED-AB1F-094E9220C3A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40065727"/>
              </p:ext>
            </p:extLst>
          </p:nvPr>
        </p:nvGraphicFramePr>
        <p:xfrm>
          <a:off x="573437" y="1782305"/>
          <a:ext cx="13483525" cy="52884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Ορθογώνιο 2">
            <a:extLst>
              <a:ext uri="{FF2B5EF4-FFF2-40B4-BE49-F238E27FC236}">
                <a16:creationId xmlns:a16="http://schemas.microsoft.com/office/drawing/2014/main" id="{6428D28D-1503-FA1E-3F9C-DA3B10F95CBD}"/>
              </a:ext>
            </a:extLst>
          </p:cNvPr>
          <p:cNvSpPr/>
          <p:nvPr/>
        </p:nvSpPr>
        <p:spPr>
          <a:xfrm>
            <a:off x="12286733" y="7280847"/>
            <a:ext cx="11031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l-GR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ΣΥΝΟΨΗ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4C62E66-BC09-ACFA-3DDA-9C5576325FD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29019" y="7497127"/>
            <a:ext cx="6086475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8827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8DCF2B-F088-40FC-3DD3-A7F2E9DCB3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 descr="A black background with blue triangles&#10;&#10;Description automatically generated">
            <a:extLst>
              <a:ext uri="{FF2B5EF4-FFF2-40B4-BE49-F238E27FC236}">
                <a16:creationId xmlns:a16="http://schemas.microsoft.com/office/drawing/2014/main" id="{00DAD669-1F1E-926B-D7F8-76775E3ED86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20000"/>
          </a:blip>
          <a:srcRect t="1119" r="5625" b="5054"/>
          <a:stretch/>
        </p:blipFill>
        <p:spPr>
          <a:xfrm>
            <a:off x="4946073" y="-1"/>
            <a:ext cx="9684327" cy="8229601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0136BE2B-1128-91A8-E4A9-7A3AAC89FE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67658"/>
            <a:ext cx="4426527" cy="861041"/>
          </a:xfrm>
        </p:spPr>
        <p:txBody>
          <a:bodyPr/>
          <a:lstStyle/>
          <a:p>
            <a:r>
              <a:rPr lang="el-GR" sz="4000" dirty="0">
                <a:solidFill>
                  <a:srgbClr val="1F6091"/>
                </a:solidFill>
                <a:latin typeface="Neutraface 2 Text Greek Demi" panose="020B0303020202020102" pitchFamily="34" charset="0"/>
                <a:cs typeface="Calibri" panose="020F0502020204030204" pitchFamily="34" charset="0"/>
              </a:rPr>
              <a:t>Νομοθετικό πλαίσιο</a:t>
            </a:r>
            <a:endParaRPr lang="en-US" sz="4000" dirty="0">
              <a:solidFill>
                <a:srgbClr val="1F6091"/>
              </a:solidFill>
              <a:latin typeface="Neutraface 2 Text Greek Demi" panose="020B0303020202020102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EE47A2D-0DE2-0586-B6D3-3983861739BF}"/>
              </a:ext>
            </a:extLst>
          </p:cNvPr>
          <p:cNvSpPr txBox="1"/>
          <p:nvPr/>
        </p:nvSpPr>
        <p:spPr>
          <a:xfrm>
            <a:off x="5170162" y="419642"/>
            <a:ext cx="7315200" cy="4247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109728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l-GR" sz="2400" b="1" u="none" strike="noStrike" kern="1200" cap="none" spc="0" normalizeH="0" baseline="0" dirty="0">
                <a:ln>
                  <a:noFill/>
                </a:ln>
                <a:solidFill>
                  <a:srgbClr val="13778E"/>
                </a:solidFill>
                <a:effectLst/>
                <a:uLnTx/>
                <a:uFillTx/>
                <a:latin typeface="Neutraface 2 Text Greek Demi" panose="020B0303020202020102" pitchFamily="34" charset="0"/>
              </a:rPr>
              <a:t>Τιμές Αναφοράς</a:t>
            </a:r>
            <a:endParaRPr kumimoji="0" lang="en-US" sz="2400" b="1" u="none" strike="noStrike" kern="1200" cap="none" spc="0" normalizeH="0" baseline="0" dirty="0">
              <a:ln>
                <a:noFill/>
              </a:ln>
              <a:solidFill>
                <a:srgbClr val="13778E"/>
              </a:solidFill>
              <a:effectLst/>
              <a:uLnTx/>
              <a:uFillTx/>
              <a:latin typeface="Neutraface 2 Text Greek Demi" panose="020B0303020202020102" pitchFamily="34" charset="0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A2C0475-27D8-D352-CEA1-76E9819B76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3378309"/>
              </p:ext>
            </p:extLst>
          </p:nvPr>
        </p:nvGraphicFramePr>
        <p:xfrm>
          <a:off x="621501" y="1298471"/>
          <a:ext cx="13479880" cy="619865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121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579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354">
                <a:tc>
                  <a:txBody>
                    <a:bodyPr/>
                    <a:lstStyle/>
                    <a:p>
                      <a:r>
                        <a:rPr lang="el-GR" sz="2000" b="1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Κατηγορία σταθμών</a:t>
                      </a:r>
                      <a:endParaRPr lang="en-US" sz="2000" b="1" dirty="0">
                        <a:solidFill>
                          <a:srgbClr val="343433"/>
                        </a:solidFill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109728" marR="109728" marT="54864" marB="54864"/>
                </a:tc>
                <a:tc>
                  <a:txBody>
                    <a:bodyPr/>
                    <a:lstStyle/>
                    <a:p>
                      <a:r>
                        <a:rPr lang="el-GR" sz="1600" b="1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Τιμή</a:t>
                      </a:r>
                      <a:r>
                        <a:rPr lang="el-GR" sz="1600" b="1" baseline="0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 Αναφοράς (ευρώ/</a:t>
                      </a:r>
                      <a:r>
                        <a:rPr lang="en-US" sz="1600" b="1" baseline="0" dirty="0" err="1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MWh</a:t>
                      </a:r>
                      <a:r>
                        <a:rPr lang="en-US" sz="1600" b="1" baseline="0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)</a:t>
                      </a:r>
                      <a:endParaRPr lang="en-US" sz="1600" b="1" dirty="0">
                        <a:solidFill>
                          <a:srgbClr val="343433"/>
                        </a:solidFill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109728" marR="109728" marT="54864" marB="54864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8354">
                <a:tc>
                  <a:txBody>
                    <a:bodyPr/>
                    <a:lstStyle/>
                    <a:p>
                      <a:r>
                        <a:rPr lang="el-GR" sz="1600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Α/Π χερσαίες εγκαταστάσεις,</a:t>
                      </a:r>
                      <a:r>
                        <a:rPr lang="el-GR" sz="1600" baseline="0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 </a:t>
                      </a:r>
                      <a:r>
                        <a:rPr lang="el-GR" sz="1600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εγκατεστημένης ισχύος ή μέγιστης ισχύος παραγωγής μεγαλύτερης των</a:t>
                      </a:r>
                      <a:r>
                        <a:rPr lang="el-GR" sz="1600" baseline="0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 </a:t>
                      </a:r>
                      <a:r>
                        <a:rPr lang="el-GR" sz="1600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60 kW και μικρότερης ή ίσης των 3MW</a:t>
                      </a:r>
                      <a:endParaRPr lang="en-US" sz="1600" dirty="0">
                        <a:solidFill>
                          <a:srgbClr val="343433"/>
                        </a:solidFill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109728" marR="109728" marT="54864" marB="54864"/>
                </a:tc>
                <a:tc>
                  <a:txBody>
                    <a:bodyPr/>
                    <a:lstStyle/>
                    <a:p>
                      <a:r>
                        <a:rPr lang="el-GR" sz="2000" b="1" dirty="0">
                          <a:solidFill>
                            <a:srgbClr val="13778E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72</a:t>
                      </a:r>
                      <a:endParaRPr lang="en-US" sz="2000" b="1" dirty="0">
                        <a:solidFill>
                          <a:srgbClr val="13778E"/>
                        </a:solidFill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109728" marR="109728" marT="54864" marB="54864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304">
                <a:tc>
                  <a:txBody>
                    <a:bodyPr/>
                    <a:lstStyle/>
                    <a:p>
                      <a:r>
                        <a:rPr lang="el-GR" sz="1600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Α/Π χερσαίες εγκαταστάσεις,</a:t>
                      </a:r>
                      <a:r>
                        <a:rPr lang="el-GR" sz="1600" baseline="0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 </a:t>
                      </a:r>
                      <a:r>
                        <a:rPr lang="el-GR" sz="1600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εγκατεστημένης ισχύος ή μέγιστης ισχύος παραγωγής μικρότερης ή ίσης</a:t>
                      </a:r>
                      <a:r>
                        <a:rPr lang="el-GR" sz="1600" baseline="0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 </a:t>
                      </a:r>
                      <a:r>
                        <a:rPr lang="el-GR" sz="1600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των 60 kW</a:t>
                      </a:r>
                      <a:endParaRPr lang="en-US" sz="1600" dirty="0">
                        <a:solidFill>
                          <a:srgbClr val="343433"/>
                        </a:solidFill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109728" marR="109728" marT="54864" marB="54864"/>
                </a:tc>
                <a:tc>
                  <a:txBody>
                    <a:bodyPr/>
                    <a:lstStyle/>
                    <a:p>
                      <a:r>
                        <a:rPr lang="el-GR" sz="2000" b="1" dirty="0">
                          <a:solidFill>
                            <a:srgbClr val="13778E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157</a:t>
                      </a:r>
                      <a:endParaRPr lang="en-US" sz="2000" b="1" dirty="0">
                        <a:solidFill>
                          <a:srgbClr val="13778E"/>
                        </a:solidFill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109728" marR="109728" marT="54864" marB="54864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18354">
                <a:tc>
                  <a:txBody>
                    <a:bodyPr/>
                    <a:lstStyle/>
                    <a:p>
                      <a:r>
                        <a:rPr lang="el-GR" sz="1600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Α/Π χερσαίες εγκαταστάσεις,</a:t>
                      </a:r>
                      <a:r>
                        <a:rPr lang="el-GR" sz="1600" baseline="0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 </a:t>
                      </a:r>
                      <a:r>
                        <a:rPr lang="el-GR" sz="1600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εγκατεστημένης ισχύος ή μέγιστης ισχύος παραγωγής μεγαλύτερης των</a:t>
                      </a:r>
                      <a:r>
                        <a:rPr lang="el-GR" sz="1600" baseline="0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 </a:t>
                      </a:r>
                      <a:r>
                        <a:rPr lang="el-GR" sz="1600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60 kW και μικρότερης ή ίσης των 6MW, που ανήκουν σε Ενεργειακές</a:t>
                      </a:r>
                      <a:r>
                        <a:rPr lang="el-GR" sz="1600" baseline="0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 </a:t>
                      </a:r>
                      <a:r>
                        <a:rPr lang="el-GR" sz="1600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Κοινότητες</a:t>
                      </a:r>
                      <a:endParaRPr lang="en-US" sz="1600" dirty="0">
                        <a:solidFill>
                          <a:srgbClr val="343433"/>
                        </a:solidFill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109728" marR="109728" marT="54864" marB="54864"/>
                </a:tc>
                <a:tc>
                  <a:txBody>
                    <a:bodyPr/>
                    <a:lstStyle/>
                    <a:p>
                      <a:r>
                        <a:rPr lang="el-GR" sz="2000" b="1" dirty="0">
                          <a:solidFill>
                            <a:srgbClr val="13778E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75</a:t>
                      </a:r>
                      <a:endParaRPr lang="en-US" sz="2000" b="1" dirty="0">
                        <a:solidFill>
                          <a:srgbClr val="13778E"/>
                        </a:solidFill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109728" marR="109728" marT="54864" marB="54864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18354">
                <a:tc>
                  <a:txBody>
                    <a:bodyPr/>
                    <a:lstStyle/>
                    <a:p>
                      <a:r>
                        <a:rPr lang="el-GR" sz="1600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Βιοαέριο που προέρχεται από την αναερόβια χώνευση βιομάζας</a:t>
                      </a:r>
                    </a:p>
                    <a:p>
                      <a:r>
                        <a:rPr lang="el-GR" sz="1600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και αξιοποιείται από σταθμούς με εγκατεστημένη</a:t>
                      </a:r>
                      <a:r>
                        <a:rPr lang="el-GR" sz="1600" baseline="0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 </a:t>
                      </a:r>
                      <a:r>
                        <a:rPr lang="el-GR" sz="1600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ισχύ ≤1MW</a:t>
                      </a:r>
                      <a:endParaRPr lang="en-US" sz="1600" dirty="0">
                        <a:solidFill>
                          <a:srgbClr val="343433"/>
                        </a:solidFill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109728" marR="109728" marT="54864" marB="54864"/>
                </a:tc>
                <a:tc>
                  <a:txBody>
                    <a:bodyPr/>
                    <a:lstStyle/>
                    <a:p>
                      <a:r>
                        <a:rPr lang="el-GR" sz="2000" b="1" dirty="0">
                          <a:solidFill>
                            <a:srgbClr val="13778E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219</a:t>
                      </a:r>
                      <a:endParaRPr lang="en-US" sz="2000" b="1" dirty="0">
                        <a:solidFill>
                          <a:srgbClr val="13778E"/>
                        </a:solidFill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109728" marR="109728" marT="54864" marB="54864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18354">
                <a:tc>
                  <a:txBody>
                    <a:bodyPr/>
                    <a:lstStyle/>
                    <a:p>
                      <a:r>
                        <a:rPr lang="el-GR" sz="1600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Βιοαέριο που προέρχεται από την αναερόβια χώνευση βιομάζας</a:t>
                      </a:r>
                    </a:p>
                    <a:p>
                      <a:r>
                        <a:rPr lang="el-GR" sz="1600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και αξιοποιείται από σταθμούς με εγκατεστημένη</a:t>
                      </a:r>
                      <a:r>
                        <a:rPr lang="el-GR" sz="1600" baseline="0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 </a:t>
                      </a:r>
                      <a:r>
                        <a:rPr lang="el-GR" sz="1600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ισχύ &gt;1 </a:t>
                      </a:r>
                      <a:r>
                        <a:rPr lang="en-US" sz="1600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MW </a:t>
                      </a:r>
                      <a:r>
                        <a:rPr lang="el-GR" sz="1600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και ≤3MW</a:t>
                      </a:r>
                      <a:endParaRPr lang="en-US" sz="1600" dirty="0">
                        <a:solidFill>
                          <a:srgbClr val="343433"/>
                        </a:solidFill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109728" marR="109728" marT="54864" marB="54864"/>
                </a:tc>
                <a:tc>
                  <a:txBody>
                    <a:bodyPr/>
                    <a:lstStyle/>
                    <a:p>
                      <a:r>
                        <a:rPr lang="el-GR" sz="2000" b="1" dirty="0">
                          <a:solidFill>
                            <a:srgbClr val="13778E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209</a:t>
                      </a:r>
                      <a:endParaRPr lang="en-US" sz="2000" b="1" dirty="0">
                        <a:solidFill>
                          <a:srgbClr val="13778E"/>
                        </a:solidFill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109728" marR="109728" marT="54864" marB="54864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18354">
                <a:tc>
                  <a:txBody>
                    <a:bodyPr/>
                    <a:lstStyle/>
                    <a:p>
                      <a:r>
                        <a:rPr lang="el-GR" sz="1600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Βιοαέριο που προέρχεται από την αναερόβια χώνευση βιομάζας</a:t>
                      </a:r>
                    </a:p>
                    <a:p>
                      <a:r>
                        <a:rPr lang="el-GR" sz="1600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και αξιοποιείται από σταθμούς με εγκατεστημένη</a:t>
                      </a:r>
                      <a:r>
                        <a:rPr lang="el-GR" sz="1600" baseline="0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 </a:t>
                      </a:r>
                      <a:r>
                        <a:rPr lang="el-GR" sz="1600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ισχύ &gt;3 </a:t>
                      </a:r>
                      <a:r>
                        <a:rPr lang="en-US" sz="1600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MW</a:t>
                      </a:r>
                    </a:p>
                  </a:txBody>
                  <a:tcPr marL="109728" marR="109728" marT="54864" marB="54864"/>
                </a:tc>
                <a:tc>
                  <a:txBody>
                    <a:bodyPr/>
                    <a:lstStyle/>
                    <a:p>
                      <a:r>
                        <a:rPr lang="el-GR" sz="2000" b="1" dirty="0">
                          <a:solidFill>
                            <a:srgbClr val="13778E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192</a:t>
                      </a:r>
                      <a:endParaRPr lang="en-US" sz="2000" b="1" dirty="0">
                        <a:solidFill>
                          <a:srgbClr val="13778E"/>
                        </a:solidFill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109728" marR="109728" marT="54864" marB="54864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75557">
                <a:tc>
                  <a:txBody>
                    <a:bodyPr/>
                    <a:lstStyle/>
                    <a:p>
                      <a:r>
                        <a:rPr lang="el-GR" sz="1600" u="none" strike="noStrike" kern="1200" baseline="0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ΦΒ με εγκατεστημένη ισχύ ≤200</a:t>
                      </a:r>
                      <a:r>
                        <a:rPr lang="en-US" sz="1600" u="none" strike="noStrike" kern="1200" baseline="0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kW</a:t>
                      </a:r>
                      <a:endParaRPr lang="en-US" sz="1600" dirty="0">
                        <a:solidFill>
                          <a:srgbClr val="343433"/>
                        </a:solidFill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109728" marR="109728" marT="54864" marB="54864"/>
                </a:tc>
                <a:tc>
                  <a:txBody>
                    <a:bodyPr/>
                    <a:lstStyle/>
                    <a:p>
                      <a:r>
                        <a:rPr lang="el-GR" sz="2000" b="1" dirty="0">
                          <a:solidFill>
                            <a:srgbClr val="13778E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63</a:t>
                      </a:r>
                      <a:endParaRPr lang="en-US" sz="2000" b="1" dirty="0">
                        <a:solidFill>
                          <a:srgbClr val="13778E"/>
                        </a:solidFill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109728" marR="109728" marT="54864" marB="54864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7555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sz="1600" u="none" strike="noStrike" kern="1200" baseline="0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ΦΒ με εγκατεστημένη ισχύ &gt;200</a:t>
                      </a:r>
                      <a:r>
                        <a:rPr lang="en-US" sz="1600" u="none" strike="noStrike" kern="1200" baseline="0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kW </a:t>
                      </a:r>
                      <a:r>
                        <a:rPr lang="el-GR" sz="1600" u="none" strike="noStrike" kern="1200" baseline="0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και &lt;500</a:t>
                      </a:r>
                      <a:r>
                        <a:rPr lang="en-US" sz="1600" u="none" strike="noStrike" kern="1200" baseline="0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kW</a:t>
                      </a:r>
                      <a:endParaRPr lang="en-US" sz="1600" dirty="0">
                        <a:solidFill>
                          <a:srgbClr val="343433"/>
                        </a:solidFill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109728" marR="109728" marT="54864" marB="54864"/>
                </a:tc>
                <a:tc>
                  <a:txBody>
                    <a:bodyPr/>
                    <a:lstStyle/>
                    <a:p>
                      <a:r>
                        <a:rPr lang="el-GR" sz="2000" b="1" dirty="0">
                          <a:solidFill>
                            <a:srgbClr val="13778E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63</a:t>
                      </a:r>
                      <a:endParaRPr lang="en-US" sz="2000" b="1" dirty="0">
                        <a:solidFill>
                          <a:srgbClr val="13778E"/>
                        </a:solidFill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109728" marR="109728" marT="54864" marB="54864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7555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sz="1600" u="none" strike="noStrike" kern="1200" baseline="0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ΦΒ με εγκατεστημένη ισχύ ≤200</a:t>
                      </a:r>
                      <a:r>
                        <a:rPr lang="en-US" sz="1600" u="none" strike="noStrike" kern="1200" baseline="0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kW</a:t>
                      </a:r>
                      <a:r>
                        <a:rPr lang="el-GR" sz="1600" u="none" strike="noStrike" kern="1200" baseline="0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, </a:t>
                      </a:r>
                      <a:r>
                        <a:rPr lang="el-GR" sz="1600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που ανήκουν σε Ενεργειακές</a:t>
                      </a:r>
                      <a:r>
                        <a:rPr lang="el-GR" sz="1600" baseline="0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 </a:t>
                      </a:r>
                      <a:r>
                        <a:rPr lang="el-GR" sz="1600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Κοινότητες</a:t>
                      </a:r>
                      <a:endParaRPr lang="en-US" sz="1600" dirty="0">
                        <a:solidFill>
                          <a:srgbClr val="343433"/>
                        </a:solidFill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109728" marR="109728" marT="54864" marB="54864"/>
                </a:tc>
                <a:tc>
                  <a:txBody>
                    <a:bodyPr/>
                    <a:lstStyle/>
                    <a:p>
                      <a:r>
                        <a:rPr lang="el-GR" sz="2000" b="1" dirty="0">
                          <a:solidFill>
                            <a:srgbClr val="13778E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65</a:t>
                      </a:r>
                      <a:endParaRPr lang="en-US" sz="2000" b="1" dirty="0">
                        <a:solidFill>
                          <a:srgbClr val="13778E"/>
                        </a:solidFill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109728" marR="109728" marT="54864" marB="54864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7555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sz="1600" u="none" strike="noStrike" kern="1200" baseline="0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ΦΒ με εγκατεστημένη ισχύ &gt;200</a:t>
                      </a:r>
                      <a:r>
                        <a:rPr lang="en-US" sz="1600" u="none" strike="noStrike" kern="1200" baseline="0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kW </a:t>
                      </a:r>
                      <a:r>
                        <a:rPr lang="el-GR" sz="1600" u="none" strike="noStrike" kern="1200" baseline="0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και &lt;500</a:t>
                      </a:r>
                      <a:r>
                        <a:rPr lang="en-US" sz="1600" u="none" strike="noStrike" kern="1200" baseline="0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kW</a:t>
                      </a:r>
                      <a:r>
                        <a:rPr lang="el-GR" sz="1600" u="none" strike="noStrike" kern="1200" baseline="0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, </a:t>
                      </a:r>
                      <a:r>
                        <a:rPr lang="el-GR" sz="1600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που ανήκουν σε Ενεργειακές</a:t>
                      </a:r>
                      <a:r>
                        <a:rPr lang="el-GR" sz="1600" baseline="0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 </a:t>
                      </a:r>
                      <a:r>
                        <a:rPr lang="el-GR" sz="1600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Κοινότητες</a:t>
                      </a:r>
                      <a:endParaRPr lang="en-US" sz="1600" dirty="0">
                        <a:solidFill>
                          <a:srgbClr val="343433"/>
                        </a:solidFill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109728" marR="109728" marT="54864" marB="54864"/>
                </a:tc>
                <a:tc>
                  <a:txBody>
                    <a:bodyPr/>
                    <a:lstStyle/>
                    <a:p>
                      <a:r>
                        <a:rPr lang="el-GR" sz="2000" b="1" dirty="0">
                          <a:solidFill>
                            <a:srgbClr val="13778E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65</a:t>
                      </a:r>
                      <a:endParaRPr lang="en-US" sz="2000" b="1" dirty="0">
                        <a:solidFill>
                          <a:srgbClr val="13778E"/>
                        </a:solidFill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109728" marR="109728" marT="54864" marB="54864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2" name="Picture 1">
            <a:extLst>
              <a:ext uri="{FF2B5EF4-FFF2-40B4-BE49-F238E27FC236}">
                <a16:creationId xmlns:a16="http://schemas.microsoft.com/office/drawing/2014/main" id="{CF7CBA7B-F08E-B774-A8DA-E919CD9579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019" y="7497127"/>
            <a:ext cx="6086475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3121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8DCF2B-F088-40FC-3DD3-A7F2E9DCB3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 descr="A black background with blue triangles&#10;&#10;Description automatically generated">
            <a:extLst>
              <a:ext uri="{FF2B5EF4-FFF2-40B4-BE49-F238E27FC236}">
                <a16:creationId xmlns:a16="http://schemas.microsoft.com/office/drawing/2014/main" id="{00DAD669-1F1E-926B-D7F8-76775E3ED86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20000"/>
          </a:blip>
          <a:srcRect t="1119" r="5625" b="5054"/>
          <a:stretch/>
        </p:blipFill>
        <p:spPr>
          <a:xfrm>
            <a:off x="4946073" y="-1"/>
            <a:ext cx="9684327" cy="8229601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0136BE2B-1128-91A8-E4A9-7A3AAC89FE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67658"/>
            <a:ext cx="4426527" cy="861041"/>
          </a:xfrm>
        </p:spPr>
        <p:txBody>
          <a:bodyPr/>
          <a:lstStyle/>
          <a:p>
            <a:r>
              <a:rPr lang="el-GR" sz="4000" dirty="0">
                <a:solidFill>
                  <a:srgbClr val="1F6091"/>
                </a:solidFill>
                <a:latin typeface="Neutraface 2 Text Greek Demi" panose="020B0303020202020102" pitchFamily="34" charset="0"/>
                <a:cs typeface="Calibri" panose="020F0502020204030204" pitchFamily="34" charset="0"/>
              </a:rPr>
              <a:t>Νομοθετικό πλαίσιο</a:t>
            </a:r>
            <a:endParaRPr lang="en-US" sz="4000" dirty="0">
              <a:solidFill>
                <a:srgbClr val="1F6091"/>
              </a:solidFill>
              <a:latin typeface="Neutraface 2 Text Greek Demi" panose="020B0303020202020102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EE47A2D-0DE2-0586-B6D3-3983861739BF}"/>
              </a:ext>
            </a:extLst>
          </p:cNvPr>
          <p:cNvSpPr txBox="1"/>
          <p:nvPr/>
        </p:nvSpPr>
        <p:spPr>
          <a:xfrm>
            <a:off x="5170162" y="419642"/>
            <a:ext cx="7315200" cy="4247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109728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l-GR" sz="2400" b="1" u="none" strike="noStrike" kern="1200" cap="none" spc="0" normalizeH="0" baseline="0" dirty="0">
                <a:ln>
                  <a:noFill/>
                </a:ln>
                <a:solidFill>
                  <a:srgbClr val="13778E"/>
                </a:solidFill>
                <a:effectLst/>
                <a:uLnTx/>
                <a:uFillTx/>
                <a:latin typeface="Neutraface 2 Text Greek Demi" panose="020B0303020202020102" pitchFamily="34" charset="0"/>
              </a:rPr>
              <a:t>Ενεργειακός Συμψηφισμός</a:t>
            </a:r>
            <a:endParaRPr kumimoji="0" lang="en-US" sz="2400" b="1" u="none" strike="noStrike" kern="1200" cap="none" spc="0" normalizeH="0" baseline="0" dirty="0">
              <a:ln>
                <a:noFill/>
              </a:ln>
              <a:solidFill>
                <a:srgbClr val="13778E"/>
              </a:solidFill>
              <a:effectLst/>
              <a:uLnTx/>
              <a:uFillTx/>
              <a:latin typeface="Neutraface 2 Text Greek Demi" panose="020B0303020202020102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0AB71B8-9656-4739-E7A6-91ADFC5FEB71}"/>
              </a:ext>
            </a:extLst>
          </p:cNvPr>
          <p:cNvSpPr txBox="1"/>
          <p:nvPr/>
        </p:nvSpPr>
        <p:spPr>
          <a:xfrm>
            <a:off x="533400" y="1448342"/>
            <a:ext cx="13365480" cy="47346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1097280" rtl="0" eaLnBrk="1" fontAlgn="auto" latinLnBrk="0" hangingPunct="1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l-GR" sz="2000" b="0" i="0" u="none" strike="noStrike" kern="1200" cap="none" spc="0" normalizeH="0" baseline="0" noProof="0" dirty="0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Το νομοθετικό πλαίσιο το οποίο διέπει τον ενεργειακό συμψηφισμό καθοριζόταν μέχρι πρόσφατα (έως και Μάρτιο του 2023) από τις παρακάτω υπουργικές αποφάσεις (ΥΑ) και νόμους (Ν):​</a:t>
            </a:r>
          </a:p>
          <a:p>
            <a:pPr marL="228600" marR="0" lvl="0" indent="-228600" defTabSz="1097280" rtl="0" eaLnBrk="1" fontAlgn="auto" latinLnBrk="0" hangingPunct="1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l-GR" sz="2000" b="0" i="0" u="none" strike="noStrike" kern="1200" cap="none" spc="0" normalizeH="0" baseline="0" noProof="0" dirty="0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ΥΑ ΑΠΕΗΛ/Α/Φ1/οικ.24461 (ΦΕΚ Β’ 3583/31.12.2014)​</a:t>
            </a:r>
          </a:p>
          <a:p>
            <a:pPr marL="228600" marR="0" lvl="0" indent="-228600" defTabSz="1097280" rtl="0" eaLnBrk="1" fontAlgn="auto" latinLnBrk="0" hangingPunct="1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l-GR" sz="2000" b="0" i="0" u="none" strike="noStrike" kern="1200" cap="none" spc="0" normalizeH="0" baseline="0" noProof="0" dirty="0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ΥΑ ΑΠΕΗΛ/Α/Φ1/οικ.175067 (ΦΕΚ Β’ 1547/5.5.2017)​</a:t>
            </a:r>
          </a:p>
          <a:p>
            <a:pPr marL="228600" marR="0" lvl="0" indent="-228600" defTabSz="1097280" rtl="0" eaLnBrk="1" fontAlgn="auto" latinLnBrk="0" hangingPunct="1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l-GR" sz="2000" b="0" i="0" u="none" strike="noStrike" kern="1200" cap="none" spc="0" normalizeH="0" baseline="0" noProof="0" dirty="0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ΥΑ </a:t>
            </a:r>
            <a:r>
              <a:rPr kumimoji="0" lang="el-GR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Αριθμ</a:t>
            </a:r>
            <a:r>
              <a:rPr kumimoji="0" lang="el-GR" sz="2000" b="0" i="0" u="none" strike="noStrike" kern="1200" cap="none" spc="0" normalizeH="0" baseline="0" noProof="0" dirty="0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. ΥΠΕΝ/ΔΑΠΕΕΚ/15084/382 (ΦΕΚ Β’ 759/5.3.2019) ​</a:t>
            </a:r>
          </a:p>
          <a:p>
            <a:pPr marL="228600" marR="0" lvl="0" indent="-228600" defTabSz="1097280" rtl="0" eaLnBrk="1" fontAlgn="auto" latinLnBrk="0" hangingPunct="1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l-GR" sz="2000" b="0" i="0" u="none" strike="noStrike" kern="1200" cap="none" spc="0" normalizeH="0" baseline="0" noProof="0" dirty="0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ΥΑ </a:t>
            </a:r>
            <a:r>
              <a:rPr kumimoji="0" lang="el-GR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Αριθμ</a:t>
            </a:r>
            <a:r>
              <a:rPr kumimoji="0" lang="el-GR" sz="2000" b="0" i="0" u="none" strike="noStrike" kern="1200" cap="none" spc="0" normalizeH="0" baseline="0" noProof="0" dirty="0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. ΥΠΕΝ/ΔΑΠΕΕΚ/121503/5016 (ΦΕΚ Β’ 6287/29.12.2021)​</a:t>
            </a:r>
          </a:p>
          <a:p>
            <a:pPr marL="228600" marR="0" lvl="0" indent="-228600" defTabSz="1097280" rtl="0" eaLnBrk="1" fontAlgn="auto" latinLnBrk="0" hangingPunct="1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l-GR" sz="2000" b="0" i="0" u="none" strike="noStrike" kern="1200" cap="none" spc="0" normalizeH="0" baseline="0" noProof="0" dirty="0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N.4414/2016 (ΦΕΚ 149Α/9.8.2016) ​</a:t>
            </a:r>
          </a:p>
          <a:p>
            <a:pPr marL="228600" marR="0" lvl="0" indent="-228600" defTabSz="1097280" rtl="0" eaLnBrk="1" fontAlgn="auto" latinLnBrk="0" hangingPunct="1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l-GR" sz="2000" b="0" i="0" u="none" strike="noStrike" kern="1200" cap="none" spc="0" normalizeH="0" baseline="0" noProof="0" dirty="0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Ν.4513/2018 (ΦΕΚ 9Α/23/1/2018)​</a:t>
            </a:r>
          </a:p>
          <a:p>
            <a:pPr marL="228600" marR="0" lvl="0" indent="-228600" defTabSz="1097280" rtl="0" eaLnBrk="1" fontAlgn="auto" latinLnBrk="0" hangingPunct="1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l-GR" sz="2000" b="0" i="0" u="none" strike="noStrike" kern="1200" cap="none" spc="0" normalizeH="0" baseline="0" noProof="0" dirty="0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ΥΠΕΝ/ΔΑΠΕΕΚ/15084/382 (ΦΕΚ 759Β/5.3.2019)​</a:t>
            </a:r>
            <a:endParaRPr kumimoji="0" lang="el-GR" sz="2400" b="0" i="0" u="none" strike="noStrike" kern="1200" cap="none" spc="0" normalizeH="0" baseline="0" noProof="0" dirty="0">
              <a:ln>
                <a:noFill/>
              </a:ln>
              <a:solidFill>
                <a:srgbClr val="343433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D6DB179-6545-55A3-6FD6-F675BEC9D6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019" y="7497127"/>
            <a:ext cx="6086475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0487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8DCF2B-F088-40FC-3DD3-A7F2E9DCB3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 descr="A black background with blue triangles&#10;&#10;Description automatically generated">
            <a:extLst>
              <a:ext uri="{FF2B5EF4-FFF2-40B4-BE49-F238E27FC236}">
                <a16:creationId xmlns:a16="http://schemas.microsoft.com/office/drawing/2014/main" id="{00DAD669-1F1E-926B-D7F8-76775E3ED86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20000"/>
          </a:blip>
          <a:srcRect t="1119" r="5625" b="5054"/>
          <a:stretch/>
        </p:blipFill>
        <p:spPr>
          <a:xfrm>
            <a:off x="4946073" y="-1"/>
            <a:ext cx="9684327" cy="8229601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0136BE2B-1128-91A8-E4A9-7A3AAC89FE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67658"/>
            <a:ext cx="4426527" cy="861041"/>
          </a:xfrm>
        </p:spPr>
        <p:txBody>
          <a:bodyPr/>
          <a:lstStyle/>
          <a:p>
            <a:r>
              <a:rPr lang="el-GR" sz="4000" dirty="0">
                <a:solidFill>
                  <a:srgbClr val="1F6091"/>
                </a:solidFill>
                <a:latin typeface="Neutraface 2 Text Greek Demi" panose="020B0303020202020102" pitchFamily="34" charset="0"/>
                <a:cs typeface="Calibri" panose="020F0502020204030204" pitchFamily="34" charset="0"/>
              </a:rPr>
              <a:t>Νομοθετικό πλαίσιο</a:t>
            </a:r>
            <a:endParaRPr lang="en-US" sz="4000" dirty="0">
              <a:solidFill>
                <a:srgbClr val="1F6091"/>
              </a:solidFill>
              <a:latin typeface="Neutraface 2 Text Greek Demi" panose="020B0303020202020102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EE47A2D-0DE2-0586-B6D3-3983861739BF}"/>
              </a:ext>
            </a:extLst>
          </p:cNvPr>
          <p:cNvSpPr txBox="1"/>
          <p:nvPr/>
        </p:nvSpPr>
        <p:spPr>
          <a:xfrm>
            <a:off x="5170162" y="419642"/>
            <a:ext cx="8015486" cy="4247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109728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l-GR" sz="2400" b="1" u="none" strike="noStrike" kern="1200" cap="none" spc="0" normalizeH="0" baseline="0" dirty="0">
                <a:ln>
                  <a:noFill/>
                </a:ln>
                <a:solidFill>
                  <a:srgbClr val="13778E"/>
                </a:solidFill>
                <a:effectLst/>
                <a:uLnTx/>
                <a:uFillTx/>
                <a:latin typeface="Neutraface 2 Text Greek Demi" panose="020B0303020202020102" pitchFamily="34" charset="0"/>
              </a:rPr>
              <a:t>Ενεργειακός Συμψηφισμός, Παλαιό νομοθετικό πλαίσιο</a:t>
            </a:r>
            <a:endParaRPr kumimoji="0" lang="en-US" sz="2400" b="1" u="none" strike="noStrike" kern="1200" cap="none" spc="0" normalizeH="0" baseline="0" dirty="0">
              <a:ln>
                <a:noFill/>
              </a:ln>
              <a:solidFill>
                <a:srgbClr val="13778E"/>
              </a:solidFill>
              <a:effectLst/>
              <a:uLnTx/>
              <a:uFillTx/>
              <a:latin typeface="Neutraface 2 Text Greek Demi" panose="020B0303020202020102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0AB71B8-9656-4739-E7A6-91ADFC5FEB71}"/>
              </a:ext>
            </a:extLst>
          </p:cNvPr>
          <p:cNvSpPr txBox="1"/>
          <p:nvPr/>
        </p:nvSpPr>
        <p:spPr>
          <a:xfrm>
            <a:off x="533400" y="1448342"/>
            <a:ext cx="13365480" cy="18876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marR="0" lvl="0" indent="-228600" algn="just" defTabSz="1097280" rtl="0" eaLnBrk="1" fontAlgn="auto" latinLnBrk="0" hangingPunct="1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l-GR" sz="2000" b="0" i="0" u="none" strike="noStrike" kern="1200" cap="none" spc="0" normalizeH="0" baseline="0" noProof="0" dirty="0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Ορισμός</a:t>
            </a:r>
            <a:r>
              <a:rPr kumimoji="0" lang="el-GR" sz="2000" b="1" i="0" u="none" strike="noStrike" kern="1200" cap="none" spc="0" normalizeH="0" baseline="0" noProof="0" dirty="0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 ενεργειακού συμψηφισμού</a:t>
            </a:r>
            <a:r>
              <a:rPr kumimoji="0" lang="el-GR" sz="2000" b="0" i="0" u="none" strike="noStrike" kern="1200" cap="none" spc="0" normalizeH="0" baseline="0" noProof="0" dirty="0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:  Ως ενεργειακός συμψηφισμός νοείται ο </a:t>
            </a:r>
            <a:r>
              <a:rPr kumimoji="0" lang="el-GR" sz="2000" b="1" i="0" u="none" strike="noStrike" kern="1200" cap="none" spc="0" normalizeH="0" baseline="0" noProof="0" dirty="0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συμψηφισμός της εγχεόμενης στο Δίκτυο ενέργειας από σταθμό παραγωγής με την </a:t>
            </a:r>
            <a:r>
              <a:rPr kumimoji="0" lang="el-GR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απορροφώμενη</a:t>
            </a:r>
            <a:r>
              <a:rPr kumimoji="0" lang="el-GR" sz="2000" b="1" i="0" u="none" strike="noStrike" kern="1200" cap="none" spc="0" normalizeH="0" baseline="0" noProof="0" dirty="0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 ενέργεια στην εγκατάσταση κατανάλωσης </a:t>
            </a:r>
            <a:r>
              <a:rPr kumimoji="0" lang="el-GR" sz="2000" b="0" i="0" u="none" strike="noStrike" kern="1200" cap="none" spc="0" normalizeH="0" baseline="0" noProof="0" dirty="0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του​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kumimoji="0" lang="el-GR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αυτοπαραγωγού</a:t>
            </a:r>
            <a:r>
              <a:rPr kumimoji="0" lang="el-GR" sz="2000" b="0" i="0" u="none" strike="noStrike" kern="1200" cap="none" spc="0" normalizeH="0" baseline="0" noProof="0" dirty="0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. Ο σταθμός παραγωγής μπορεί να εγκατασταθεί στον </a:t>
            </a:r>
            <a:r>
              <a:rPr kumimoji="0" lang="el-GR" sz="2000" b="1" i="0" u="none" strike="noStrike" kern="1200" cap="none" spc="0" normalizeH="0" baseline="0" noProof="0" dirty="0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ίδιο ή όμορο χώρο </a:t>
            </a:r>
            <a:r>
              <a:rPr kumimoji="0" lang="el-GR" sz="2000" b="0" i="0" u="none" strike="noStrike" kern="1200" cap="none" spc="0" normalizeH="0" baseline="0" noProof="0" dirty="0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με την​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kumimoji="0" lang="el-GR" sz="2000" b="0" i="0" u="none" strike="noStrike" kern="1200" cap="none" spc="0" normalizeH="0" baseline="0" noProof="0" dirty="0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εγκατάσταση κατανάλωσης. ​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B7B3272-C9C1-70CC-7E89-3B8D125148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6543" y="3539673"/>
            <a:ext cx="4770163" cy="373435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55A3772-DEF7-84B7-1028-17B62B4C9E0B}"/>
              </a:ext>
            </a:extLst>
          </p:cNvPr>
          <p:cNvSpPr txBox="1"/>
          <p:nvPr/>
        </p:nvSpPr>
        <p:spPr>
          <a:xfrm>
            <a:off x="5316706" y="3539673"/>
            <a:ext cx="8574024" cy="37343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marR="0" lvl="0" indent="-228600" algn="just" defTabSz="1097280" rtl="0" eaLnBrk="1" fontAlgn="auto" latinLnBrk="0" hangingPunct="1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l-GR" sz="2000" b="0" i="0" u="none" strike="noStrike" kern="1200" cap="none" spc="0" normalizeH="0" baseline="0" noProof="0" dirty="0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Ορισμός </a:t>
            </a:r>
            <a:r>
              <a:rPr kumimoji="0" lang="el-GR" sz="2000" b="1" i="0" u="none" strike="noStrike" kern="1200" cap="none" spc="0" normalizeH="0" baseline="0" noProof="0" dirty="0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εικονικού ενεργειακού συμψηφισμού</a:t>
            </a:r>
            <a:r>
              <a:rPr kumimoji="0" lang="el-GR" sz="2000" b="0" i="0" u="none" strike="noStrike" kern="1200" cap="none" spc="0" normalizeH="0" baseline="0" noProof="0" dirty="0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: Ως εικονικός ενεργειακός συμψηφισμός νοείται ο συμψηφισμός της παραγόμενης ηλεκτρικής ενέργειας από σταθμούς Α.Π.Ε. ή Σ.Η.Θ.Υ.Α. </a:t>
            </a:r>
            <a:r>
              <a:rPr kumimoji="0" lang="el-GR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αυτοπαραγωγού</a:t>
            </a:r>
            <a:r>
              <a:rPr kumimoji="0" lang="el-GR" sz="2000" b="0" i="0" u="none" strike="noStrike" kern="1200" cap="none" spc="0" normalizeH="0" baseline="0" noProof="0" dirty="0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, με τη συνολική καταναλισκόμενη ηλεκτρική ενέργεια σε εγκαταστάσεις του </a:t>
            </a:r>
            <a:r>
              <a:rPr kumimoji="0" lang="el-GR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αυτοπαραγωγού</a:t>
            </a:r>
            <a:r>
              <a:rPr kumimoji="0" lang="el-GR" sz="2000" b="0" i="0" u="none" strike="noStrike" kern="1200" cap="none" spc="0" normalizeH="0" baseline="0" noProof="0" dirty="0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, από τις οποίες </a:t>
            </a:r>
            <a:r>
              <a:rPr kumimoji="0" lang="el-GR" sz="2000" b="1" i="0" u="none" strike="noStrike" kern="1200" cap="none" spc="0" normalizeH="0" baseline="0" noProof="0" dirty="0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τουλάχιστον η μία είτε δεν βρίσκεται στον ίδιο ή όμορο χώρο με το σταθμό Α.Π.Ε. </a:t>
            </a:r>
            <a:r>
              <a:rPr kumimoji="0" lang="el-GR" sz="2000" b="0" i="0" u="none" strike="noStrike" kern="1200" cap="none" spc="0" normalizeH="0" baseline="0" noProof="0" dirty="0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ή Σ.Η.Θ.Υ.Α. είτε, αν βρίσκεται, τροφοδοτείται​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kumimoji="0" lang="el-GR" sz="2000" b="0" i="0" u="none" strike="noStrike" kern="1200" cap="none" spc="0" normalizeH="0" baseline="0" noProof="0" dirty="0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από διαφορετική παροχή. ​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891A2A2-C1CD-4103-7354-500CDB757C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9019" y="7497127"/>
            <a:ext cx="6086475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9964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8DCF2B-F088-40FC-3DD3-A7F2E9DCB3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 descr="A black background with blue triangles&#10;&#10;Description automatically generated">
            <a:extLst>
              <a:ext uri="{FF2B5EF4-FFF2-40B4-BE49-F238E27FC236}">
                <a16:creationId xmlns:a16="http://schemas.microsoft.com/office/drawing/2014/main" id="{00DAD669-1F1E-926B-D7F8-76775E3ED86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20000"/>
          </a:blip>
          <a:srcRect t="1119" r="5625" b="5054"/>
          <a:stretch/>
        </p:blipFill>
        <p:spPr>
          <a:xfrm>
            <a:off x="4946073" y="-1"/>
            <a:ext cx="9684327" cy="8229601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0136BE2B-1128-91A8-E4A9-7A3AAC89FE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67658"/>
            <a:ext cx="4426527" cy="861041"/>
          </a:xfrm>
        </p:spPr>
        <p:txBody>
          <a:bodyPr/>
          <a:lstStyle/>
          <a:p>
            <a:r>
              <a:rPr lang="el-GR" sz="4000" dirty="0">
                <a:solidFill>
                  <a:srgbClr val="1F6091"/>
                </a:solidFill>
                <a:latin typeface="Neutraface 2 Text Greek Demi" panose="020B0303020202020102" pitchFamily="34" charset="0"/>
                <a:cs typeface="Calibri" panose="020F0502020204030204" pitchFamily="34" charset="0"/>
              </a:rPr>
              <a:t>Νομοθετικό πλαίσιο</a:t>
            </a:r>
            <a:endParaRPr lang="en-US" sz="4000" dirty="0">
              <a:solidFill>
                <a:srgbClr val="1F6091"/>
              </a:solidFill>
              <a:latin typeface="Neutraface 2 Text Greek Demi" panose="020B0303020202020102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EE47A2D-0DE2-0586-B6D3-3983861739BF}"/>
              </a:ext>
            </a:extLst>
          </p:cNvPr>
          <p:cNvSpPr txBox="1"/>
          <p:nvPr/>
        </p:nvSpPr>
        <p:spPr>
          <a:xfrm>
            <a:off x="5170162" y="419642"/>
            <a:ext cx="8015486" cy="4247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109728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l-GR" sz="2400" b="1" u="none" strike="noStrike" kern="1200" cap="none" spc="0" normalizeH="0" baseline="0" dirty="0">
                <a:ln>
                  <a:noFill/>
                </a:ln>
                <a:solidFill>
                  <a:srgbClr val="13778E"/>
                </a:solidFill>
                <a:effectLst/>
                <a:uLnTx/>
                <a:uFillTx/>
                <a:latin typeface="Neutraface 2 Text Greek Demi" panose="020B0303020202020102" pitchFamily="34" charset="0"/>
              </a:rPr>
              <a:t>Ενεργειακός Συμψηφισμός, Παλαιό νομοθετικό πλαίσιο</a:t>
            </a:r>
            <a:endParaRPr kumimoji="0" lang="en-US" sz="2400" b="1" u="none" strike="noStrike" kern="1200" cap="none" spc="0" normalizeH="0" baseline="0" dirty="0">
              <a:ln>
                <a:noFill/>
              </a:ln>
              <a:solidFill>
                <a:srgbClr val="13778E"/>
              </a:solidFill>
              <a:effectLst/>
              <a:uLnTx/>
              <a:uFillTx/>
              <a:latin typeface="Neutraface 2 Text Greek Demi" panose="020B0303020202020102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0AB71B8-9656-4739-E7A6-91ADFC5FEB71}"/>
              </a:ext>
            </a:extLst>
          </p:cNvPr>
          <p:cNvSpPr txBox="1"/>
          <p:nvPr/>
        </p:nvSpPr>
        <p:spPr>
          <a:xfrm>
            <a:off x="533400" y="1448342"/>
            <a:ext cx="13365480" cy="48885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marR="0" lvl="0" indent="-228600" algn="just" defTabSz="1097280" rtl="0" eaLnBrk="1" fontAlgn="auto" latinLnBrk="0" hangingPunct="1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l-GR" sz="2000" b="0" i="0" u="none" strike="noStrike" kern="1200" cap="none" spc="0" normalizeH="0" baseline="0" noProof="0" dirty="0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Ο συμψηφισμός της ενέργειας γίνεται ανά έτος  ​</a:t>
            </a:r>
          </a:p>
          <a:p>
            <a:pPr marL="228600" marR="0" lvl="0" indent="-228600" algn="just" defTabSz="1097280" rtl="0" eaLnBrk="1" fontAlgn="auto" latinLnBrk="0" hangingPunct="1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l-GR" sz="2000" b="0" i="0" u="none" strike="noStrike" kern="1200" cap="none" spc="0" normalizeH="0" baseline="0" noProof="0" dirty="0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Τυχόν πλεόνασμα της παραγόμενης ενέργειας με την καταναλισκόμενη κατά την διάρκεια της τριετίας ΔΕΝ αποζημιώνεται.​</a:t>
            </a:r>
          </a:p>
          <a:p>
            <a:pPr marL="228600" marR="0" lvl="0" indent="-228600" algn="just" defTabSz="1097280" rtl="0" eaLnBrk="1" fontAlgn="auto" latinLnBrk="0" hangingPunct="1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l-GR" sz="2000" b="0" i="0" u="none" strike="noStrike" kern="1200" cap="none" spc="0" normalizeH="0" baseline="0" noProof="0" dirty="0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Είναι δυνατή η εγκατάσταση συστήματος </a:t>
            </a:r>
            <a:r>
              <a:rPr kumimoji="0" lang="el-GR" sz="2000" b="1" i="0" u="none" strike="noStrike" kern="1200" cap="none" spc="0" normalizeH="0" baseline="0" noProof="0" dirty="0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αποθήκευσης</a:t>
            </a:r>
            <a:r>
              <a:rPr kumimoji="0" lang="el-GR" sz="2000" b="0" i="0" u="none" strike="noStrike" kern="1200" cap="none" spc="0" normalizeH="0" baseline="0" noProof="0" dirty="0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 συνδυαστικά με τον σταθμό </a:t>
            </a:r>
            <a:r>
              <a:rPr kumimoji="0" lang="el-GR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αυτοπαραγωγής</a:t>
            </a:r>
            <a:r>
              <a:rPr kumimoji="0" lang="el-GR" sz="2000" b="0" i="0" u="none" strike="noStrike" kern="1200" cap="none" spc="0" normalizeH="0" baseline="0" noProof="0" dirty="0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 ή η προσθήκη συστήματος αποθήκευσης σε ήδη υπάρχουσα εγκατάσταση </a:t>
            </a:r>
            <a:r>
              <a:rPr kumimoji="0" lang="el-GR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αυτοπαραγωγής</a:t>
            </a:r>
            <a:r>
              <a:rPr kumimoji="0" lang="el-GR" sz="2000" b="0" i="0" u="none" strike="noStrike" kern="1200" cap="none" spc="0" normalizeH="0" baseline="0" noProof="0" dirty="0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.​</a:t>
            </a:r>
          </a:p>
          <a:p>
            <a:pPr marL="228600" marR="0" lvl="0" indent="-228600" algn="just" defTabSz="1097280" rtl="0" eaLnBrk="1" fontAlgn="auto" latinLnBrk="0" hangingPunct="1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l-GR" sz="2000" b="0" i="0" u="none" strike="noStrike" kern="1200" cap="none" spc="0" normalizeH="0" baseline="0" noProof="0" dirty="0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Είναι δυνατή η εγκατάσταση σταθμού </a:t>
            </a:r>
            <a:r>
              <a:rPr kumimoji="0" lang="el-GR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αυτοπαραγωγής</a:t>
            </a:r>
            <a:r>
              <a:rPr kumimoji="0" lang="el-GR" sz="2000" b="0" i="0" u="none" strike="noStrike" kern="1200" cap="none" spc="0" normalizeH="0" baseline="0" noProof="0" dirty="0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 ο οποίος </a:t>
            </a:r>
            <a:r>
              <a:rPr kumimoji="0" lang="el-GR" sz="2000" b="1" i="0" u="none" strike="noStrike" kern="1200" cap="none" spc="0" normalizeH="0" baseline="0" noProof="0" dirty="0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δεν θα εγχέει ενέργεια στο δίκτυο </a:t>
            </a:r>
            <a:r>
              <a:rPr kumimoji="0" lang="el-GR" sz="2000" b="0" i="0" u="none" strike="noStrike" kern="1200" cap="none" spc="0" normalizeH="0" baseline="0" noProof="0" dirty="0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(</a:t>
            </a:r>
            <a:r>
              <a:rPr kumimoji="0" lang="el-GR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zero</a:t>
            </a:r>
            <a:r>
              <a:rPr kumimoji="0" lang="el-GR" sz="2000" b="0" i="0" u="none" strike="noStrike" kern="1200" cap="none" spc="0" normalizeH="0" baseline="0" noProof="0" dirty="0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kumimoji="0" lang="el-GR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feed</a:t>
            </a:r>
            <a:r>
              <a:rPr kumimoji="0" lang="el-GR" sz="2000" b="0" i="0" u="none" strike="noStrike" kern="1200" cap="none" spc="0" normalizeH="0" baseline="0" noProof="0" dirty="0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-in)</a:t>
            </a:r>
          </a:p>
          <a:p>
            <a:pPr algn="just">
              <a:lnSpc>
                <a:spcPct val="150000"/>
              </a:lnSpc>
            </a:pPr>
            <a:r>
              <a:rPr lang="el-GR" sz="2000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Ειδικά για Ενεργειακή Κοινότητα (</a:t>
            </a:r>
            <a:r>
              <a:rPr lang="el-GR" sz="2000" dirty="0" err="1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Ε.Κοιν</a:t>
            </a:r>
            <a:r>
              <a:rPr lang="el-GR" sz="2000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.), ο συμψηφισμός γίνεται με τη συνολική καταναλισκόμενη ηλεκτρική ενέργεια σε εγκαταστάσεις μελών της </a:t>
            </a:r>
            <a:r>
              <a:rPr lang="el-GR" sz="2000" dirty="0" err="1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Ε.Κοιν</a:t>
            </a:r>
            <a:r>
              <a:rPr lang="el-GR" sz="2000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. </a:t>
            </a:r>
            <a:r>
              <a:rPr lang="el-GR" sz="2000" b="1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και ευάλωτων καταναλωτών ή πολιτών </a:t>
            </a:r>
            <a:r>
              <a:rPr lang="el-GR" sz="2000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που ζουν κάτω από το όριο της φτώχειας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335ED78-EE54-68D3-1C87-D42D00C461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019" y="7497127"/>
            <a:ext cx="6086475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5007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8DCF2B-F088-40FC-3DD3-A7F2E9DCB3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 descr="A black background with blue triangles&#10;&#10;Description automatically generated">
            <a:extLst>
              <a:ext uri="{FF2B5EF4-FFF2-40B4-BE49-F238E27FC236}">
                <a16:creationId xmlns:a16="http://schemas.microsoft.com/office/drawing/2014/main" id="{00DAD669-1F1E-926B-D7F8-76775E3ED86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20000"/>
          </a:blip>
          <a:srcRect t="1119" r="5625" b="5054"/>
          <a:stretch/>
        </p:blipFill>
        <p:spPr>
          <a:xfrm>
            <a:off x="4946073" y="-1"/>
            <a:ext cx="9684327" cy="8229601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0136BE2B-1128-91A8-E4A9-7A3AAC89FE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67658"/>
            <a:ext cx="4426527" cy="861041"/>
          </a:xfrm>
        </p:spPr>
        <p:txBody>
          <a:bodyPr/>
          <a:lstStyle/>
          <a:p>
            <a:r>
              <a:rPr lang="el-GR" sz="4000" dirty="0">
                <a:solidFill>
                  <a:srgbClr val="1F6091"/>
                </a:solidFill>
                <a:latin typeface="Neutraface 2 Text Greek Demi" panose="020B0303020202020102" pitchFamily="34" charset="0"/>
                <a:cs typeface="Calibri" panose="020F0502020204030204" pitchFamily="34" charset="0"/>
              </a:rPr>
              <a:t>Νομοθετικό πλαίσιο</a:t>
            </a:r>
            <a:endParaRPr lang="en-US" sz="4000" dirty="0">
              <a:solidFill>
                <a:srgbClr val="1F6091"/>
              </a:solidFill>
              <a:latin typeface="Neutraface 2 Text Greek Demi" panose="020B0303020202020102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EE47A2D-0DE2-0586-B6D3-3983861739BF}"/>
              </a:ext>
            </a:extLst>
          </p:cNvPr>
          <p:cNvSpPr txBox="1"/>
          <p:nvPr/>
        </p:nvSpPr>
        <p:spPr>
          <a:xfrm>
            <a:off x="5170162" y="419642"/>
            <a:ext cx="8015486" cy="4247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109728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l-GR" sz="2400" b="1" u="none" strike="noStrike" kern="1200" cap="none" spc="0" normalizeH="0" baseline="0" dirty="0">
                <a:ln>
                  <a:noFill/>
                </a:ln>
                <a:solidFill>
                  <a:srgbClr val="13778E"/>
                </a:solidFill>
                <a:effectLst/>
                <a:uLnTx/>
                <a:uFillTx/>
                <a:latin typeface="Neutraface 2 Text Greek Demi" panose="020B0303020202020102" pitchFamily="34" charset="0"/>
                <a:ea typeface="Roboto" panose="02000000000000000000" pitchFamily="2" charset="0"/>
              </a:rPr>
              <a:t>Ενεργειακός Συμψηφισμός, Νέο νομοθετικό πλαίσιο</a:t>
            </a:r>
            <a:endParaRPr kumimoji="0" lang="en-US" sz="2400" b="1" u="none" strike="noStrike" kern="1200" cap="none" spc="0" normalizeH="0" baseline="0" dirty="0">
              <a:ln>
                <a:noFill/>
              </a:ln>
              <a:solidFill>
                <a:srgbClr val="13778E"/>
              </a:solidFill>
              <a:effectLst/>
              <a:uLnTx/>
              <a:uFillTx/>
              <a:latin typeface="Neutraface 2 Text Greek Demi" panose="020B0303020202020102" pitchFamily="34" charset="0"/>
              <a:ea typeface="Roboto" panose="02000000000000000000" pitchFamily="2" charset="0"/>
            </a:endParaRPr>
          </a:p>
        </p:txBody>
      </p:sp>
      <p:graphicFrame>
        <p:nvGraphicFramePr>
          <p:cNvPr id="2" name="Diagram 2">
            <a:extLst>
              <a:ext uri="{FF2B5EF4-FFF2-40B4-BE49-F238E27FC236}">
                <a16:creationId xmlns:a16="http://schemas.microsoft.com/office/drawing/2014/main" id="{665048EA-1516-47B1-5A29-5B908E266DF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06663528"/>
              </p:ext>
            </p:extLst>
          </p:nvPr>
        </p:nvGraphicFramePr>
        <p:xfrm>
          <a:off x="795528" y="1448342"/>
          <a:ext cx="13039344" cy="57224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" name="Picture 2">
            <a:extLst>
              <a:ext uri="{FF2B5EF4-FFF2-40B4-BE49-F238E27FC236}">
                <a16:creationId xmlns:a16="http://schemas.microsoft.com/office/drawing/2014/main" id="{B70A179D-8911-6AD0-F807-754BA7E8063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29019" y="7497127"/>
            <a:ext cx="6086475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9645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8DCF2B-F088-40FC-3DD3-A7F2E9DCB3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 descr="A black background with blue triangles&#10;&#10;Description automatically generated">
            <a:extLst>
              <a:ext uri="{FF2B5EF4-FFF2-40B4-BE49-F238E27FC236}">
                <a16:creationId xmlns:a16="http://schemas.microsoft.com/office/drawing/2014/main" id="{00DAD669-1F1E-926B-D7F8-76775E3ED86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20000"/>
          </a:blip>
          <a:srcRect t="1119" r="5625" b="5054"/>
          <a:stretch/>
        </p:blipFill>
        <p:spPr>
          <a:xfrm>
            <a:off x="4946073" y="-1"/>
            <a:ext cx="9684327" cy="8229601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0136BE2B-1128-91A8-E4A9-7A3AAC89FE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67658"/>
            <a:ext cx="4426527" cy="861041"/>
          </a:xfrm>
        </p:spPr>
        <p:txBody>
          <a:bodyPr/>
          <a:lstStyle/>
          <a:p>
            <a:r>
              <a:rPr lang="el-GR" sz="4000" dirty="0">
                <a:solidFill>
                  <a:srgbClr val="1F6091"/>
                </a:solidFill>
                <a:latin typeface="Neutraface 2 Text Greek Demi" panose="020B0303020202020102" pitchFamily="34" charset="0"/>
                <a:cs typeface="Calibri" panose="020F0502020204030204" pitchFamily="34" charset="0"/>
              </a:rPr>
              <a:t>Νομοθετικό πλαίσιο</a:t>
            </a:r>
            <a:endParaRPr lang="en-US" sz="4000" dirty="0">
              <a:solidFill>
                <a:srgbClr val="1F6091"/>
              </a:solidFill>
              <a:latin typeface="Neutraface 2 Text Greek Demi" panose="020B0303020202020102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EE47A2D-0DE2-0586-B6D3-3983861739BF}"/>
              </a:ext>
            </a:extLst>
          </p:cNvPr>
          <p:cNvSpPr txBox="1"/>
          <p:nvPr/>
        </p:nvSpPr>
        <p:spPr>
          <a:xfrm>
            <a:off x="5170162" y="419642"/>
            <a:ext cx="8015486" cy="4247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109728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l-GR" sz="2400" b="1" u="none" strike="noStrike" kern="1200" cap="none" spc="0" normalizeH="0" baseline="0" dirty="0">
                <a:ln>
                  <a:noFill/>
                </a:ln>
                <a:solidFill>
                  <a:srgbClr val="13778E"/>
                </a:solidFill>
                <a:effectLst/>
                <a:uLnTx/>
                <a:uFillTx/>
                <a:latin typeface="Neutraface 2 Text Greek Demi" panose="020B0303020202020102" pitchFamily="34" charset="0"/>
                <a:ea typeface="Roboto" panose="02000000000000000000" pitchFamily="2" charset="0"/>
              </a:rPr>
              <a:t>Ενεργειακός Συμψηφισμός, Νέο νομοθετικό πλαίσιο</a:t>
            </a:r>
            <a:endParaRPr kumimoji="0" lang="en-US" sz="2400" b="1" u="none" strike="noStrike" kern="1200" cap="none" spc="0" normalizeH="0" baseline="0" dirty="0">
              <a:ln>
                <a:noFill/>
              </a:ln>
              <a:solidFill>
                <a:srgbClr val="13778E"/>
              </a:solidFill>
              <a:effectLst/>
              <a:uLnTx/>
              <a:uFillTx/>
              <a:latin typeface="Neutraface 2 Text Greek Demi" panose="020B0303020202020102" pitchFamily="34" charset="0"/>
              <a:ea typeface="Roboto" panose="02000000000000000000" pitchFamily="2" charset="0"/>
            </a:endParaRPr>
          </a:p>
        </p:txBody>
      </p:sp>
      <p:graphicFrame>
        <p:nvGraphicFramePr>
          <p:cNvPr id="3" name="Diagram 6">
            <a:extLst>
              <a:ext uri="{FF2B5EF4-FFF2-40B4-BE49-F238E27FC236}">
                <a16:creationId xmlns:a16="http://schemas.microsoft.com/office/drawing/2014/main" id="{340EDCDB-CC52-B239-80DA-8D5F83BA634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96305144"/>
              </p:ext>
            </p:extLst>
          </p:nvPr>
        </p:nvGraphicFramePr>
        <p:xfrm>
          <a:off x="1075320" y="1847089"/>
          <a:ext cx="12337394" cy="52190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2" name="Picture 1">
            <a:extLst>
              <a:ext uri="{FF2B5EF4-FFF2-40B4-BE49-F238E27FC236}">
                <a16:creationId xmlns:a16="http://schemas.microsoft.com/office/drawing/2014/main" id="{8AC8B2C1-B193-F794-7202-A96117F93C3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29019" y="7497127"/>
            <a:ext cx="6086475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2799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8DCF2B-F088-40FC-3DD3-A7F2E9DCB3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 descr="A black background with blue triangles&#10;&#10;Description automatically generated">
            <a:extLst>
              <a:ext uri="{FF2B5EF4-FFF2-40B4-BE49-F238E27FC236}">
                <a16:creationId xmlns:a16="http://schemas.microsoft.com/office/drawing/2014/main" id="{00DAD669-1F1E-926B-D7F8-76775E3ED86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20000"/>
          </a:blip>
          <a:srcRect t="1119" r="5625" b="5054"/>
          <a:stretch/>
        </p:blipFill>
        <p:spPr>
          <a:xfrm>
            <a:off x="4946073" y="-1"/>
            <a:ext cx="9684327" cy="8229601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0136BE2B-1128-91A8-E4A9-7A3AAC89FE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67658"/>
            <a:ext cx="4426527" cy="861041"/>
          </a:xfrm>
        </p:spPr>
        <p:txBody>
          <a:bodyPr/>
          <a:lstStyle/>
          <a:p>
            <a:r>
              <a:rPr lang="el-GR" sz="4000" dirty="0">
                <a:solidFill>
                  <a:srgbClr val="1F6091"/>
                </a:solidFill>
                <a:latin typeface="Neutraface 2 Text Greek Demi" panose="020B0303020202020102" pitchFamily="34" charset="0"/>
                <a:cs typeface="Calibri" panose="020F0502020204030204" pitchFamily="34" charset="0"/>
              </a:rPr>
              <a:t>Νομοθετικό πλαίσιο</a:t>
            </a:r>
            <a:endParaRPr lang="en-US" sz="4000" dirty="0">
              <a:solidFill>
                <a:srgbClr val="1F6091"/>
              </a:solidFill>
              <a:latin typeface="Neutraface 2 Text Greek Demi" panose="020B0303020202020102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EE47A2D-0DE2-0586-B6D3-3983861739BF}"/>
              </a:ext>
            </a:extLst>
          </p:cNvPr>
          <p:cNvSpPr txBox="1"/>
          <p:nvPr/>
        </p:nvSpPr>
        <p:spPr>
          <a:xfrm>
            <a:off x="5170162" y="419642"/>
            <a:ext cx="8015486" cy="4247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109728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l-GR" sz="2400" b="1" u="none" strike="noStrike" kern="1200" cap="none" spc="0" normalizeH="0" baseline="0" dirty="0">
                <a:ln>
                  <a:noFill/>
                </a:ln>
                <a:solidFill>
                  <a:srgbClr val="13778E"/>
                </a:solidFill>
                <a:effectLst/>
                <a:uLnTx/>
                <a:uFillTx/>
                <a:latin typeface="Neutraface 2 Text Greek Demi" panose="020B0303020202020102" pitchFamily="34" charset="0"/>
                <a:ea typeface="Roboto" panose="02000000000000000000" pitchFamily="2" charset="0"/>
              </a:rPr>
              <a:t>Ενεργειακός Συμψηφισμός, Νέο νομοθετικό πλαίσιο</a:t>
            </a:r>
            <a:endParaRPr kumimoji="0" lang="en-US" sz="2400" b="1" u="none" strike="noStrike" kern="1200" cap="none" spc="0" normalizeH="0" baseline="0" dirty="0">
              <a:ln>
                <a:noFill/>
              </a:ln>
              <a:solidFill>
                <a:srgbClr val="13778E"/>
              </a:solidFill>
              <a:effectLst/>
              <a:uLnTx/>
              <a:uFillTx/>
              <a:latin typeface="Neutraface 2 Text Greek Demi" panose="020B0303020202020102" pitchFamily="34" charset="0"/>
              <a:ea typeface="Roboto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FA0C949-16EA-2697-AFE0-668A8A9E7AAA}"/>
              </a:ext>
            </a:extLst>
          </p:cNvPr>
          <p:cNvSpPr txBox="1"/>
          <p:nvPr/>
        </p:nvSpPr>
        <p:spPr>
          <a:xfrm>
            <a:off x="533400" y="2098910"/>
            <a:ext cx="13639800" cy="40421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1097280" rtl="0" eaLnBrk="1" fontAlgn="auto" latinLnBrk="0" hangingPunct="1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l-GR" sz="2000" b="0" i="0" u="none" strike="noStrike" kern="1200" cap="none" spc="0" normalizeH="0" baseline="0" noProof="0" dirty="0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Επιτρέπεται από:​</a:t>
            </a:r>
          </a:p>
          <a:p>
            <a:pPr marL="228600" marR="0" lvl="0" indent="-228600" algn="just" defTabSz="1097280" rtl="0" eaLnBrk="1" fontAlgn="auto" latinLnBrk="0" hangingPunct="1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l-GR" sz="2000" b="1" i="0" u="none" strike="noStrike" kern="1200" cap="none" spc="0" normalizeH="0" baseline="0" noProof="0" dirty="0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Οργανισμούς Τοπικής Αυτοδιοίκησης </a:t>
            </a:r>
            <a:r>
              <a:rPr kumimoji="0" lang="el-GR" sz="2000" b="0" i="0" u="none" strike="noStrike" kern="1200" cap="none" spc="0" normalizeH="0" baseline="0" noProof="0" dirty="0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(Ο.Τ.Α.) α’ και β’ βαθμού για κάλυψη δημοτικών αναγκών και για την κάλυψη αναγκών ενεργειακά φτωχών νοικοκυριών​</a:t>
            </a:r>
          </a:p>
          <a:p>
            <a:pPr marL="228600" marR="0" lvl="0" indent="-228600" algn="just" defTabSz="1097280" rtl="0" eaLnBrk="1" fontAlgn="auto" latinLnBrk="0" hangingPunct="1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l-GR" sz="2000" b="0" i="0" u="none" strike="noStrike" kern="1200" cap="none" spc="0" normalizeH="0" baseline="0" noProof="0" dirty="0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Αγρότες​</a:t>
            </a:r>
          </a:p>
          <a:p>
            <a:pPr marL="228600" marR="0" lvl="0" indent="-228600" algn="just" defTabSz="1097280" rtl="0" eaLnBrk="1" fontAlgn="auto" latinLnBrk="0" hangingPunct="1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l-GR" sz="2000" b="1" i="0" u="none" strike="noStrike" kern="1200" cap="none" spc="0" normalizeH="0" baseline="0" noProof="0" dirty="0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Κοινότητες Ανανεώσιμης Ενέργειας</a:t>
            </a:r>
            <a:r>
              <a:rPr kumimoji="0" lang="el-GR" sz="2000" b="0" i="0" u="none" strike="noStrike" kern="1200" cap="none" spc="0" normalizeH="0" baseline="0" noProof="0" dirty="0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kumimoji="0" lang="el-GR" sz="2000" b="1" i="0" u="none" strike="noStrike" kern="1200" cap="none" spc="0" normalizeH="0" baseline="0" noProof="0" dirty="0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Ενεργειακές Κοινότητες Πολιτών </a:t>
            </a:r>
            <a:r>
              <a:rPr kumimoji="0" lang="el-GR" sz="2000" b="0" i="0" u="none" strike="noStrike" kern="1200" cap="none" spc="0" normalizeH="0" baseline="0" noProof="0" dirty="0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και </a:t>
            </a:r>
            <a:r>
              <a:rPr kumimoji="0" lang="el-GR" sz="2000" b="1" i="0" u="none" strike="noStrike" kern="1200" cap="none" spc="0" normalizeH="0" baseline="0" noProof="0" dirty="0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Ενεργειακές Κοινότητες </a:t>
            </a:r>
            <a:r>
              <a:rPr kumimoji="0" lang="el-GR" sz="2000" b="0" i="0" u="none" strike="noStrike" kern="1200" cap="none" spc="0" normalizeH="0" baseline="0" noProof="0" dirty="0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του ν. 4513/2018​</a:t>
            </a:r>
          </a:p>
          <a:p>
            <a:pPr marL="0" marR="0" lvl="0" indent="0" algn="just" defTabSz="1097280" rtl="0" eaLnBrk="1" fontAlgn="auto" latinLnBrk="0" hangingPunct="1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l-GR" sz="2000" b="0" i="0" u="none" strike="noStrike" kern="1200" cap="none" spc="0" normalizeH="0" baseline="0" noProof="0" dirty="0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*Δεν επιτρέπεται πλέον για Νομικά πρόσωπα δημόσιου ή ιδιωτικού δικαίου (ΝΠΔΔ ή ΝΠΙΔ) που επιδιώκουν κοινωφελείς σκοπούς γενικής ή τοπικής εμβέλειας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CF67A57-ED56-5F13-042F-1C62DCF4661D}"/>
              </a:ext>
            </a:extLst>
          </p:cNvPr>
          <p:cNvSpPr txBox="1"/>
          <p:nvPr/>
        </p:nvSpPr>
        <p:spPr>
          <a:xfrm>
            <a:off x="533400" y="1271417"/>
            <a:ext cx="73152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1097280" rtl="0" eaLnBrk="1" fontAlgn="auto" latinLnBrk="0" hangingPunct="1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1F609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Virtual Net-Metering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BC0D292-CC3C-0087-1377-B441F3762E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019" y="7497127"/>
            <a:ext cx="6086475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5469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8DCF2B-F088-40FC-3DD3-A7F2E9DCB3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 descr="A black background with blue triangles&#10;&#10;Description automatically generated">
            <a:extLst>
              <a:ext uri="{FF2B5EF4-FFF2-40B4-BE49-F238E27FC236}">
                <a16:creationId xmlns:a16="http://schemas.microsoft.com/office/drawing/2014/main" id="{00DAD669-1F1E-926B-D7F8-76775E3ED86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20000"/>
          </a:blip>
          <a:srcRect t="1119" r="5625" b="5054"/>
          <a:stretch/>
        </p:blipFill>
        <p:spPr>
          <a:xfrm>
            <a:off x="4946073" y="-1"/>
            <a:ext cx="9684327" cy="8229601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0136BE2B-1128-91A8-E4A9-7A3AAC89FE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67658"/>
            <a:ext cx="4426527" cy="861041"/>
          </a:xfrm>
        </p:spPr>
        <p:txBody>
          <a:bodyPr/>
          <a:lstStyle/>
          <a:p>
            <a:r>
              <a:rPr lang="el-GR" sz="4000" dirty="0">
                <a:solidFill>
                  <a:srgbClr val="1F6091"/>
                </a:solidFill>
                <a:latin typeface="Neutraface 2 Text Greek Demi" panose="020B0303020202020102" pitchFamily="34" charset="0"/>
                <a:cs typeface="Calibri" panose="020F0502020204030204" pitchFamily="34" charset="0"/>
              </a:rPr>
              <a:t>Νομοθετικό πλαίσιο</a:t>
            </a:r>
            <a:endParaRPr lang="en-US" sz="4000" dirty="0">
              <a:solidFill>
                <a:srgbClr val="1F6091"/>
              </a:solidFill>
              <a:latin typeface="Neutraface 2 Text Greek Demi" panose="020B0303020202020102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EE47A2D-0DE2-0586-B6D3-3983861739BF}"/>
              </a:ext>
            </a:extLst>
          </p:cNvPr>
          <p:cNvSpPr txBox="1"/>
          <p:nvPr/>
        </p:nvSpPr>
        <p:spPr>
          <a:xfrm>
            <a:off x="5170162" y="419642"/>
            <a:ext cx="8015486" cy="4247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109728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l-GR" sz="2400" b="1" u="none" strike="noStrike" kern="1200" cap="none" spc="0" normalizeH="0" baseline="0" dirty="0">
                <a:ln>
                  <a:noFill/>
                </a:ln>
                <a:solidFill>
                  <a:srgbClr val="13778E"/>
                </a:solidFill>
                <a:effectLst/>
                <a:uLnTx/>
                <a:uFillTx/>
                <a:latin typeface="Neutraface 2 Text Greek Demi" panose="020B0303020202020102" pitchFamily="34" charset="0"/>
                <a:ea typeface="Roboto" panose="02000000000000000000" pitchFamily="2" charset="0"/>
              </a:rPr>
              <a:t>Ενεργειακός Συμψηφισμός, Νέο νομοθετικό πλαίσιο</a:t>
            </a:r>
            <a:endParaRPr kumimoji="0" lang="en-US" sz="2400" b="1" u="none" strike="noStrike" kern="1200" cap="none" spc="0" normalizeH="0" baseline="0" dirty="0">
              <a:ln>
                <a:noFill/>
              </a:ln>
              <a:solidFill>
                <a:srgbClr val="13778E"/>
              </a:solidFill>
              <a:effectLst/>
              <a:uLnTx/>
              <a:uFillTx/>
              <a:latin typeface="Neutraface 2 Text Greek Demi" panose="020B0303020202020102" pitchFamily="34" charset="0"/>
              <a:ea typeface="Roboto" panose="02000000000000000000" pitchFamily="2" charset="0"/>
            </a:endParaRPr>
          </a:p>
        </p:txBody>
      </p:sp>
      <p:graphicFrame>
        <p:nvGraphicFramePr>
          <p:cNvPr id="2" name="Diagram 7">
            <a:extLst>
              <a:ext uri="{FF2B5EF4-FFF2-40B4-BE49-F238E27FC236}">
                <a16:creationId xmlns:a16="http://schemas.microsoft.com/office/drawing/2014/main" id="{7356309B-4AD3-4E61-88D1-E6D4881EEA5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47685921"/>
              </p:ext>
            </p:extLst>
          </p:nvPr>
        </p:nvGraphicFramePr>
        <p:xfrm>
          <a:off x="1146503" y="1863462"/>
          <a:ext cx="12337394" cy="53470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" name="Picture 2">
            <a:extLst>
              <a:ext uri="{FF2B5EF4-FFF2-40B4-BE49-F238E27FC236}">
                <a16:creationId xmlns:a16="http://schemas.microsoft.com/office/drawing/2014/main" id="{D02E4EE2-4FE6-ABDB-337B-1901FC4D04F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29019" y="7497127"/>
            <a:ext cx="6086475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8173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8DCF2B-F088-40FC-3DD3-A7F2E9DCB3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 descr="A black background with blue triangles&#10;&#10;Description automatically generated">
            <a:extLst>
              <a:ext uri="{FF2B5EF4-FFF2-40B4-BE49-F238E27FC236}">
                <a16:creationId xmlns:a16="http://schemas.microsoft.com/office/drawing/2014/main" id="{00DAD669-1F1E-926B-D7F8-76775E3ED86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20000"/>
          </a:blip>
          <a:srcRect t="1119" r="5625" b="5054"/>
          <a:stretch/>
        </p:blipFill>
        <p:spPr>
          <a:xfrm>
            <a:off x="4946073" y="-1"/>
            <a:ext cx="9684327" cy="8229601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0136BE2B-1128-91A8-E4A9-7A3AAC89FE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67658"/>
            <a:ext cx="4426527" cy="861041"/>
          </a:xfrm>
        </p:spPr>
        <p:txBody>
          <a:bodyPr/>
          <a:lstStyle/>
          <a:p>
            <a:r>
              <a:rPr lang="el-GR" sz="4000" dirty="0">
                <a:solidFill>
                  <a:srgbClr val="1F6091"/>
                </a:solidFill>
                <a:latin typeface="Neutraface 2 Text Greek Demi" panose="020B0303020202020102" pitchFamily="34" charset="0"/>
                <a:cs typeface="Calibri" panose="020F0502020204030204" pitchFamily="34" charset="0"/>
              </a:rPr>
              <a:t>Νομοθετικό πλαίσιο</a:t>
            </a:r>
            <a:endParaRPr lang="en-US" sz="4000" dirty="0">
              <a:solidFill>
                <a:srgbClr val="1F6091"/>
              </a:solidFill>
              <a:latin typeface="Neutraface 2 Text Greek Demi" panose="020B0303020202020102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EE47A2D-0DE2-0586-B6D3-3983861739BF}"/>
              </a:ext>
            </a:extLst>
          </p:cNvPr>
          <p:cNvSpPr txBox="1"/>
          <p:nvPr/>
        </p:nvSpPr>
        <p:spPr>
          <a:xfrm>
            <a:off x="5170162" y="419642"/>
            <a:ext cx="8015486" cy="4247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109728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l-GR" sz="2400" b="1" u="none" strike="noStrike" kern="1200" cap="none" spc="0" normalizeH="0" baseline="0" dirty="0">
                <a:ln>
                  <a:noFill/>
                </a:ln>
                <a:solidFill>
                  <a:srgbClr val="13778E"/>
                </a:solidFill>
                <a:effectLst/>
                <a:uLnTx/>
                <a:uFillTx/>
                <a:latin typeface="Neutraface 2 Text Greek Demi" panose="020B0303020202020102" pitchFamily="34" charset="0"/>
                <a:ea typeface="Roboto" panose="02000000000000000000" pitchFamily="2" charset="0"/>
              </a:rPr>
              <a:t>Ενεργειακός Συμψηφισμός, Νέο νομοθετικό πλαίσιο</a:t>
            </a:r>
            <a:endParaRPr kumimoji="0" lang="en-US" sz="2400" b="1" u="none" strike="noStrike" kern="1200" cap="none" spc="0" normalizeH="0" baseline="0" dirty="0">
              <a:ln>
                <a:noFill/>
              </a:ln>
              <a:solidFill>
                <a:srgbClr val="13778E"/>
              </a:solidFill>
              <a:effectLst/>
              <a:uLnTx/>
              <a:uFillTx/>
              <a:latin typeface="Neutraface 2 Text Greek Demi" panose="020B0303020202020102" pitchFamily="34" charset="0"/>
              <a:ea typeface="Roboto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FA0C949-16EA-2697-AFE0-668A8A9E7AAA}"/>
              </a:ext>
            </a:extLst>
          </p:cNvPr>
          <p:cNvSpPr txBox="1"/>
          <p:nvPr/>
        </p:nvSpPr>
        <p:spPr>
          <a:xfrm>
            <a:off x="533400" y="2098910"/>
            <a:ext cx="13639800" cy="44319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marR="0" lvl="0" indent="-228600" algn="just" defTabSz="1097280" rtl="0" eaLnBrk="1" fontAlgn="auto" latinLnBrk="0" hangingPunct="1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l-GR" b="0" i="0" u="none" strike="noStrike" kern="1200" cap="none" spc="0" normalizeH="0" baseline="0" noProof="0" dirty="0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Γενικά η εγκατάσταση του σταθμού </a:t>
            </a:r>
            <a:r>
              <a:rPr kumimoji="0" lang="el-GR" b="0" i="0" u="none" strike="noStrike" kern="1200" cap="none" spc="0" normalizeH="0" baseline="0" noProof="0" dirty="0" err="1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αυτοπαραγωγής</a:t>
            </a:r>
            <a:r>
              <a:rPr kumimoji="0" lang="el-GR" b="0" i="0" u="none" strike="noStrike" kern="1200" cap="none" spc="0" normalizeH="0" baseline="0" noProof="0" dirty="0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 μπορεί να βρίσκεται σε ΟΠΟΙΑΔΗΠΟΤΕ ΠΕΡΙΦΕΡΕΙΑ ανεξαρτήτως του τόπου στον οποίο βρίσκονται οι εγκαταστάσεις του </a:t>
            </a:r>
            <a:r>
              <a:rPr kumimoji="0" lang="el-GR" b="0" i="0" u="none" strike="noStrike" kern="1200" cap="none" spc="0" normalizeH="0" baseline="0" noProof="0" dirty="0" err="1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αυτοκαταναλωτή</a:t>
            </a:r>
            <a:r>
              <a:rPr kumimoji="0" lang="el-GR" b="0" i="0" u="none" strike="noStrike" kern="1200" cap="none" spc="0" normalizeH="0" baseline="0" noProof="0" dirty="0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​</a:t>
            </a: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srgbClr val="343433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228600" marR="0" lvl="0" indent="-228600" algn="just" defTabSz="1097280" rtl="0" eaLnBrk="1" fontAlgn="auto" latinLnBrk="0" hangingPunct="1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l-GR" b="0" i="0" u="none" strike="noStrike" kern="1200" cap="none" spc="0" normalizeH="0" baseline="0" noProof="0" dirty="0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Για </a:t>
            </a:r>
            <a:r>
              <a:rPr kumimoji="0" lang="el-GR" b="0" i="0" u="none" strike="noStrike" kern="1200" cap="none" spc="0" normalizeH="0" baseline="0" noProof="0" dirty="0" err="1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Εκοιν</a:t>
            </a:r>
            <a:r>
              <a:rPr kumimoji="0" lang="el-GR" b="0" i="0" u="none" strike="noStrike" kern="1200" cap="none" spc="0" normalizeH="0" baseline="0" noProof="0" dirty="0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, ΚΑΕ και ΕΚΠ πρέπει τουλάχιστον το 50%+1 των μελών να έχουν εγγύτητα στην περιοχή που η Κοινότητα ασκεί τις δραστηριότητές της και αναπτύσσει τον </a:t>
            </a:r>
            <a:r>
              <a:rPr kumimoji="0" lang="el-GR" b="0" i="0" u="none" strike="noStrike" kern="1200" cap="none" spc="0" normalizeH="0" baseline="0" noProof="0" dirty="0" err="1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φωτοβολταϊκό</a:t>
            </a:r>
            <a:r>
              <a:rPr kumimoji="0" lang="el-GR" b="0" i="0" u="none" strike="noStrike" kern="1200" cap="none" spc="0" normalizeH="0" baseline="0" noProof="0" dirty="0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 σταθμό.​</a:t>
            </a: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srgbClr val="343433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228600" marR="0" lvl="0" indent="-228600" algn="just" defTabSz="1097280" rtl="0" eaLnBrk="1" fontAlgn="auto" latinLnBrk="0" hangingPunct="1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l-GR" b="0" i="0" u="none" strike="noStrike" kern="1200" cap="none" spc="0" normalizeH="0" baseline="0" noProof="0" dirty="0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Οι επιχειρήσεις (</a:t>
            </a:r>
            <a:r>
              <a:rPr kumimoji="0" lang="el-GR" b="0" i="0" u="none" strike="noStrike" kern="1200" cap="none" spc="0" normalizeH="0" baseline="0" noProof="0" dirty="0" err="1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μμε</a:t>
            </a:r>
            <a:r>
              <a:rPr kumimoji="0" lang="el-GR" b="0" i="0" u="none" strike="noStrike" kern="1200" cap="none" spc="0" normalizeH="0" baseline="0" noProof="0" dirty="0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) μπορούν να ασκήσουν  τον εικονικό ενεργειακό συμψηφισμό ΜΟΝΟ μέσω της δημιουργίας Κοινότητας Ανανεώσιμης Ενέργειας (τουλάχιστον 15 μέλη).​</a:t>
            </a: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srgbClr val="343433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228600" marR="0" lvl="0" indent="-228600" algn="just" defTabSz="1097280" rtl="0" eaLnBrk="1" fontAlgn="auto" latinLnBrk="0" hangingPunct="1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l-GR" b="0" i="0" u="none" strike="noStrike" kern="1200" cap="none" spc="0" normalizeH="0" baseline="0" noProof="0" dirty="0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Σύμφωνα με το άρθρο 63 του νέου νόμου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 </a:t>
            </a:r>
            <a:r>
              <a:rPr kumimoji="0" lang="el-GR" b="0" i="0" u="none" strike="noStrike" kern="1200" cap="none" spc="0" normalizeH="0" baseline="0" noProof="0" dirty="0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σε περιοχές που έχουν χαρακτηριστεί ως </a:t>
            </a:r>
            <a:r>
              <a:rPr kumimoji="0" lang="el-GR" b="1" i="1" u="none" strike="noStrike" kern="1200" cap="none" spc="0" normalizeH="0" baseline="0" noProof="0" dirty="0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κορεσμένες</a:t>
            </a:r>
            <a:r>
              <a:rPr kumimoji="0" lang="el-GR" b="0" i="0" u="none" strike="noStrike" kern="1200" cap="none" spc="0" normalizeH="0" baseline="0" noProof="0" dirty="0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 σύμφωνα με απόφαση της Ρυθμιστικής Αρχής Αποβλήτων, Ενέργειας και Υδάτων </a:t>
            </a:r>
            <a:r>
              <a:rPr kumimoji="0" lang="el-GR" b="1" i="1" u="none" strike="noStrike" kern="1200" cap="none" spc="0" normalizeH="0" baseline="0" noProof="0" dirty="0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επιτρέπεται μόνο </a:t>
            </a:r>
            <a:r>
              <a:rPr kumimoji="0" lang="el-GR" b="0" i="0" u="none" strike="noStrike" kern="1200" cap="none" spc="0" normalizeH="0" baseline="0" noProof="0" dirty="0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η υποβολή αιτήσεων για </a:t>
            </a:r>
            <a:r>
              <a:rPr kumimoji="0" lang="el-GR" b="1" i="1" u="none" strike="noStrike" kern="1200" cap="none" spc="0" normalizeH="0" baseline="0" noProof="0" dirty="0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σταθμούς παραγωγή</a:t>
            </a:r>
            <a:r>
              <a:rPr kumimoji="0" lang="el-GR" b="1" i="0" u="none" strike="noStrike" kern="1200" cap="none" spc="0" normalizeH="0" baseline="0" noProof="0" dirty="0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ς</a:t>
            </a:r>
            <a:r>
              <a:rPr kumimoji="0" lang="el-GR" b="0" i="0" u="none" strike="noStrike" kern="1200" cap="none" spc="0" normalizeH="0" baseline="0" noProof="0" dirty="0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 οι οποίοι δεν </a:t>
            </a:r>
            <a:r>
              <a:rPr kumimoji="0" lang="el-GR" b="0" i="0" u="none" strike="noStrike" kern="1200" cap="none" spc="0" normalizeH="0" baseline="0" noProof="0" dirty="0" err="1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εγχέεουν</a:t>
            </a:r>
            <a:r>
              <a:rPr kumimoji="0" lang="el-GR" b="0" i="0" u="none" strike="noStrike" kern="1200" cap="none" spc="0" normalizeH="0" baseline="0" noProof="0" dirty="0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 ενέργεια στο Δίκτυο (</a:t>
            </a:r>
            <a:r>
              <a:rPr kumimoji="0" lang="en-US" b="1" i="1" u="none" strike="noStrike" kern="1200" cap="none" spc="0" normalizeH="0" baseline="0" noProof="0" dirty="0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zero feed-in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). </a:t>
            </a:r>
            <a:r>
              <a:rPr kumimoji="0" lang="el-GR" b="0" i="0" u="none" strike="noStrike" kern="1200" cap="none" spc="0" normalizeH="0" baseline="0" noProof="0" dirty="0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Οι σταθμοί παραγωγής μπορούν να έχουν </a:t>
            </a:r>
            <a:r>
              <a:rPr kumimoji="0" lang="el-GR" b="1" i="1" u="none" strike="noStrike" kern="1200" cap="none" spc="0" normalizeH="0" baseline="0" noProof="0" dirty="0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εγκατεστημένη ισχύ </a:t>
            </a:r>
            <a:r>
              <a:rPr kumimoji="0" lang="el-GR" b="0" i="0" u="none" strike="noStrike" kern="1200" cap="none" spc="0" normalizeH="0" baseline="0" noProof="0" dirty="0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ίση μέχρι και στο εκατό τοις εκατό </a:t>
            </a:r>
            <a:r>
              <a:rPr kumimoji="0" lang="el-GR" b="1" i="1" u="none" strike="noStrike" kern="1200" cap="none" spc="0" normalizeH="0" baseline="0" noProof="0" dirty="0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(100%) της συμφωνημένης ισχύος της παροχής κατανάλωσης</a:t>
            </a:r>
            <a:endParaRPr kumimoji="0" lang="el-GR" b="0" i="0" u="none" strike="noStrike" kern="1200" cap="none" spc="0" normalizeH="0" baseline="0" noProof="0" dirty="0">
              <a:ln>
                <a:noFill/>
              </a:ln>
              <a:solidFill>
                <a:srgbClr val="343433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CF67A57-ED56-5F13-042F-1C62DCF4661D}"/>
              </a:ext>
            </a:extLst>
          </p:cNvPr>
          <p:cNvSpPr txBox="1"/>
          <p:nvPr/>
        </p:nvSpPr>
        <p:spPr>
          <a:xfrm>
            <a:off x="533400" y="1271417"/>
            <a:ext cx="73152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1097280" rtl="0" eaLnBrk="1" fontAlgn="auto" latinLnBrk="0" hangingPunct="1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1F609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Virtual Net-Metering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25235BE-5B8A-B6EB-A25D-3225C74ACD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019" y="7497127"/>
            <a:ext cx="6086475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0038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8DCF2B-F088-40FC-3DD3-A7F2E9DCB3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Picture 48" descr="A black background with blue triangles&#10;&#10;Description automatically generated">
            <a:extLst>
              <a:ext uri="{FF2B5EF4-FFF2-40B4-BE49-F238E27FC236}">
                <a16:creationId xmlns:a16="http://schemas.microsoft.com/office/drawing/2014/main" id="{B11CD5E8-1AE1-51C6-EAB8-E5B34759E75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20000"/>
          </a:blip>
          <a:srcRect t="1119" r="5625" b="5054"/>
          <a:stretch/>
        </p:blipFill>
        <p:spPr>
          <a:xfrm>
            <a:off x="4946073" y="-1"/>
            <a:ext cx="9684327" cy="8229601"/>
          </a:xfrm>
          <a:prstGeom prst="rect">
            <a:avLst/>
          </a:prstGeom>
        </p:spPr>
      </p:pic>
      <p:sp>
        <p:nvSpPr>
          <p:cNvPr id="13" name="Θέση αριθμού διαφάνειας 12">
            <a:extLst>
              <a:ext uri="{FF2B5EF4-FFF2-40B4-BE49-F238E27FC236}">
                <a16:creationId xmlns:a16="http://schemas.microsoft.com/office/drawing/2014/main" id="{1E31EF6A-CD8C-8ADC-0403-97201DAA17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4092C-9B9C-9748-AC6A-F06C9D03AD52}" type="slidenum">
              <a:rPr lang="en-US" smtClean="0"/>
              <a:t>2</a:t>
            </a:fld>
            <a:endParaRPr lang="en-US" dirty="0"/>
          </a:p>
        </p:txBody>
      </p:sp>
      <p:sp>
        <p:nvSpPr>
          <p:cNvPr id="3" name="AutoShape 2" descr="https://euc-powerpoint.officeapps.live.com/pods/GetClipboardImage.ashx?Id=7d36c470-9924-4539-b9d8-653f892f5c6a&amp;DC=GEU5&amp;pkey=93e5e3d3-48a2-46ac-ad78-d8573479adac&amp;wdwaccluster=GEU5">
            <a:extLst>
              <a:ext uri="{FF2B5EF4-FFF2-40B4-BE49-F238E27FC236}">
                <a16:creationId xmlns:a16="http://schemas.microsoft.com/office/drawing/2014/main" id="{5319A090-8851-458D-9F3B-879293DC810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7162800" y="3962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l-GR"/>
          </a:p>
        </p:txBody>
      </p:sp>
      <p:pic>
        <p:nvPicPr>
          <p:cNvPr id="10" name="Picture 48" descr="World map of biodiversity loss">
            <a:extLst>
              <a:ext uri="{FF2B5EF4-FFF2-40B4-BE49-F238E27FC236}">
                <a16:creationId xmlns:a16="http://schemas.microsoft.com/office/drawing/2014/main" id="{C227FC38-AAE6-47D3-A17E-F23864C1EE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75777" y="4936781"/>
            <a:ext cx="3819170" cy="2296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9BA50D5-C3B2-4E3E-9B04-E689BEAEC5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11626" y="1618071"/>
            <a:ext cx="3147472" cy="2329129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B5DA49C2-B3F1-47EA-8721-3B1BC3D99367}"/>
              </a:ext>
            </a:extLst>
          </p:cNvPr>
          <p:cNvSpPr txBox="1"/>
          <p:nvPr/>
        </p:nvSpPr>
        <p:spPr>
          <a:xfrm>
            <a:off x="604194" y="1668047"/>
            <a:ext cx="3341730" cy="2267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Clr>
                <a:srgbClr val="1F407A"/>
              </a:buClr>
              <a:buFont typeface="Wingdings" panose="05000000000000000000" pitchFamily="2" charset="2"/>
              <a:buChar char="§"/>
            </a:pPr>
            <a:r>
              <a:rPr lang="el-GR" sz="1600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Αλλαγή κλίματος</a:t>
            </a:r>
            <a:endParaRPr lang="en-US" sz="1600" dirty="0">
              <a:solidFill>
                <a:srgbClr val="343433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342900" indent="-342900">
              <a:lnSpc>
                <a:spcPct val="150000"/>
              </a:lnSpc>
              <a:buClr>
                <a:srgbClr val="1F407A"/>
              </a:buClr>
              <a:buFont typeface="Wingdings" panose="05000000000000000000" pitchFamily="2" charset="2"/>
              <a:buChar char="§"/>
            </a:pPr>
            <a:r>
              <a:rPr lang="el-GR" sz="1600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Ακραία καιρικά φαινόμενα</a:t>
            </a:r>
            <a:endParaRPr lang="en-US" sz="1600" dirty="0">
              <a:solidFill>
                <a:srgbClr val="343433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342900" indent="-342900">
              <a:lnSpc>
                <a:spcPct val="150000"/>
              </a:lnSpc>
              <a:buClr>
                <a:srgbClr val="1F407A"/>
              </a:buClr>
              <a:buFont typeface="Wingdings" panose="05000000000000000000" pitchFamily="2" charset="2"/>
              <a:buChar char="§"/>
            </a:pPr>
            <a:r>
              <a:rPr lang="el-GR" sz="1600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Απώλεια βιοποικιλότητας</a:t>
            </a:r>
            <a:endParaRPr lang="en-US" sz="1600" dirty="0">
              <a:solidFill>
                <a:srgbClr val="343433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342900" indent="-342900">
              <a:lnSpc>
                <a:spcPct val="150000"/>
              </a:lnSpc>
              <a:buClr>
                <a:srgbClr val="1F407A"/>
              </a:buClr>
              <a:buFont typeface="Wingdings" panose="05000000000000000000" pitchFamily="2" charset="2"/>
              <a:buChar char="§"/>
            </a:pPr>
            <a:r>
              <a:rPr lang="el-GR" sz="1600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Γεωπολιτική κατάσταση</a:t>
            </a:r>
            <a:endParaRPr lang="en-US" sz="1600" dirty="0">
              <a:solidFill>
                <a:srgbClr val="343433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891540" lvl="1" indent="-342900">
              <a:lnSpc>
                <a:spcPct val="150000"/>
              </a:lnSpc>
              <a:buClr>
                <a:srgbClr val="1F407A"/>
              </a:buClr>
              <a:buFont typeface="Courier New" panose="02070309020205020404" pitchFamily="49" charset="0"/>
              <a:buChar char="o"/>
            </a:pPr>
            <a:r>
              <a:rPr lang="el-GR" sz="1600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Ενεργειακή κρίση</a:t>
            </a:r>
            <a:endParaRPr lang="en-US" sz="1600" dirty="0">
              <a:solidFill>
                <a:srgbClr val="343433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891540" lvl="1" indent="-342900">
              <a:lnSpc>
                <a:spcPct val="150000"/>
              </a:lnSpc>
              <a:buClr>
                <a:srgbClr val="1F407A"/>
              </a:buClr>
              <a:buFont typeface="Courier New" panose="02070309020205020404" pitchFamily="49" charset="0"/>
              <a:buChar char="o"/>
            </a:pPr>
            <a:r>
              <a:rPr lang="el-GR" sz="1600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Επιθέσεις σε υποδομές</a:t>
            </a:r>
            <a:endParaRPr lang="en-US" sz="1600" dirty="0">
              <a:solidFill>
                <a:srgbClr val="343433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18" name="Picture 30" descr="Image">
            <a:extLst>
              <a:ext uri="{FF2B5EF4-FFF2-40B4-BE49-F238E27FC236}">
                <a16:creationId xmlns:a16="http://schemas.microsoft.com/office/drawing/2014/main" id="{FAABF581-99F2-4EF0-B78A-B7A5A3ECD5D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hq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8794"/>
          <a:stretch/>
        </p:blipFill>
        <p:spPr bwMode="auto">
          <a:xfrm>
            <a:off x="5380952" y="1768060"/>
            <a:ext cx="4017996" cy="2061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93CF5715-8883-4284-BBA3-E9E4E4F7F6DD}"/>
              </a:ext>
            </a:extLst>
          </p:cNvPr>
          <p:cNvSpPr/>
          <p:nvPr/>
        </p:nvSpPr>
        <p:spPr>
          <a:xfrm>
            <a:off x="5672523" y="3898337"/>
            <a:ext cx="4117538" cy="3139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720" i="1" dirty="0">
                <a:latin typeface="Roboto" panose="02000000000000000000" pitchFamily="2" charset="0"/>
                <a:ea typeface="Roboto" panose="02000000000000000000" pitchFamily="2" charset="0"/>
              </a:rPr>
              <a:t>Global Carbon Budget</a:t>
            </a:r>
            <a:r>
              <a:rPr lang="en-US" sz="720" dirty="0">
                <a:latin typeface="Roboto" panose="02000000000000000000" pitchFamily="2" charset="0"/>
                <a:ea typeface="Roboto" panose="02000000000000000000" pitchFamily="2" charset="0"/>
              </a:rPr>
              <a:t> (2023), available at: https://4c-carbon.eu/sites/default/files/2023-02/4C%20Carbon%20Outlook%202022_0.pdf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74DE58D3-9011-4C8D-AF32-62B07D574591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3687" b="1"/>
          <a:stretch/>
        </p:blipFill>
        <p:spPr>
          <a:xfrm>
            <a:off x="1362824" y="4451436"/>
            <a:ext cx="3303678" cy="2612175"/>
          </a:xfrm>
          <a:prstGeom prst="rect">
            <a:avLst/>
          </a:prstGeom>
        </p:spPr>
      </p:pic>
      <p:pic>
        <p:nvPicPr>
          <p:cNvPr id="31" name="Picture 41" descr="Situation of drought in Europe">
            <a:extLst>
              <a:ext uri="{FF2B5EF4-FFF2-40B4-BE49-F238E27FC236}">
                <a16:creationId xmlns:a16="http://schemas.microsoft.com/office/drawing/2014/main" id="{8D09B68C-CE24-44D1-981A-BA879D5F9C3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79"/>
          <a:stretch/>
        </p:blipFill>
        <p:spPr bwMode="auto">
          <a:xfrm>
            <a:off x="6310249" y="4809299"/>
            <a:ext cx="2583558" cy="2285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Rectangle 31">
            <a:extLst>
              <a:ext uri="{FF2B5EF4-FFF2-40B4-BE49-F238E27FC236}">
                <a16:creationId xmlns:a16="http://schemas.microsoft.com/office/drawing/2014/main" id="{792BBD07-DFB0-45D3-8A65-84DF56F6CA86}"/>
              </a:ext>
            </a:extLst>
          </p:cNvPr>
          <p:cNvSpPr/>
          <p:nvPr/>
        </p:nvSpPr>
        <p:spPr>
          <a:xfrm>
            <a:off x="6273461" y="7142242"/>
            <a:ext cx="3278659" cy="3139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720" i="1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European Drought Observatory (EDO)</a:t>
            </a:r>
            <a:r>
              <a:rPr lang="en-US" sz="720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(2022), available at: https://edo.jrc.ec.europa.eu/ edov2/php/index.php?id=1153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DDE8F3D8-3BE7-4150-B4CE-A27DA8AA5B49}"/>
              </a:ext>
            </a:extLst>
          </p:cNvPr>
          <p:cNvSpPr/>
          <p:nvPr/>
        </p:nvSpPr>
        <p:spPr>
          <a:xfrm>
            <a:off x="1362824" y="7063611"/>
            <a:ext cx="3776623" cy="3139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720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Washington Post (2022), available at: https://</a:t>
            </a:r>
            <a:r>
              <a:rPr lang="en-US" sz="720" dirty="0" err="1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www.washingtonpost.com</a:t>
            </a:r>
            <a:r>
              <a:rPr lang="en-US" sz="720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/weather/2022/05/20/</a:t>
            </a:r>
            <a:r>
              <a:rPr lang="en-US" sz="720" dirty="0" err="1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spain</a:t>
            </a:r>
            <a:r>
              <a:rPr lang="en-US" sz="720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-</a:t>
            </a:r>
            <a:r>
              <a:rPr lang="en-US" sz="720" dirty="0" err="1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france</a:t>
            </a:r>
            <a:r>
              <a:rPr lang="en-US" sz="720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-heat/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1AC84F12-18F7-946E-3834-F3175E3FBC98}"/>
              </a:ext>
            </a:extLst>
          </p:cNvPr>
          <p:cNvGrpSpPr/>
          <p:nvPr/>
        </p:nvGrpSpPr>
        <p:grpSpPr>
          <a:xfrm>
            <a:off x="533830" y="4029496"/>
            <a:ext cx="4087964" cy="465377"/>
            <a:chOff x="533830" y="4348930"/>
            <a:chExt cx="4087964" cy="465377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2C89C321-AF24-4267-A656-274F40904E9D}"/>
                </a:ext>
              </a:extLst>
            </p:cNvPr>
            <p:cNvSpPr/>
            <p:nvPr/>
          </p:nvSpPr>
          <p:spPr>
            <a:xfrm>
              <a:off x="604194" y="4476411"/>
              <a:ext cx="4017600" cy="208800"/>
            </a:xfrm>
            <a:prstGeom prst="rect">
              <a:avLst/>
            </a:prstGeom>
            <a:solidFill>
              <a:srgbClr val="13778E"/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 anchorCtr="0"/>
            <a:lstStyle/>
            <a:p>
              <a:pPr algn="ctr" defTabSz="1097280">
                <a:defRPr/>
              </a:pPr>
              <a:r>
                <a:rPr lang="el-GR" sz="1200" b="1" kern="0" dirty="0">
                  <a:solidFill>
                    <a:srgbClr val="FFFFFF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Καύσωνες</a:t>
              </a:r>
              <a:endParaRPr lang="en-US" sz="1200" b="1" kern="0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708A032F-91C2-4CBB-AEAD-28DA1473DD0C}"/>
                </a:ext>
              </a:extLst>
            </p:cNvPr>
            <p:cNvSpPr/>
            <p:nvPr/>
          </p:nvSpPr>
          <p:spPr>
            <a:xfrm>
              <a:off x="533830" y="4348930"/>
              <a:ext cx="465377" cy="465377"/>
            </a:xfrm>
            <a:prstGeom prst="ellipse">
              <a:avLst/>
            </a:prstGeom>
            <a:solidFill>
              <a:srgbClr val="13778E"/>
            </a:solidFill>
            <a:ln w="12700" cap="sq" cmpd="sng" algn="ctr">
              <a:noFill/>
              <a:prstDash val="solid"/>
              <a:miter lim="800000"/>
              <a:tailEnd type="none"/>
            </a:ln>
            <a:effectLst/>
          </p:spPr>
          <p:txBody>
            <a:bodyPr rot="0" spcFirstLastPara="0" vertOverflow="overflow" horzOverflow="overflow" vert="horz" wrap="square" lIns="109728" tIns="54864" rIns="109728" bIns="5486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1097280">
                <a:defRPr/>
              </a:pPr>
              <a:endParaRPr lang="en-US" sz="2160" kern="0">
                <a:solidFill>
                  <a:srgbClr val="2E2E38"/>
                </a:solidFill>
                <a:latin typeface="EYInterstate Light"/>
              </a:endParaRPr>
            </a:p>
          </p:txBody>
        </p:sp>
        <p:pic>
          <p:nvPicPr>
            <p:cNvPr id="34" name="Graphic 33" descr="Fire with solid fill">
              <a:extLst>
                <a:ext uri="{FF2B5EF4-FFF2-40B4-BE49-F238E27FC236}">
                  <a16:creationId xmlns:a16="http://schemas.microsoft.com/office/drawing/2014/main" id="{D9B8DAC3-557D-4C8F-A7ED-FD0CCF390F5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604195" y="4418304"/>
              <a:ext cx="321618" cy="321618"/>
            </a:xfrm>
            <a:prstGeom prst="rect">
              <a:avLst/>
            </a:prstGeom>
          </p:spPr>
        </p:pic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FC40D86A-3404-4B1B-0160-8438F3283343}"/>
              </a:ext>
            </a:extLst>
          </p:cNvPr>
          <p:cNvGrpSpPr/>
          <p:nvPr/>
        </p:nvGrpSpPr>
        <p:grpSpPr>
          <a:xfrm>
            <a:off x="5271218" y="4348930"/>
            <a:ext cx="4087964" cy="465377"/>
            <a:chOff x="5917180" y="4305494"/>
            <a:chExt cx="4087964" cy="465377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3CA974EC-435A-4B41-95D7-7AE72EC112AD}"/>
                </a:ext>
              </a:extLst>
            </p:cNvPr>
            <p:cNvSpPr/>
            <p:nvPr/>
          </p:nvSpPr>
          <p:spPr>
            <a:xfrm>
              <a:off x="5987544" y="4432976"/>
              <a:ext cx="4017600" cy="205405"/>
            </a:xfrm>
            <a:prstGeom prst="rect">
              <a:avLst/>
            </a:prstGeom>
            <a:solidFill>
              <a:srgbClr val="13778E"/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 anchorCtr="0"/>
            <a:lstStyle/>
            <a:p>
              <a:pPr algn="ctr" defTabSz="1097280">
                <a:defRPr/>
              </a:pPr>
              <a:r>
                <a:rPr lang="el-GR" sz="1200" b="1" kern="0" dirty="0">
                  <a:solidFill>
                    <a:srgbClr val="FFFFFF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Πλυμμήρες / Πυρκαγιές</a:t>
              </a:r>
              <a:endParaRPr lang="en-US" sz="1200" b="1" kern="0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A4ECDAFD-27BD-4B4F-ADB5-3EED960A6482}"/>
                </a:ext>
              </a:extLst>
            </p:cNvPr>
            <p:cNvSpPr/>
            <p:nvPr/>
          </p:nvSpPr>
          <p:spPr>
            <a:xfrm>
              <a:off x="5917180" y="4305494"/>
              <a:ext cx="465377" cy="465377"/>
            </a:xfrm>
            <a:prstGeom prst="ellipse">
              <a:avLst/>
            </a:prstGeom>
            <a:solidFill>
              <a:srgbClr val="13778E"/>
            </a:solidFill>
            <a:ln w="12700" cap="sq" cmpd="sng" algn="ctr">
              <a:noFill/>
              <a:prstDash val="solid"/>
              <a:miter lim="800000"/>
              <a:tailEnd type="none"/>
            </a:ln>
            <a:effectLst/>
          </p:spPr>
          <p:txBody>
            <a:bodyPr rot="0" spcFirstLastPara="0" vertOverflow="overflow" horzOverflow="overflow" vert="horz" wrap="square" lIns="109728" tIns="54864" rIns="109728" bIns="5486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1097280">
                <a:defRPr/>
              </a:pPr>
              <a:endParaRPr lang="en-US" sz="2160" kern="0">
                <a:solidFill>
                  <a:srgbClr val="2E2E38"/>
                </a:solidFill>
                <a:latin typeface="EYInterstate Light"/>
              </a:endParaRPr>
            </a:p>
          </p:txBody>
        </p:sp>
        <p:pic>
          <p:nvPicPr>
            <p:cNvPr id="35" name="Graphic 34" descr="Bonfire with solid fill">
              <a:extLst>
                <a:ext uri="{FF2B5EF4-FFF2-40B4-BE49-F238E27FC236}">
                  <a16:creationId xmlns:a16="http://schemas.microsoft.com/office/drawing/2014/main" id="{C9E43006-77B4-4115-A9F4-8EAF216AF345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5987545" y="4374868"/>
              <a:ext cx="306949" cy="306949"/>
            </a:xfrm>
            <a:prstGeom prst="rect">
              <a:avLst/>
            </a:prstGeom>
          </p:spPr>
        </p:pic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D2DA0F94-D4EA-2010-DF2E-8438F87F2606}"/>
              </a:ext>
            </a:extLst>
          </p:cNvPr>
          <p:cNvGrpSpPr/>
          <p:nvPr/>
        </p:nvGrpSpPr>
        <p:grpSpPr>
          <a:xfrm>
            <a:off x="10237636" y="4343922"/>
            <a:ext cx="4087964" cy="465377"/>
            <a:chOff x="10406201" y="4305494"/>
            <a:chExt cx="4087964" cy="465377"/>
          </a:xfrm>
        </p:grpSpPr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0A7B8A91-6252-4894-BD3A-BAC5A3B6EEB5}"/>
                </a:ext>
              </a:extLst>
            </p:cNvPr>
            <p:cNvSpPr/>
            <p:nvPr/>
          </p:nvSpPr>
          <p:spPr>
            <a:xfrm>
              <a:off x="10476565" y="4432976"/>
              <a:ext cx="4017600" cy="205405"/>
            </a:xfrm>
            <a:prstGeom prst="rect">
              <a:avLst/>
            </a:prstGeom>
            <a:solidFill>
              <a:srgbClr val="13778E"/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 anchorCtr="0"/>
            <a:lstStyle/>
            <a:p>
              <a:pPr algn="ctr" defTabSz="1097280">
                <a:defRPr/>
              </a:pPr>
              <a:r>
                <a:rPr lang="el-GR" sz="1200" b="1" kern="0" dirty="0">
                  <a:solidFill>
                    <a:srgbClr val="FFFFFF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Απώλεια</a:t>
              </a:r>
              <a:r>
                <a:rPr lang="el-GR" sz="1320" b="1" kern="0" dirty="0">
                  <a:solidFill>
                    <a:srgbClr val="FFFFFF"/>
                  </a:solidFill>
                </a:rPr>
                <a:t> βιοποικιλότητας</a:t>
              </a:r>
              <a:endParaRPr lang="en-US" sz="1320" b="1" kern="0" dirty="0">
                <a:solidFill>
                  <a:srgbClr val="FFFFFF"/>
                </a:solidFill>
              </a:endParaRPr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8038296D-581C-4E15-8C48-4F35E9B7BCB9}"/>
                </a:ext>
              </a:extLst>
            </p:cNvPr>
            <p:cNvSpPr/>
            <p:nvPr/>
          </p:nvSpPr>
          <p:spPr>
            <a:xfrm>
              <a:off x="10406201" y="4305494"/>
              <a:ext cx="465377" cy="465377"/>
            </a:xfrm>
            <a:prstGeom prst="ellipse">
              <a:avLst/>
            </a:prstGeom>
            <a:solidFill>
              <a:srgbClr val="13778E"/>
            </a:solidFill>
            <a:ln w="12700" cap="sq" cmpd="sng" algn="ctr">
              <a:noFill/>
              <a:prstDash val="solid"/>
              <a:miter lim="800000"/>
              <a:tailEnd type="none"/>
            </a:ln>
            <a:effectLst/>
          </p:spPr>
          <p:txBody>
            <a:bodyPr rot="0" spcFirstLastPara="0" vertOverflow="overflow" horzOverflow="overflow" vert="horz" wrap="square" lIns="109728" tIns="54864" rIns="109728" bIns="5486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1097280">
                <a:defRPr/>
              </a:pPr>
              <a:endParaRPr lang="en-US" sz="2160" kern="0">
                <a:solidFill>
                  <a:srgbClr val="2E2E38"/>
                </a:solidFill>
                <a:latin typeface="EYInterstate Light"/>
              </a:endParaRPr>
            </a:p>
          </p:txBody>
        </p:sp>
        <p:pic>
          <p:nvPicPr>
            <p:cNvPr id="36" name="Graphic 35" descr="Aperture with solid fill">
              <a:extLst>
                <a:ext uri="{FF2B5EF4-FFF2-40B4-BE49-F238E27FC236}">
                  <a16:creationId xmlns:a16="http://schemas.microsoft.com/office/drawing/2014/main" id="{B7184CCF-3FD2-4A16-A7C0-FE56382F3758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10468959" y="4373076"/>
              <a:ext cx="334849" cy="334849"/>
            </a:xfrm>
            <a:prstGeom prst="rect">
              <a:avLst/>
            </a:prstGeom>
          </p:spPr>
        </p:pic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7156E67D-15BF-06AC-2A34-C7EF77CF650F}"/>
              </a:ext>
            </a:extLst>
          </p:cNvPr>
          <p:cNvGrpSpPr/>
          <p:nvPr/>
        </p:nvGrpSpPr>
        <p:grpSpPr>
          <a:xfrm>
            <a:off x="5207146" y="1208231"/>
            <a:ext cx="4216107" cy="465377"/>
            <a:chOff x="4175250" y="1358282"/>
            <a:chExt cx="4216107" cy="465377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EF692F11-E03B-49D3-B398-84ECB21203AE}"/>
                </a:ext>
              </a:extLst>
            </p:cNvPr>
            <p:cNvSpPr/>
            <p:nvPr/>
          </p:nvSpPr>
          <p:spPr>
            <a:xfrm>
              <a:off x="4373757" y="1496942"/>
              <a:ext cx="4017600" cy="205405"/>
            </a:xfrm>
            <a:prstGeom prst="rect">
              <a:avLst/>
            </a:prstGeom>
            <a:solidFill>
              <a:srgbClr val="13778E"/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 anchorCtr="0"/>
            <a:lstStyle/>
            <a:p>
              <a:pPr algn="ctr" defTabSz="1097280">
                <a:defRPr/>
              </a:pPr>
              <a:r>
                <a:rPr lang="el-GR" sz="1200" b="1" kern="0" dirty="0">
                  <a:solidFill>
                    <a:srgbClr val="FFFFFF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Παγκόσμιες εκπομπές αερίων του θερμοκηπίου</a:t>
              </a:r>
              <a:endParaRPr lang="en-US" sz="1200" b="1" kern="0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8A324C51-2143-4C9A-A69D-33759A1B8DD9}"/>
                </a:ext>
              </a:extLst>
            </p:cNvPr>
            <p:cNvSpPr/>
            <p:nvPr/>
          </p:nvSpPr>
          <p:spPr>
            <a:xfrm>
              <a:off x="4175250" y="1358282"/>
              <a:ext cx="465377" cy="465377"/>
            </a:xfrm>
            <a:prstGeom prst="ellipse">
              <a:avLst/>
            </a:prstGeom>
            <a:solidFill>
              <a:srgbClr val="13778E"/>
            </a:solidFill>
            <a:ln w="12700" cap="sq" cmpd="sng" algn="ctr">
              <a:noFill/>
              <a:prstDash val="solid"/>
              <a:miter lim="800000"/>
              <a:tailEnd type="none"/>
            </a:ln>
            <a:effectLst/>
          </p:spPr>
          <p:txBody>
            <a:bodyPr rot="0" spcFirstLastPara="0" vertOverflow="overflow" horzOverflow="overflow" vert="horz" wrap="square" lIns="109728" tIns="54864" rIns="109728" bIns="5486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1097280">
                <a:defRPr/>
              </a:pPr>
              <a:endParaRPr lang="en-US" sz="2160" kern="0">
                <a:solidFill>
                  <a:srgbClr val="2E2E38"/>
                </a:solidFill>
                <a:latin typeface="EYInterstate Light"/>
              </a:endParaRPr>
            </a:p>
          </p:txBody>
        </p:sp>
        <p:pic>
          <p:nvPicPr>
            <p:cNvPr id="37" name="Graphic 36" descr="Download from cloud with solid fill">
              <a:extLst>
                <a:ext uri="{FF2B5EF4-FFF2-40B4-BE49-F238E27FC236}">
                  <a16:creationId xmlns:a16="http://schemas.microsoft.com/office/drawing/2014/main" id="{B3221522-295B-48F8-BA01-F1F53FEC7E70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4247981" y="1429573"/>
              <a:ext cx="338549" cy="338549"/>
            </a:xfrm>
            <a:prstGeom prst="rect">
              <a:avLst/>
            </a:prstGeom>
          </p:spPr>
        </p:pic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id="{D70488F7-6BCC-6190-DEE1-BC33B744F59D}"/>
              </a:ext>
            </a:extLst>
          </p:cNvPr>
          <p:cNvGrpSpPr/>
          <p:nvPr/>
        </p:nvGrpSpPr>
        <p:grpSpPr>
          <a:xfrm>
            <a:off x="10237636" y="1199608"/>
            <a:ext cx="4087964" cy="465377"/>
            <a:chOff x="10406200" y="1448820"/>
            <a:chExt cx="4087964" cy="465377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99DE9A35-0596-4CBE-BA3F-35B1809BC860}"/>
                </a:ext>
              </a:extLst>
            </p:cNvPr>
            <p:cNvSpPr/>
            <p:nvPr/>
          </p:nvSpPr>
          <p:spPr>
            <a:xfrm>
              <a:off x="10476564" y="1576302"/>
              <a:ext cx="4017600" cy="205405"/>
            </a:xfrm>
            <a:prstGeom prst="rect">
              <a:avLst/>
            </a:prstGeom>
            <a:solidFill>
              <a:srgbClr val="13778E"/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 anchorCtr="0"/>
            <a:lstStyle/>
            <a:p>
              <a:pPr lvl="0" algn="ctr">
                <a:defRPr/>
              </a:pPr>
              <a:r>
                <a:rPr lang="el-GR" sz="1200" b="1" kern="0" dirty="0">
                  <a:solidFill>
                    <a:srgbClr val="FFFFFF"/>
                  </a:solidFill>
                  <a:latin typeface="Roboto" panose="02000000000000000000" pitchFamily="2" charset="0"/>
                  <a:ea typeface="Roboto" panose="02000000000000000000" pitchFamily="2" charset="0"/>
                </a:rPr>
                <a:t>Εκπομπές και άυξηση θερμοκρασίας</a:t>
              </a:r>
              <a:endParaRPr lang="en-US" sz="1200" b="1" kern="0" dirty="0">
                <a:solidFill>
                  <a:srgbClr val="FFFFFF"/>
                </a:solidFill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BA5C9B98-FAE9-4D6F-85A2-F11A3C078480}"/>
                </a:ext>
              </a:extLst>
            </p:cNvPr>
            <p:cNvSpPr/>
            <p:nvPr/>
          </p:nvSpPr>
          <p:spPr>
            <a:xfrm>
              <a:off x="10406200" y="1448820"/>
              <a:ext cx="465377" cy="465377"/>
            </a:xfrm>
            <a:prstGeom prst="ellipse">
              <a:avLst/>
            </a:prstGeom>
            <a:solidFill>
              <a:srgbClr val="13778E"/>
            </a:solidFill>
            <a:ln w="12700" cap="sq" cmpd="sng" algn="ctr">
              <a:noFill/>
              <a:prstDash val="solid"/>
              <a:miter lim="800000"/>
              <a:tailEnd type="none"/>
            </a:ln>
            <a:effectLst/>
          </p:spPr>
          <p:txBody>
            <a:bodyPr rot="0" spcFirstLastPara="0" vertOverflow="overflow" horzOverflow="overflow" vert="horz" wrap="square" lIns="109728" tIns="54864" rIns="109728" bIns="5486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1097280">
                <a:defRPr/>
              </a:pPr>
              <a:endParaRPr lang="en-US" sz="2160" kern="0">
                <a:solidFill>
                  <a:srgbClr val="2E2E38"/>
                </a:solidFill>
                <a:latin typeface="EYInterstate Light"/>
              </a:endParaRPr>
            </a:p>
          </p:txBody>
        </p:sp>
        <p:pic>
          <p:nvPicPr>
            <p:cNvPr id="38" name="Graphic 37" descr="Arrow circle with solid fill">
              <a:extLst>
                <a:ext uri="{FF2B5EF4-FFF2-40B4-BE49-F238E27FC236}">
                  <a16:creationId xmlns:a16="http://schemas.microsoft.com/office/drawing/2014/main" id="{EEEF8141-68B5-4B1F-84C7-A29D507A94C7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hq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>
              <a:off x="10426210" y="1483024"/>
              <a:ext cx="404152" cy="404152"/>
            </a:xfrm>
            <a:prstGeom prst="rect">
              <a:avLst/>
            </a:prstGeom>
          </p:spPr>
        </p:pic>
      </p:grpSp>
      <p:sp>
        <p:nvSpPr>
          <p:cNvPr id="41" name="Title 1">
            <a:extLst>
              <a:ext uri="{FF2B5EF4-FFF2-40B4-BE49-F238E27FC236}">
                <a16:creationId xmlns:a16="http://schemas.microsoft.com/office/drawing/2014/main" id="{5F012F97-CB49-189A-1DAA-77F6145715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67658"/>
            <a:ext cx="4426527" cy="861041"/>
          </a:xfrm>
        </p:spPr>
        <p:txBody>
          <a:bodyPr/>
          <a:lstStyle/>
          <a:p>
            <a:r>
              <a:rPr lang="el-GR" sz="4000" dirty="0">
                <a:solidFill>
                  <a:srgbClr val="1F6091"/>
                </a:solidFill>
                <a:latin typeface="Neutraface 2 Text Greek Demi" panose="020B0303020202020102" pitchFamily="34" charset="0"/>
                <a:cs typeface="Calibri" panose="020F0502020204030204" pitchFamily="34" charset="0"/>
              </a:rPr>
              <a:t>Νομοθετικό πλαίσιο</a:t>
            </a:r>
            <a:endParaRPr lang="en-US" sz="4000" dirty="0">
              <a:solidFill>
                <a:srgbClr val="1F6091"/>
              </a:solidFill>
              <a:latin typeface="Neutraface 2 Text Greek Demi" panose="020B0303020202020102" pitchFamily="34" charset="0"/>
              <a:cs typeface="Calibri" panose="020F0502020204030204" pitchFamily="34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D2756914-A3D0-518B-7D31-0899EFDDDD8F}"/>
              </a:ext>
            </a:extLst>
          </p:cNvPr>
          <p:cNvSpPr txBox="1"/>
          <p:nvPr/>
        </p:nvSpPr>
        <p:spPr>
          <a:xfrm>
            <a:off x="5170162" y="419642"/>
            <a:ext cx="7315200" cy="4247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109728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l-GR" sz="2400" b="1" u="none" strike="noStrike" kern="1200" cap="none" spc="0" normalizeH="0" baseline="0" dirty="0">
                <a:ln>
                  <a:noFill/>
                </a:ln>
                <a:solidFill>
                  <a:srgbClr val="13778E"/>
                </a:solidFill>
                <a:effectLst/>
                <a:uLnTx/>
                <a:uFillTx/>
                <a:latin typeface="Neutraface 2 Text Greek Demi" panose="020B0303020202020102" pitchFamily="34" charset="0"/>
              </a:rPr>
              <a:t>ΕΣΕΚ</a:t>
            </a:r>
            <a:endParaRPr kumimoji="0" lang="en-US" sz="2400" b="1" u="none" strike="noStrike" kern="1200" cap="none" spc="0" normalizeH="0" baseline="0" dirty="0">
              <a:ln>
                <a:noFill/>
              </a:ln>
              <a:solidFill>
                <a:srgbClr val="13778E"/>
              </a:solidFill>
              <a:effectLst/>
              <a:uLnTx/>
              <a:uFillTx/>
              <a:latin typeface="Neutraface 2 Text Greek Demi" panose="020B0303020202020102" pitchFamily="34" charset="0"/>
            </a:endParaRPr>
          </a:p>
        </p:txBody>
      </p:sp>
      <p:sp>
        <p:nvSpPr>
          <p:cNvPr id="43" name="Title 1">
            <a:extLst>
              <a:ext uri="{FF2B5EF4-FFF2-40B4-BE49-F238E27FC236}">
                <a16:creationId xmlns:a16="http://schemas.microsoft.com/office/drawing/2014/main" id="{E69AB97E-D8BF-B646-2290-81877ABA66B7}"/>
              </a:ext>
            </a:extLst>
          </p:cNvPr>
          <p:cNvSpPr txBox="1">
            <a:spLocks/>
          </p:cNvSpPr>
          <p:nvPr/>
        </p:nvSpPr>
        <p:spPr>
          <a:xfrm>
            <a:off x="604194" y="1208231"/>
            <a:ext cx="1991833" cy="368071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algn="l" defTabSz="109728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tx1"/>
                </a:solidFill>
                <a:latin typeface="+mj-lt"/>
                <a:ea typeface="DM Sans Medium" charset="0"/>
                <a:cs typeface="DM Sans Medium" charset="0"/>
              </a:defRPr>
            </a:lvl1pPr>
          </a:lstStyle>
          <a:p>
            <a:pPr>
              <a:buClr>
                <a:srgbClr val="1F407A"/>
              </a:buClr>
            </a:pPr>
            <a:r>
              <a:rPr lang="el-GR" sz="1800" b="0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Βασικά στοιχεία</a:t>
            </a:r>
            <a:endParaRPr lang="en-US" sz="1800" b="0" dirty="0">
              <a:solidFill>
                <a:srgbClr val="343433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4F8DA92-B542-3F4E-38B4-CBFFCFE2E745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529019" y="7497127"/>
            <a:ext cx="6086475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0795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8DCF2B-F088-40FC-3DD3-A7F2E9DCB3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 descr="A black background with blue triangles&#10;&#10;Description automatically generated">
            <a:extLst>
              <a:ext uri="{FF2B5EF4-FFF2-40B4-BE49-F238E27FC236}">
                <a16:creationId xmlns:a16="http://schemas.microsoft.com/office/drawing/2014/main" id="{00DAD669-1F1E-926B-D7F8-76775E3ED86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20000"/>
          </a:blip>
          <a:srcRect t="1119" r="5625" b="5054"/>
          <a:stretch/>
        </p:blipFill>
        <p:spPr>
          <a:xfrm>
            <a:off x="4946073" y="-1"/>
            <a:ext cx="9684327" cy="8229601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0136BE2B-1128-91A8-E4A9-7A3AAC89FE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67658"/>
            <a:ext cx="4426527" cy="861041"/>
          </a:xfrm>
        </p:spPr>
        <p:txBody>
          <a:bodyPr/>
          <a:lstStyle/>
          <a:p>
            <a:r>
              <a:rPr lang="el-GR" sz="4000" dirty="0">
                <a:solidFill>
                  <a:srgbClr val="1F6091"/>
                </a:solidFill>
                <a:latin typeface="Neutraface 2 Text Greek Demi" panose="020B0303020202020102" pitchFamily="34" charset="0"/>
                <a:cs typeface="Calibri" panose="020F0502020204030204" pitchFamily="34" charset="0"/>
              </a:rPr>
              <a:t>Νομοθετικό πλαίσιο</a:t>
            </a:r>
            <a:endParaRPr lang="en-US" sz="4000" dirty="0">
              <a:solidFill>
                <a:srgbClr val="1F6091"/>
              </a:solidFill>
              <a:latin typeface="Neutraface 2 Text Greek Demi" panose="020B0303020202020102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EE47A2D-0DE2-0586-B6D3-3983861739BF}"/>
              </a:ext>
            </a:extLst>
          </p:cNvPr>
          <p:cNvSpPr txBox="1"/>
          <p:nvPr/>
        </p:nvSpPr>
        <p:spPr>
          <a:xfrm>
            <a:off x="5170162" y="419642"/>
            <a:ext cx="8015486" cy="4247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109728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l-GR" sz="2400" b="1" u="none" strike="noStrike" kern="1200" cap="none" spc="0" normalizeH="0" baseline="0" dirty="0">
                <a:ln>
                  <a:noFill/>
                </a:ln>
                <a:solidFill>
                  <a:srgbClr val="13778E"/>
                </a:solidFill>
                <a:effectLst/>
                <a:uLnTx/>
                <a:uFillTx/>
                <a:latin typeface="Neutraface 2 Text Greek Demi" panose="020B0303020202020102" pitchFamily="34" charset="0"/>
                <a:ea typeface="Roboto" panose="02000000000000000000" pitchFamily="2" charset="0"/>
              </a:rPr>
              <a:t>Ενεργειακός Συμψηφισμός, Νέο νομοθετικό πλαίσιο</a:t>
            </a:r>
            <a:endParaRPr kumimoji="0" lang="en-US" sz="2400" b="1" u="none" strike="noStrike" kern="1200" cap="none" spc="0" normalizeH="0" baseline="0" dirty="0">
              <a:ln>
                <a:noFill/>
              </a:ln>
              <a:solidFill>
                <a:srgbClr val="13778E"/>
              </a:solidFill>
              <a:effectLst/>
              <a:uLnTx/>
              <a:uFillTx/>
              <a:latin typeface="Neutraface 2 Text Greek Demi" panose="020B0303020202020102" pitchFamily="34" charset="0"/>
              <a:ea typeface="Roboto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FA0C949-16EA-2697-AFE0-668A8A9E7AAA}"/>
              </a:ext>
            </a:extLst>
          </p:cNvPr>
          <p:cNvSpPr txBox="1"/>
          <p:nvPr/>
        </p:nvSpPr>
        <p:spPr>
          <a:xfrm>
            <a:off x="533400" y="2098910"/>
            <a:ext cx="13639800" cy="31854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marR="0" lvl="0" indent="-228600" algn="l" defTabSz="1097280" rtl="0" eaLnBrk="1" fontAlgn="base" latinLnBrk="0" hangingPunct="1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l-GR" b="0" i="0" u="none" strike="noStrike" kern="1200" cap="none" spc="0" normalizeH="0" baseline="0" noProof="0" dirty="0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Οι εγκαταστάσεις </a:t>
            </a:r>
            <a:r>
              <a:rPr kumimoji="0" lang="el-GR" b="0" i="0" u="none" strike="noStrike" kern="1200" cap="none" spc="0" normalizeH="0" baseline="0" noProof="0" dirty="0" err="1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αυτοπαραγωγής</a:t>
            </a:r>
            <a:r>
              <a:rPr kumimoji="0" lang="el-GR" b="0" i="0" u="none" strike="noStrike" kern="1200" cap="none" spc="0" normalizeH="0" baseline="0" noProof="0" dirty="0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 ΔΕΝ βρίσκονται στον ίδιο χώρο με τις παροχές καταναλώσεων και μπορούν να εγκατασταθούν σε </a:t>
            </a:r>
            <a:r>
              <a:rPr kumimoji="0" lang="el-GR" b="1" i="0" u="none" strike="noStrike" kern="1200" cap="none" spc="0" normalizeH="0" baseline="0" noProof="0" dirty="0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ΟΠΟΙΑΔΗΠΟΤΕ περιφέρεια 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​</a:t>
            </a:r>
          </a:p>
          <a:p>
            <a:pPr marL="228600" marR="0" lvl="0" indent="-228600" algn="l" defTabSz="1097280" rtl="0" eaLnBrk="1" fontAlgn="base" latinLnBrk="0" hangingPunct="1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l-GR" b="0" i="0" u="none" strike="noStrike" kern="1200" cap="none" spc="0" normalizeH="0" baseline="0" noProof="0" dirty="0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Η ενέργεια που εγχέεται στο δίκτυο </a:t>
            </a:r>
            <a:r>
              <a:rPr kumimoji="0" lang="el-GR" b="1" i="0" u="none" strike="noStrike" kern="1200" cap="none" spc="0" normalizeH="0" baseline="0" noProof="0" dirty="0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συμψηφίζεται </a:t>
            </a:r>
            <a:r>
              <a:rPr kumimoji="0" lang="el-GR" b="1" i="0" u="none" strike="noStrike" kern="1200" cap="none" spc="0" normalizeH="0" baseline="0" noProof="0" dirty="0" err="1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ταυτοχρονισμένα</a:t>
            </a:r>
            <a:r>
              <a:rPr kumimoji="0" lang="el-GR" b="1" i="0" u="none" strike="noStrike" kern="1200" cap="none" spc="0" normalizeH="0" baseline="0" noProof="0" dirty="0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 </a:t>
            </a:r>
            <a:r>
              <a:rPr kumimoji="0" lang="el-GR" b="0" i="0" u="none" strike="noStrike" kern="1200" cap="none" spc="0" normalizeH="0" baseline="0" noProof="0" dirty="0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με την αντίστοιχη ενέργεια που </a:t>
            </a:r>
            <a:r>
              <a:rPr kumimoji="0" lang="el-GR" b="0" i="0" u="none" strike="noStrike" kern="1200" cap="none" spc="0" normalizeH="0" baseline="0" noProof="0" dirty="0" err="1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απορροφάται</a:t>
            </a:r>
            <a:r>
              <a:rPr kumimoji="0" lang="el-GR" b="0" i="0" u="none" strike="noStrike" kern="1200" cap="none" spc="0" normalizeH="0" baseline="0" noProof="0" dirty="0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 από το Δίκτυο ή το Σύστημα και καταναλώνεται στις εγκαταστάσεις του </a:t>
            </a:r>
            <a:r>
              <a:rPr kumimoji="0" lang="el-GR" b="0" i="0" u="none" strike="noStrike" kern="1200" cap="none" spc="0" normalizeH="0" baseline="0" noProof="0" dirty="0" err="1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αυτοπαραγωγού</a:t>
            </a:r>
            <a:r>
              <a:rPr kumimoji="0" lang="el-GR" b="0" i="0" u="none" strike="noStrike" kern="1200" cap="none" spc="0" normalizeH="0" baseline="0" noProof="0" dirty="0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​</a:t>
            </a:r>
          </a:p>
          <a:p>
            <a:pPr marL="228600" marR="0" lvl="0" indent="-228600" algn="l" defTabSz="1097280" rtl="0" eaLnBrk="1" fontAlgn="base" latinLnBrk="0" hangingPunct="1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l-GR" b="0" i="0" u="none" strike="noStrike" kern="1200" cap="none" spc="0" normalizeH="0" baseline="0" noProof="0" dirty="0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Το πλεόνασμα ενέργειας το οποίο δεν καταναλώνεται, εγχέεται στο δίκτυο και </a:t>
            </a:r>
            <a:r>
              <a:rPr kumimoji="0" lang="el-GR" b="1" i="0" u="none" strike="noStrike" kern="1200" cap="none" spc="0" normalizeH="0" baseline="0" noProof="0" dirty="0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ΑΠΟΖΗΜΙΩΝΕΤΑΙ </a:t>
            </a:r>
            <a:r>
              <a:rPr kumimoji="0" lang="el-GR" b="0" i="0" u="none" strike="noStrike" kern="1200" cap="none" spc="0" normalizeH="0" baseline="0" noProof="0" dirty="0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(πωλείται δηλαδή στην αγορά)​</a:t>
            </a:r>
          </a:p>
          <a:p>
            <a:pPr marL="228600" marR="0" lvl="0" indent="-228600" algn="l" defTabSz="1097280" rtl="0" eaLnBrk="1" fontAlgn="base" latinLnBrk="0" hangingPunct="1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l-GR" b="1" i="0" u="none" strike="noStrike" kern="1200" cap="none" spc="0" normalizeH="0" baseline="0" noProof="0" dirty="0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Ανώτατο όριο εγκατεστημένης ισχύος το άθροισμα των συμφωνημένων παροχών προς συμψηφισμό</a:t>
            </a:r>
            <a:endParaRPr kumimoji="0" lang="el-GR" b="0" i="0" u="none" strike="noStrike" kern="1200" cap="none" spc="0" normalizeH="0" baseline="0" noProof="0" dirty="0">
              <a:ln>
                <a:noFill/>
              </a:ln>
              <a:solidFill>
                <a:srgbClr val="343433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CF67A57-ED56-5F13-042F-1C62DCF4661D}"/>
              </a:ext>
            </a:extLst>
          </p:cNvPr>
          <p:cNvSpPr txBox="1"/>
          <p:nvPr/>
        </p:nvSpPr>
        <p:spPr>
          <a:xfrm>
            <a:off x="533400" y="1271417"/>
            <a:ext cx="73152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1097280" rtl="0" eaLnBrk="1" fontAlgn="auto" latinLnBrk="0" hangingPunct="1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1F6091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Virtual Net-Metering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1A6D5CA-EC17-21D5-2D38-C2D1CEC3BF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019" y="7497127"/>
            <a:ext cx="6086475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7219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8DCF2B-F088-40FC-3DD3-A7F2E9DCB3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 descr="A black background with blue triangles&#10;&#10;Description automatically generated">
            <a:extLst>
              <a:ext uri="{FF2B5EF4-FFF2-40B4-BE49-F238E27FC236}">
                <a16:creationId xmlns:a16="http://schemas.microsoft.com/office/drawing/2014/main" id="{00DAD669-1F1E-926B-D7F8-76775E3ED86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20000"/>
          </a:blip>
          <a:srcRect t="1119" r="5625" b="5054"/>
          <a:stretch/>
        </p:blipFill>
        <p:spPr>
          <a:xfrm>
            <a:off x="4946073" y="-1"/>
            <a:ext cx="9684327" cy="8229601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0136BE2B-1128-91A8-E4A9-7A3AAC89FE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67658"/>
            <a:ext cx="4426527" cy="861041"/>
          </a:xfrm>
        </p:spPr>
        <p:txBody>
          <a:bodyPr/>
          <a:lstStyle/>
          <a:p>
            <a:r>
              <a:rPr lang="el-GR" sz="4000" dirty="0">
                <a:solidFill>
                  <a:srgbClr val="1F6091"/>
                </a:solidFill>
                <a:latin typeface="Neutraface 2 Text Greek Demi" panose="020B0303020202020102" pitchFamily="34" charset="0"/>
                <a:cs typeface="Calibri" panose="020F0502020204030204" pitchFamily="34" charset="0"/>
              </a:rPr>
              <a:t>Νομοθετικό πλαίσιο</a:t>
            </a:r>
            <a:endParaRPr lang="en-US" sz="4000" dirty="0">
              <a:solidFill>
                <a:srgbClr val="1F6091"/>
              </a:solidFill>
              <a:latin typeface="Neutraface 2 Text Greek Demi" panose="020B0303020202020102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EE47A2D-0DE2-0586-B6D3-3983861739BF}"/>
              </a:ext>
            </a:extLst>
          </p:cNvPr>
          <p:cNvSpPr txBox="1"/>
          <p:nvPr/>
        </p:nvSpPr>
        <p:spPr>
          <a:xfrm>
            <a:off x="5170162" y="419642"/>
            <a:ext cx="8015486" cy="4247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109728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l-GR" sz="2400" b="1" u="none" strike="noStrike" kern="1200" cap="none" spc="0" normalizeH="0" baseline="0" dirty="0">
                <a:ln>
                  <a:noFill/>
                </a:ln>
                <a:solidFill>
                  <a:srgbClr val="13778E"/>
                </a:solidFill>
                <a:effectLst/>
                <a:uLnTx/>
                <a:uFillTx/>
                <a:latin typeface="Neutraface 2 Text Greek Demi" panose="020B0303020202020102" pitchFamily="34" charset="0"/>
                <a:ea typeface="Roboto" panose="02000000000000000000" pitchFamily="2" charset="0"/>
              </a:rPr>
              <a:t>Ενεργειακός Συμψηφισμός, Νέο νομοθετικό πλαίσιο</a:t>
            </a:r>
            <a:endParaRPr kumimoji="0" lang="en-US" sz="2400" b="1" u="none" strike="noStrike" kern="1200" cap="none" spc="0" normalizeH="0" baseline="0" dirty="0">
              <a:ln>
                <a:noFill/>
              </a:ln>
              <a:solidFill>
                <a:srgbClr val="13778E"/>
              </a:solidFill>
              <a:effectLst/>
              <a:uLnTx/>
              <a:uFillTx/>
              <a:latin typeface="Neutraface 2 Text Greek Demi" panose="020B0303020202020102" pitchFamily="34" charset="0"/>
              <a:ea typeface="Roboto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FA0C949-16EA-2697-AFE0-668A8A9E7AAA}"/>
              </a:ext>
            </a:extLst>
          </p:cNvPr>
          <p:cNvSpPr txBox="1"/>
          <p:nvPr/>
        </p:nvSpPr>
        <p:spPr>
          <a:xfrm>
            <a:off x="533400" y="1477645"/>
            <a:ext cx="13639800" cy="45858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1097280" rtl="0" eaLnBrk="1" fontAlgn="auto" latinLnBrk="0" hangingPunct="1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l-GR" b="0" i="0" u="none" strike="noStrike" kern="1200" cap="none" spc="0" normalizeH="0" baseline="0" noProof="0" dirty="0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Αυτοκατανάλωση από κοινού</a:t>
            </a: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srgbClr val="343433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228600" marR="0" lvl="0" indent="-228600" algn="l" defTabSz="1097280" rtl="0" eaLnBrk="1" fontAlgn="base" latinLnBrk="0" hangingPunct="1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l-GR" b="0" i="0" u="none" strike="noStrike" kern="1200" cap="none" spc="0" normalizeH="0" baseline="0" noProof="0" dirty="0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Τουλάχιστον δύο (2) </a:t>
            </a:r>
            <a:r>
              <a:rPr kumimoji="0" lang="el-GR" b="0" i="0" u="none" strike="noStrike" kern="1200" cap="none" spc="0" normalizeH="0" baseline="0" noProof="0" dirty="0" err="1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αυτοκαταναλωτές</a:t>
            </a:r>
            <a:r>
              <a:rPr kumimoji="0" lang="el-GR" b="0" i="0" u="none" strike="noStrike" kern="1200" cap="none" spc="0" normalizeH="0" baseline="0" noProof="0" dirty="0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 που βρίσκονται στο ίδιο κτήριο μπορούν να συμμετέχουν από κοινού σε δραστηριότητες </a:t>
            </a:r>
            <a:r>
              <a:rPr kumimoji="0" lang="el-GR" b="0" i="0" u="none" strike="noStrike" kern="1200" cap="none" spc="0" normalizeH="0" baseline="0" noProof="0" dirty="0" err="1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ενέργειακού</a:t>
            </a:r>
            <a:r>
              <a:rPr kumimoji="0" lang="el-GR" b="0" i="0" u="none" strike="noStrike" kern="1200" cap="none" spc="0" normalizeH="0" baseline="0" noProof="0" dirty="0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 συμψηφισμού (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net metering) </a:t>
            </a:r>
            <a:r>
              <a:rPr kumimoji="0" lang="el-GR" b="0" i="0" u="none" strike="noStrike" kern="1200" cap="none" spc="0" normalizeH="0" baseline="0" noProof="0" dirty="0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και να ρυθμίζουν τον επιμερισμό της ενέργειας που παράγεται από τους σταθμούς και τις χρεώσεις μέσω κοινής σύμβασης​</a:t>
            </a:r>
          </a:p>
          <a:p>
            <a:pPr marL="228600" marR="0" lvl="0" indent="-228600" algn="l" defTabSz="1097280" rtl="0" eaLnBrk="1" fontAlgn="base" latinLnBrk="0" hangingPunct="1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l-GR" b="0" i="0" u="none" strike="noStrike" kern="1200" cap="none" spc="0" normalizeH="0" baseline="0" noProof="0" dirty="0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Στην αυτοκατανάλωση από κοινού ενός κτηρίου μπορεί να ενταχθούν και οι </a:t>
            </a:r>
            <a:r>
              <a:rPr kumimoji="0" lang="el-GR" b="1" i="1" u="none" strike="noStrike" kern="1200" cap="none" spc="0" normalizeH="0" baseline="0" noProof="0" dirty="0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κοινόχρηστες κτηριακές καταναλώσεις</a:t>
            </a:r>
            <a:r>
              <a:rPr kumimoji="0" lang="el-GR" b="0" i="0" u="none" strike="noStrike" kern="1200" cap="none" spc="0" normalizeH="0" baseline="0" noProof="0" dirty="0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​</a:t>
            </a:r>
          </a:p>
          <a:p>
            <a:pPr marL="228600" marR="0" lvl="0" indent="-228600" algn="l" defTabSz="1097280" rtl="0" eaLnBrk="1" fontAlgn="base" latinLnBrk="0" hangingPunct="1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l-GR" b="0" i="0" u="none" strike="noStrike" kern="1200" cap="none" spc="0" normalizeH="0" baseline="0" noProof="0" dirty="0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Οι </a:t>
            </a:r>
            <a:r>
              <a:rPr kumimoji="0" lang="el-GR" b="0" i="0" u="none" strike="noStrike" kern="1200" cap="none" spc="0" normalizeH="0" baseline="0" noProof="0" dirty="0" err="1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αυτοκαταναλωτές</a:t>
            </a:r>
            <a:r>
              <a:rPr kumimoji="0" lang="el-GR" b="0" i="0" u="none" strike="noStrike" kern="1200" cap="none" spc="0" normalizeH="0" baseline="0" noProof="0" dirty="0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 από </a:t>
            </a:r>
            <a:r>
              <a:rPr kumimoji="0" lang="el-GR" b="0" i="0" u="none" strike="noStrike" kern="1200" cap="none" spc="0" normalizeH="0" baseline="0" noProof="0" dirty="0" err="1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κοιινού</a:t>
            </a:r>
            <a:r>
              <a:rPr kumimoji="0" lang="el-GR" b="0" i="0" u="none" strike="noStrike" kern="1200" cap="none" spc="0" normalizeH="0" baseline="0" noProof="0" dirty="0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 ορίζουν </a:t>
            </a:r>
            <a:r>
              <a:rPr kumimoji="0" lang="el-GR" b="1" i="1" u="none" strike="noStrike" kern="1200" cap="none" spc="0" normalizeH="0" baseline="0" noProof="0" dirty="0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υπεύθυνο-εκπρόσωπο</a:t>
            </a:r>
            <a:r>
              <a:rPr kumimoji="0" lang="el-GR" b="0" i="0" u="none" strike="noStrike" kern="1200" cap="none" spc="0" normalizeH="0" baseline="0" noProof="0" dirty="0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 για την διαχείριση των </a:t>
            </a:r>
            <a:r>
              <a:rPr kumimoji="0" lang="el-GR" b="0" i="0" u="none" strike="noStrike" kern="1200" cap="none" spc="0" normalizeH="0" baseline="0" noProof="0" dirty="0" err="1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δραστηριοτητών</a:t>
            </a:r>
            <a:r>
              <a:rPr kumimoji="0" lang="el-GR" b="0" i="0" u="none" strike="noStrike" kern="1200" cap="none" spc="0" normalizeH="0" baseline="0" noProof="0" dirty="0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​</a:t>
            </a:r>
          </a:p>
          <a:p>
            <a:pPr marL="228600" marR="0" lvl="0" indent="-228600" algn="l" defTabSz="1097280" rtl="0" eaLnBrk="1" fontAlgn="base" latinLnBrk="0" hangingPunct="1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l-GR" b="0" i="0" u="none" strike="noStrike" kern="1200" cap="none" spc="0" normalizeH="0" baseline="0" noProof="0" dirty="0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Ο υπεύθυνος-εκπρόσωπος επικοινωνεί με τον  αρμόδιο Διαχειριστή (ΔΕΔΔΗΕ) για τον τρόπο της κοινής χρήσης και τη διανομή της παραγόμενης ενέργειας​</a:t>
            </a:r>
          </a:p>
          <a:p>
            <a:pPr marL="228600" marR="0" lvl="0" indent="-228600" algn="l" defTabSz="1097280" rtl="0" eaLnBrk="1" fontAlgn="base" latinLnBrk="0" hangingPunct="1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l-GR" b="0" i="0" u="none" strike="noStrike" kern="1200" cap="none" spc="0" normalizeH="0" baseline="0" noProof="0" dirty="0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 Η </a:t>
            </a:r>
            <a:r>
              <a:rPr kumimoji="0" lang="el-GR" b="1" i="1" u="none" strike="noStrike" kern="1200" cap="none" spc="0" normalizeH="0" baseline="0" noProof="0" dirty="0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μέγιστη εγκατεστημένη ισχύς</a:t>
            </a:r>
            <a:r>
              <a:rPr kumimoji="0" lang="el-GR" b="0" i="0" u="none" strike="noStrike" kern="1200" cap="none" spc="0" normalizeH="0" baseline="0" noProof="0" dirty="0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 σταθμού παραγωγής ενέργειας είναι τα </a:t>
            </a:r>
            <a:r>
              <a:rPr kumimoji="0" lang="el-GR" b="1" i="1" u="none" strike="noStrike" kern="1200" cap="none" spc="0" normalizeH="0" baseline="0" noProof="0" dirty="0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10,8 </a:t>
            </a:r>
            <a:r>
              <a:rPr kumimoji="0" lang="en-US" b="1" i="1" u="none" strike="noStrike" kern="1200" cap="none" spc="0" normalizeH="0" baseline="0" noProof="0" dirty="0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kW </a:t>
            </a:r>
            <a:r>
              <a:rPr kumimoji="0" lang="el-GR" b="1" i="1" u="none" strike="noStrike" kern="1200" cap="none" spc="0" normalizeH="0" baseline="0" noProof="0" dirty="0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ανά παροχή οικιακής </a:t>
            </a:r>
            <a:r>
              <a:rPr kumimoji="0" lang="el-GR" b="0" i="0" u="none" strike="noStrike" kern="1200" cap="none" spc="0" normalizeH="0" baseline="0" noProof="0" dirty="0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κατανάλωσης και  τα 100</a:t>
            </a:r>
            <a:r>
              <a:rPr kumimoji="0" lang="el-GR" b="1" i="1" u="none" strike="noStrike" kern="1200" cap="none" spc="0" normalizeH="0" baseline="0" noProof="0" dirty="0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 </a:t>
            </a:r>
            <a:r>
              <a:rPr kumimoji="0" lang="en-US" b="1" i="1" u="none" strike="noStrike" kern="1200" cap="none" spc="0" normalizeH="0" baseline="0" noProof="0" dirty="0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kW </a:t>
            </a:r>
            <a:r>
              <a:rPr kumimoji="0" lang="el-GR" b="1" i="1" u="none" strike="noStrike" kern="1200" cap="none" spc="0" normalizeH="0" baseline="0" noProof="0" dirty="0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ανά παροχή εμπορικής </a:t>
            </a:r>
            <a:r>
              <a:rPr kumimoji="0" lang="el-GR" b="0" i="0" u="none" strike="noStrike" kern="1200" cap="none" spc="0" normalizeH="0" baseline="0" noProof="0" dirty="0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κατανάλωσης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rgbClr val="343433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​</a:t>
            </a:r>
            <a:endParaRPr kumimoji="0" lang="el-GR" b="0" i="0" u="none" strike="noStrike" kern="1200" cap="none" spc="0" normalizeH="0" baseline="0" noProof="0" dirty="0">
              <a:ln>
                <a:noFill/>
              </a:ln>
              <a:solidFill>
                <a:srgbClr val="343433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4F00269-EEF5-ACF7-DEB8-C784C067ED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019" y="7497127"/>
            <a:ext cx="6086475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4718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8DCF2B-F088-40FC-3DD3-A7F2E9DCB3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 descr="A black background with blue triangles&#10;&#10;Description automatically generated">
            <a:extLst>
              <a:ext uri="{FF2B5EF4-FFF2-40B4-BE49-F238E27FC236}">
                <a16:creationId xmlns:a16="http://schemas.microsoft.com/office/drawing/2014/main" id="{00DAD669-1F1E-926B-D7F8-76775E3ED86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20000"/>
          </a:blip>
          <a:srcRect t="1119" r="5625" b="5054"/>
          <a:stretch/>
        </p:blipFill>
        <p:spPr>
          <a:xfrm>
            <a:off x="4946073" y="-1"/>
            <a:ext cx="9684327" cy="8229601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0136BE2B-1128-91A8-E4A9-7A3AAC89FE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67658"/>
            <a:ext cx="10622280" cy="861041"/>
          </a:xfrm>
        </p:spPr>
        <p:txBody>
          <a:bodyPr/>
          <a:lstStyle/>
          <a:p>
            <a:r>
              <a:rPr lang="el-GR" sz="3200" dirty="0">
                <a:solidFill>
                  <a:srgbClr val="1F6091"/>
                </a:solidFill>
                <a:latin typeface="Neutraface 2 Text Greek Demi" panose="020B0303020202020102" pitchFamily="34" charset="0"/>
                <a:cs typeface="Calibri" panose="020F0502020204030204" pitchFamily="34" charset="0"/>
              </a:rPr>
              <a:t>Περιθώρια ισχύος Ηλεκτρικών Συστημάτων ΜΔΝ</a:t>
            </a:r>
            <a:endParaRPr lang="en-US" sz="3200" dirty="0">
              <a:solidFill>
                <a:srgbClr val="1F6091"/>
              </a:solidFill>
              <a:latin typeface="Neutraface 2 Text Greek Demi" panose="020B0303020202020102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EE47A2D-0DE2-0586-B6D3-3983861739BF}"/>
              </a:ext>
            </a:extLst>
          </p:cNvPr>
          <p:cNvSpPr txBox="1"/>
          <p:nvPr/>
        </p:nvSpPr>
        <p:spPr>
          <a:xfrm>
            <a:off x="9230098" y="385812"/>
            <a:ext cx="8015486" cy="4247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109728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l-GR" sz="2400" b="1" u="none" strike="noStrike" kern="1200" cap="none" spc="0" normalizeH="0" baseline="0" dirty="0" err="1">
                <a:ln>
                  <a:noFill/>
                </a:ln>
                <a:solidFill>
                  <a:srgbClr val="13778E"/>
                </a:solidFill>
                <a:effectLst/>
                <a:uLnTx/>
                <a:uFillTx/>
                <a:latin typeface="Neutraface 2 Text Greek Demi" panose="020B0303020202020102" pitchFamily="34" charset="0"/>
              </a:rPr>
              <a:t>Φωτοβολταϊκές</a:t>
            </a:r>
            <a:r>
              <a:rPr kumimoji="0" lang="el-GR" sz="2400" b="1" u="none" strike="noStrike" kern="1200" cap="none" spc="0" normalizeH="0" baseline="0" dirty="0">
                <a:ln>
                  <a:noFill/>
                </a:ln>
                <a:solidFill>
                  <a:srgbClr val="13778E"/>
                </a:solidFill>
                <a:effectLst/>
                <a:uLnTx/>
                <a:uFillTx/>
                <a:latin typeface="Neutraface 2 Text Greek Demi" panose="020B0303020202020102" pitchFamily="34" charset="0"/>
              </a:rPr>
              <a:t> εγκαταστάσεις</a:t>
            </a:r>
            <a:endParaRPr kumimoji="0" lang="en-US" sz="2400" b="1" u="none" strike="noStrike" kern="1200" cap="none" spc="0" normalizeH="0" baseline="0" dirty="0">
              <a:ln>
                <a:noFill/>
              </a:ln>
              <a:solidFill>
                <a:srgbClr val="13778E"/>
              </a:solidFill>
              <a:effectLst/>
              <a:uLnTx/>
              <a:uFillTx/>
              <a:latin typeface="Neutraface 2 Text Greek Demi" panose="020B0303020202020102" pitchFamily="34" charset="0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5E79FF0-80EA-B8DD-29DE-D6FDA217B4A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9959120"/>
              </p:ext>
            </p:extLst>
          </p:nvPr>
        </p:nvGraphicFramePr>
        <p:xfrm>
          <a:off x="533400" y="1205289"/>
          <a:ext cx="13639800" cy="6250266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564892">
                  <a:extLst>
                    <a:ext uri="{9D8B030D-6E8A-4147-A177-3AD203B41FA5}">
                      <a16:colId xmlns:a16="http://schemas.microsoft.com/office/drawing/2014/main" val="1524005247"/>
                    </a:ext>
                  </a:extLst>
                </a:gridCol>
                <a:gridCol w="917950">
                  <a:extLst>
                    <a:ext uri="{9D8B030D-6E8A-4147-A177-3AD203B41FA5}">
                      <a16:colId xmlns:a16="http://schemas.microsoft.com/office/drawing/2014/main" val="3081045998"/>
                    </a:ext>
                  </a:extLst>
                </a:gridCol>
                <a:gridCol w="988562">
                  <a:extLst>
                    <a:ext uri="{9D8B030D-6E8A-4147-A177-3AD203B41FA5}">
                      <a16:colId xmlns:a16="http://schemas.microsoft.com/office/drawing/2014/main" val="2001586327"/>
                    </a:ext>
                  </a:extLst>
                </a:gridCol>
                <a:gridCol w="894413">
                  <a:extLst>
                    <a:ext uri="{9D8B030D-6E8A-4147-A177-3AD203B41FA5}">
                      <a16:colId xmlns:a16="http://schemas.microsoft.com/office/drawing/2014/main" val="3915962586"/>
                    </a:ext>
                  </a:extLst>
                </a:gridCol>
                <a:gridCol w="835570">
                  <a:extLst>
                    <a:ext uri="{9D8B030D-6E8A-4147-A177-3AD203B41FA5}">
                      <a16:colId xmlns:a16="http://schemas.microsoft.com/office/drawing/2014/main" val="185978920"/>
                    </a:ext>
                  </a:extLst>
                </a:gridCol>
                <a:gridCol w="953256">
                  <a:extLst>
                    <a:ext uri="{9D8B030D-6E8A-4147-A177-3AD203B41FA5}">
                      <a16:colId xmlns:a16="http://schemas.microsoft.com/office/drawing/2014/main" val="3583097130"/>
                    </a:ext>
                  </a:extLst>
                </a:gridCol>
                <a:gridCol w="1000331">
                  <a:extLst>
                    <a:ext uri="{9D8B030D-6E8A-4147-A177-3AD203B41FA5}">
                      <a16:colId xmlns:a16="http://schemas.microsoft.com/office/drawing/2014/main" val="4016357042"/>
                    </a:ext>
                  </a:extLst>
                </a:gridCol>
                <a:gridCol w="1000331">
                  <a:extLst>
                    <a:ext uri="{9D8B030D-6E8A-4147-A177-3AD203B41FA5}">
                      <a16:colId xmlns:a16="http://schemas.microsoft.com/office/drawing/2014/main" val="588083871"/>
                    </a:ext>
                  </a:extLst>
                </a:gridCol>
                <a:gridCol w="1294545">
                  <a:extLst>
                    <a:ext uri="{9D8B030D-6E8A-4147-A177-3AD203B41FA5}">
                      <a16:colId xmlns:a16="http://schemas.microsoft.com/office/drawing/2014/main" val="3367827540"/>
                    </a:ext>
                  </a:extLst>
                </a:gridCol>
                <a:gridCol w="1082711">
                  <a:extLst>
                    <a:ext uri="{9D8B030D-6E8A-4147-A177-3AD203B41FA5}">
                      <a16:colId xmlns:a16="http://schemas.microsoft.com/office/drawing/2014/main" val="668717100"/>
                    </a:ext>
                  </a:extLst>
                </a:gridCol>
                <a:gridCol w="1000331">
                  <a:extLst>
                    <a:ext uri="{9D8B030D-6E8A-4147-A177-3AD203B41FA5}">
                      <a16:colId xmlns:a16="http://schemas.microsoft.com/office/drawing/2014/main" val="205258444"/>
                    </a:ext>
                  </a:extLst>
                </a:gridCol>
                <a:gridCol w="941487">
                  <a:extLst>
                    <a:ext uri="{9D8B030D-6E8A-4147-A177-3AD203B41FA5}">
                      <a16:colId xmlns:a16="http://schemas.microsoft.com/office/drawing/2014/main" val="3144828510"/>
                    </a:ext>
                  </a:extLst>
                </a:gridCol>
                <a:gridCol w="1059174">
                  <a:extLst>
                    <a:ext uri="{9D8B030D-6E8A-4147-A177-3AD203B41FA5}">
                      <a16:colId xmlns:a16="http://schemas.microsoft.com/office/drawing/2014/main" val="3991345672"/>
                    </a:ext>
                  </a:extLst>
                </a:gridCol>
                <a:gridCol w="1106247">
                  <a:extLst>
                    <a:ext uri="{9D8B030D-6E8A-4147-A177-3AD203B41FA5}">
                      <a16:colId xmlns:a16="http://schemas.microsoft.com/office/drawing/2014/main" val="837947352"/>
                    </a:ext>
                  </a:extLst>
                </a:gridCol>
              </a:tblGrid>
              <a:tr h="1017486">
                <a:tc>
                  <a:txBody>
                    <a:bodyPr/>
                    <a:lstStyle/>
                    <a:p>
                      <a:pPr algn="ctr" fontAlgn="ctr"/>
                      <a:r>
                        <a:rPr lang="el-GR" sz="900" b="1" u="none" strike="noStrike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Α/Α</a:t>
                      </a:r>
                      <a:endParaRPr lang="el-GR" sz="900" b="1" i="0" u="none" strike="noStrike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B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900" b="1" u="none" strike="noStrike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ΗΛΕΚΤΡΙΚΟ ΣΥΣΤΗΜΑ</a:t>
                      </a:r>
                      <a:endParaRPr lang="el-GR" sz="900" b="1" i="0" u="none" strike="noStrike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B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900" b="1" u="none" strike="noStrike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ΠΕΡΙΘΩΡΙΑ ΜΕ ΒΑΣΗ ΤΟ ΙΣΧΥΟΝ ΘΕΣΜΙΚΟ ΠΛΑΙΣΙΟ (</a:t>
                      </a:r>
                      <a:r>
                        <a:rPr lang="el-GR" sz="900" b="1" u="none" strike="noStrike" dirty="0" err="1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kW</a:t>
                      </a:r>
                      <a:r>
                        <a:rPr lang="el-GR" sz="900" b="1" u="none" strike="noStrike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)</a:t>
                      </a:r>
                      <a:endParaRPr lang="el-GR" sz="900" b="1" i="0" u="none" strike="noStrike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B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900" b="1" u="none" strike="noStrike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ΠΛΗΘΟΣ ΛΕΙΤ/ΝΤΩN ΣΤΑΘΜΩΝ ΑΝΑ ΗΣ </a:t>
                      </a:r>
                      <a:endParaRPr lang="el-GR" sz="900" b="1" i="0" u="none" strike="noStrike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B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900" b="1" u="none" strike="noStrike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ΙΣΧΥΣ ΛΕΙΤ/ΝΤΩN ΣΤΑΘΜΩΝ ΑΝΑ ΗΣ (</a:t>
                      </a:r>
                      <a:r>
                        <a:rPr lang="el-GR" sz="900" b="1" u="none" strike="noStrike" dirty="0" err="1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kW</a:t>
                      </a:r>
                      <a:r>
                        <a:rPr lang="el-GR" sz="900" b="1" u="none" strike="noStrike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)</a:t>
                      </a:r>
                      <a:endParaRPr lang="el-GR" sz="900" b="1" i="0" u="none" strike="noStrike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B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900" b="1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ΠΛΗΘΟΣ ΑΙΤΗΜΑΤΩΝ ΣΕ ΕΞΕΛΙΞΗ ΑΔΕΙΟΔΟΤΙΚΗΣ ΚΑΤΑΣΤΑΣΗΣ *</a:t>
                      </a:r>
                      <a:endParaRPr lang="el-GR" sz="900" b="1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B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900" b="1" u="none" strike="noStrike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ΔΕΣΜΕΥΜΕΝΗ ΙΣΧΥΣ - ΣΕ ΕΞΕΛΙΞΗ ΑΔΕΙΟΔΟΤΙΚΗΣ ΚΑΤΑΣΤΑΣΗΣ ΑΝΑ ΗΣ (</a:t>
                      </a:r>
                      <a:r>
                        <a:rPr lang="el-GR" sz="900" b="1" u="none" strike="noStrike" dirty="0" err="1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kW</a:t>
                      </a:r>
                      <a:r>
                        <a:rPr lang="el-GR" sz="900" b="1" u="none" strike="noStrike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)*</a:t>
                      </a:r>
                      <a:endParaRPr lang="el-GR" sz="900" b="1" i="0" u="none" strike="noStrike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B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900" b="1" u="none" strike="noStrike" dirty="0">
                          <a:solidFill>
                            <a:srgbClr val="13778E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ΣΥΝΟΛΙΚΑ ΔΙΑΘΕΣΙΜΟ ΠΕΡΙΘΩΡΙΟ ΙΣΧΥΟΣ AΝΑ ΗΣ  (KW) </a:t>
                      </a:r>
                      <a:endParaRPr lang="el-GR" sz="900" b="1" i="1" u="none" strike="noStrike" dirty="0">
                        <a:solidFill>
                          <a:srgbClr val="13778E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B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900" b="1" u="none" strike="noStrike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ΔΙΑΘΕΣΙΜΟ ΠΕΡΙΘΩΡΙΟ ΙΣΧΥΟΣ ΓΙΑ ΦΒ ΣΤΑΘΜΟΥΣ ΕΓΚΑΤΕΣΤΗΜΕΝΗΣ ΙΣΧΥΟΣ ΜΙΚΡΟΤΕΡΗΣ ΤΩΝ 10,8kW AΝΑ ΗΣ  (KW) </a:t>
                      </a:r>
                      <a:endParaRPr lang="el-GR" sz="900" b="1" i="0" u="none" strike="noStrike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B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900" b="1" u="none" strike="noStrike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ΔΙΑΘΕΣΙΜΟ ΠΕΡΙΘΩΡΙΟ ΙΣΧΥΟΣ ΓΙΑ ΛΟΙΠΟΥΣ  ΦΒ ΣΤΑΘΜΟΥΣ  AΝΑ ΗΣ  (KW) </a:t>
                      </a:r>
                      <a:endParaRPr lang="el-GR" sz="900" b="1" i="0" u="none" strike="noStrike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B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900" b="1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ΠΛΗΘΟΣ ΠΛΗΡΩΝ ΑΙΤΗΜΑΤΩΝ ΣΕ ΕΚΚΡΕΜΟΤΗΤΑ ΑΝΑ ΗΣ**</a:t>
                      </a:r>
                      <a:endParaRPr lang="el-GR" sz="900" b="1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B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900" b="1" u="none" strike="noStrike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ΙΣΧΥΣ ΠΛΗΡΩΝ ΑΙΤΗΜΑΤΩΝ ΣΕ ΕΚΚΡΕΜΟΤΗΤΑ ΑΝΑ ΗΣ (KW)</a:t>
                      </a:r>
                      <a:endParaRPr lang="el-GR" sz="900" b="1" i="0" u="none" strike="noStrike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B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900" b="1" u="none" strike="noStrike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ΠΛΗΘΟΣ ΕΛΛΙΠΩΝ ΑΙΤΗΜΑΤΩΝ ΣΕ ΕΚΚΡΕΜΟΤΗΤΑ ΑΝΑ ΗΣ</a:t>
                      </a:r>
                      <a:endParaRPr lang="el-GR" sz="900" b="1" i="0" u="none" strike="noStrike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B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900" b="1" u="none" strike="noStrike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ΙΣΧΥΣ ΕΛΛΙΠΩΝ ΑΙΤΗΜΑΤΩΝ ΣΕ ΕΚΚΡΕΜΟΤΗΤΑ ΑΝΑ ΗΣ (KW)</a:t>
                      </a:r>
                      <a:endParaRPr lang="el-GR" sz="900" b="1" i="0" u="none" strike="noStrike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B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368275"/>
                  </a:ext>
                </a:extLst>
              </a:tr>
              <a:tr h="1453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</a:t>
                      </a:r>
                      <a:endParaRPr lang="en-US" sz="900" b="0" i="0" u="none" strike="noStrike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900" u="none" strike="noStrike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ΑΓΑΘΟΝΗΣΙ</a:t>
                      </a:r>
                      <a:endParaRPr lang="el-GR" sz="900" b="0" i="0" u="none" strike="noStrike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26</a:t>
                      </a:r>
                      <a:endParaRPr lang="en-US" sz="900" b="0" i="0" u="none" strike="noStrike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u="none" strike="noStrike" dirty="0">
                          <a:solidFill>
                            <a:srgbClr val="13778E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26</a:t>
                      </a:r>
                      <a:endParaRPr lang="en-US" sz="900" b="1" i="1" u="none" strike="noStrike" dirty="0">
                        <a:solidFill>
                          <a:srgbClr val="13778E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5,2</a:t>
                      </a:r>
                      <a:endParaRPr lang="en-US" sz="900" b="0" i="0" u="none" strike="noStrike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20,8</a:t>
                      </a:r>
                      <a:endParaRPr lang="en-US" sz="900" b="0" i="0" u="none" strike="noStrike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505245"/>
                  </a:ext>
                </a:extLst>
              </a:tr>
              <a:tr h="1453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2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ΑΝΑΦΗ</a:t>
                      </a:r>
                      <a:endParaRPr lang="el-GR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56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u="none" strike="noStrike">
                          <a:solidFill>
                            <a:srgbClr val="13778E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56</a:t>
                      </a:r>
                      <a:endParaRPr lang="en-US" sz="900" b="1" i="1" u="none" strike="noStrike">
                        <a:solidFill>
                          <a:srgbClr val="13778E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11,2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44,8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2172321"/>
                  </a:ext>
                </a:extLst>
              </a:tr>
              <a:tr h="1453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3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ΔΟΝΟΥΣΑ</a:t>
                      </a:r>
                      <a:endParaRPr lang="el-GR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29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5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u="none" strike="noStrike" dirty="0">
                          <a:solidFill>
                            <a:srgbClr val="13778E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24</a:t>
                      </a:r>
                      <a:endParaRPr lang="en-US" sz="900" b="1" i="1" u="none" strike="noStrike" dirty="0">
                        <a:solidFill>
                          <a:srgbClr val="13778E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4,8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19,2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8349667"/>
                  </a:ext>
                </a:extLst>
              </a:tr>
              <a:tr h="1453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4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ΕΡΕΙΚΟΥΣΑ</a:t>
                      </a:r>
                      <a:endParaRPr lang="el-GR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34,3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u="none" strike="noStrike" dirty="0">
                          <a:solidFill>
                            <a:srgbClr val="13778E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34,3</a:t>
                      </a:r>
                      <a:endParaRPr lang="en-US" sz="900" b="1" i="1" u="none" strike="noStrike" dirty="0">
                        <a:solidFill>
                          <a:srgbClr val="13778E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6,86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27,44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0372199"/>
                  </a:ext>
                </a:extLst>
              </a:tr>
              <a:tr h="1453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5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ΜΕΓΙΣΤΗ</a:t>
                      </a:r>
                      <a:endParaRPr lang="el-GR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139,5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u="none" strike="noStrike">
                          <a:solidFill>
                            <a:srgbClr val="13778E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139,5</a:t>
                      </a:r>
                      <a:endParaRPr lang="en-US" sz="900" b="1" i="1" u="none" strike="noStrike">
                        <a:solidFill>
                          <a:srgbClr val="13778E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27,9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111,6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792140"/>
                  </a:ext>
                </a:extLst>
              </a:tr>
              <a:tr h="1453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6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ΟΘΩΝΟΙ</a:t>
                      </a:r>
                      <a:endParaRPr lang="el-GR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40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u="none" strike="noStrike" dirty="0">
                          <a:solidFill>
                            <a:srgbClr val="13778E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40</a:t>
                      </a:r>
                      <a:endParaRPr lang="en-US" sz="900" b="1" i="1" u="none" strike="noStrike" dirty="0">
                        <a:solidFill>
                          <a:srgbClr val="13778E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8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32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9159331"/>
                  </a:ext>
                </a:extLst>
              </a:tr>
              <a:tr h="2907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7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ΛΕΣΒΟΣ (ΣΥΜΠΛΕΓΜΑ)</a:t>
                      </a:r>
                      <a:endParaRPr lang="el-GR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14400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233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9549,385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80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1028,06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u="none" strike="noStrike" dirty="0">
                          <a:solidFill>
                            <a:srgbClr val="13778E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3822,555</a:t>
                      </a:r>
                      <a:endParaRPr lang="en-US" sz="900" b="1" i="1" u="none" strike="noStrike" dirty="0">
                        <a:solidFill>
                          <a:srgbClr val="13778E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604,5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3218,055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2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69,95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2969095"/>
                  </a:ext>
                </a:extLst>
              </a:tr>
              <a:tr h="1453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8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ΛΗΜΝΟΣ</a:t>
                      </a:r>
                      <a:endParaRPr lang="el-GR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2600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51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2085,54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17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127,04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u="none" strike="noStrike" dirty="0">
                          <a:solidFill>
                            <a:srgbClr val="13778E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387,42</a:t>
                      </a:r>
                      <a:endParaRPr lang="en-US" sz="900" b="1" i="1" u="none" strike="noStrike" dirty="0">
                        <a:solidFill>
                          <a:srgbClr val="13778E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56,955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330,465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0518027"/>
                  </a:ext>
                </a:extLst>
              </a:tr>
              <a:tr h="2907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9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ΜΗΛΟΣ (ΣΥΜΠΛΕΓΜΑ)</a:t>
                      </a:r>
                      <a:endParaRPr lang="el-GR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1144</a:t>
                      </a:r>
                      <a:endParaRPr lang="en-US" sz="900" b="0" i="0" u="none" strike="noStrike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25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731,3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5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33,085</a:t>
                      </a:r>
                      <a:endParaRPr lang="en-US" sz="900" b="0" i="0" u="none" strike="noStrike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u="none" strike="noStrike" dirty="0">
                          <a:solidFill>
                            <a:srgbClr val="13778E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379,615</a:t>
                      </a:r>
                      <a:endParaRPr lang="en-US" sz="900" b="1" i="1" u="none" strike="noStrike" dirty="0">
                        <a:solidFill>
                          <a:srgbClr val="13778E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78,673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300,942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8397102"/>
                  </a:ext>
                </a:extLst>
              </a:tr>
              <a:tr h="1453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ΚΥΘΝΟΣ</a:t>
                      </a:r>
                      <a:endParaRPr lang="el-GR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286,625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6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277,505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6,56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u="none" strike="noStrike">
                          <a:solidFill>
                            <a:srgbClr val="13778E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2,56</a:t>
                      </a:r>
                      <a:endParaRPr lang="en-US" sz="900" b="1" i="1" u="none" strike="noStrike">
                        <a:solidFill>
                          <a:srgbClr val="13778E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2,56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8665048"/>
                  </a:ext>
                </a:extLst>
              </a:tr>
              <a:tr h="1453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11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ΣΕΡΙΦΟΣ</a:t>
                      </a:r>
                      <a:endParaRPr lang="el-GR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235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12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149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2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25,62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u="none" strike="noStrike">
                          <a:solidFill>
                            <a:srgbClr val="13778E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60,38</a:t>
                      </a:r>
                      <a:endParaRPr lang="en-US" sz="900" b="1" i="1" u="none" strike="noStrike">
                        <a:solidFill>
                          <a:srgbClr val="13778E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11,26</a:t>
                      </a:r>
                      <a:endParaRPr lang="en-US" sz="900" b="0" i="0" u="none" strike="noStrike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49,12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48,95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22981943"/>
                  </a:ext>
                </a:extLst>
              </a:tr>
              <a:tr h="1453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12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ΣΙΦΝΟΣ</a:t>
                      </a:r>
                      <a:endParaRPr lang="el-GR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550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40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393,87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4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27,42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u="none" strike="noStrike">
                          <a:solidFill>
                            <a:srgbClr val="13778E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128,71</a:t>
                      </a:r>
                      <a:endParaRPr lang="en-US" sz="900" b="1" i="1" u="none" strike="noStrike">
                        <a:solidFill>
                          <a:srgbClr val="13778E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7,306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121,404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1698312"/>
                  </a:ext>
                </a:extLst>
              </a:tr>
              <a:tr h="1453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13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ΣΚΥΡΟΣ</a:t>
                      </a:r>
                      <a:endParaRPr lang="el-GR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571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9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342,08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7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154,57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u="none" strike="noStrike" dirty="0">
                          <a:solidFill>
                            <a:srgbClr val="13778E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74,35</a:t>
                      </a:r>
                      <a:endParaRPr lang="en-US" sz="900" b="1" i="1" u="none" strike="noStrike" dirty="0">
                        <a:solidFill>
                          <a:srgbClr val="13778E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17,75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56,6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8681487"/>
                  </a:ext>
                </a:extLst>
              </a:tr>
              <a:tr h="2907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14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ΚΩΣ (ΣΥΜΠΛΕΓΜΑ)</a:t>
                      </a:r>
                      <a:endParaRPr lang="el-GR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16200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329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10988,302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114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1488,72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u="none" strike="noStrike" dirty="0">
                          <a:solidFill>
                            <a:srgbClr val="13778E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3722,978</a:t>
                      </a:r>
                      <a:endParaRPr lang="en-US" sz="900" b="1" i="1" u="none" strike="noStrike" dirty="0">
                        <a:solidFill>
                          <a:srgbClr val="13778E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299,1356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3423,8424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5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354,1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2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104,44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4250661"/>
                  </a:ext>
                </a:extLst>
              </a:tr>
              <a:tr h="1453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15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ΠΑΤΜΟΣ</a:t>
                      </a:r>
                      <a:endParaRPr lang="el-GR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676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15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232,82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3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148,365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u="none" strike="noStrike">
                          <a:solidFill>
                            <a:srgbClr val="13778E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294,815</a:t>
                      </a:r>
                      <a:endParaRPr lang="en-US" sz="900" b="1" i="1" u="none" strike="noStrike">
                        <a:solidFill>
                          <a:srgbClr val="13778E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64,248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230,567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15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3436308"/>
                  </a:ext>
                </a:extLst>
              </a:tr>
              <a:tr h="1453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16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ΑΣΤΥΠΑΛΑΙΑ</a:t>
                      </a:r>
                      <a:endParaRPr lang="el-GR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376,11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12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370,56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5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u="none" strike="noStrike">
                          <a:solidFill>
                            <a:srgbClr val="13778E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0,55</a:t>
                      </a:r>
                      <a:endParaRPr lang="en-US" sz="900" b="1" i="1" u="none" strike="noStrike">
                        <a:solidFill>
                          <a:srgbClr val="13778E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0,55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0931524"/>
                  </a:ext>
                </a:extLst>
              </a:tr>
              <a:tr h="2907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17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ΑΓΙΟΣ ΕΥΣΤΡΑΤΙΟΣ</a:t>
                      </a:r>
                      <a:endParaRPr lang="el-GR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62,1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u="none" strike="noStrike">
                          <a:solidFill>
                            <a:srgbClr val="13778E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62,1</a:t>
                      </a:r>
                      <a:endParaRPr lang="en-US" sz="900" b="1" i="1" u="none" strike="noStrike">
                        <a:solidFill>
                          <a:srgbClr val="13778E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12,42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49,68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5528994"/>
                  </a:ext>
                </a:extLst>
              </a:tr>
              <a:tr h="2907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18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ΣΑΜΟΣ (ΣΥΜΠΛΕΓΜΑ)</a:t>
                      </a:r>
                      <a:endParaRPr lang="el-GR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6300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97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4610,056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34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304,65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u="none" strike="noStrike">
                          <a:solidFill>
                            <a:srgbClr val="13778E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1385,294</a:t>
                      </a:r>
                      <a:endParaRPr lang="en-US" sz="900" b="1" i="1" u="none" strike="noStrike">
                        <a:solidFill>
                          <a:srgbClr val="13778E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175,709</a:t>
                      </a:r>
                      <a:endParaRPr lang="en-US" sz="900" b="0" i="0" u="none" strike="noStrike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1209,585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7458827"/>
                  </a:ext>
                </a:extLst>
              </a:tr>
              <a:tr h="1453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19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ΙΚΑΡΙΑ</a:t>
                      </a:r>
                      <a:endParaRPr lang="el-GR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1040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30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544,88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4,1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u="none" strike="noStrike" dirty="0">
                          <a:solidFill>
                            <a:srgbClr val="13778E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491,02</a:t>
                      </a:r>
                      <a:endParaRPr lang="en-US" sz="900" b="1" i="1" u="none" strike="noStrike" dirty="0">
                        <a:solidFill>
                          <a:srgbClr val="13778E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94,906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396,114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2257712"/>
                  </a:ext>
                </a:extLst>
              </a:tr>
              <a:tr h="2907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20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ΧΙΟΣ (ΣΥΜΠΛΕΓΜΑ)</a:t>
                      </a:r>
                      <a:endParaRPr lang="el-GR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9000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465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7410,865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106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772,585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u="none" strike="noStrike" dirty="0">
                          <a:solidFill>
                            <a:srgbClr val="13778E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816,55</a:t>
                      </a:r>
                      <a:endParaRPr lang="en-US" sz="900" b="1" i="1" u="none" strike="noStrike" dirty="0">
                        <a:solidFill>
                          <a:srgbClr val="13778E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816,55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29,7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0588611"/>
                  </a:ext>
                </a:extLst>
              </a:tr>
              <a:tr h="1453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21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ΑΡΚΙΟΙ</a:t>
                      </a:r>
                      <a:endParaRPr lang="el-GR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u="none" strike="noStrike">
                          <a:solidFill>
                            <a:srgbClr val="13778E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1" i="1" u="none" strike="noStrike">
                        <a:solidFill>
                          <a:srgbClr val="13778E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5396808"/>
                  </a:ext>
                </a:extLst>
              </a:tr>
              <a:tr h="1453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22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ΓΑΥΔΟΣ</a:t>
                      </a:r>
                      <a:endParaRPr lang="el-GR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u="none" strike="noStrike" dirty="0">
                          <a:solidFill>
                            <a:srgbClr val="13778E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1" i="1" u="none" strike="noStrike" dirty="0">
                        <a:solidFill>
                          <a:srgbClr val="13778E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2426905"/>
                  </a:ext>
                </a:extLst>
              </a:tr>
              <a:tr h="1453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23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ΑΝΤΙΚΥΘΗΡΑ</a:t>
                      </a:r>
                      <a:endParaRPr lang="el-GR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12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u="none" strike="noStrike" dirty="0">
                          <a:solidFill>
                            <a:srgbClr val="13778E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12</a:t>
                      </a:r>
                      <a:endParaRPr lang="en-US" sz="900" b="1" i="1" u="none" strike="noStrike" dirty="0">
                        <a:solidFill>
                          <a:srgbClr val="13778E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2,4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9,6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6788934"/>
                  </a:ext>
                </a:extLst>
              </a:tr>
              <a:tr h="1453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24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ΑΜΟΡΓΟΣ</a:t>
                      </a:r>
                      <a:endParaRPr lang="el-GR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393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7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332,55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u="none" strike="noStrike" dirty="0">
                          <a:solidFill>
                            <a:srgbClr val="13778E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60,45</a:t>
                      </a:r>
                      <a:endParaRPr lang="en-US" sz="900" b="1" i="1" u="none" strike="noStrike" dirty="0">
                        <a:solidFill>
                          <a:srgbClr val="13778E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24,56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35,89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7691012"/>
                  </a:ext>
                </a:extLst>
              </a:tr>
              <a:tr h="2907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25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ΘΗΡΑΣ (ΣΥΜΠΛΕΓΜΑ)</a:t>
                      </a:r>
                      <a:endParaRPr lang="el-GR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4300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100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920,82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26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1085,73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u="none" strike="noStrike" dirty="0">
                          <a:solidFill>
                            <a:srgbClr val="13778E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2293,45</a:t>
                      </a:r>
                      <a:endParaRPr lang="en-US" sz="900" b="1" i="1" u="none" strike="noStrike" dirty="0">
                        <a:solidFill>
                          <a:srgbClr val="13778E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581,945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1711,505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2847388"/>
                  </a:ext>
                </a:extLst>
              </a:tr>
              <a:tr h="29071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26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ΚΑΡΠΑΘΟΥ (ΣΥΜΠΛΕΓΜΑ)</a:t>
                      </a:r>
                      <a:endParaRPr lang="el-GR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1305,682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32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1259,612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3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21,24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u="none" strike="noStrike" dirty="0">
                          <a:solidFill>
                            <a:srgbClr val="13778E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24,83</a:t>
                      </a:r>
                      <a:endParaRPr lang="en-US" sz="900" b="1" i="1" u="none" strike="noStrike" dirty="0">
                        <a:solidFill>
                          <a:srgbClr val="13778E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8,63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16,2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4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63,08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3720373"/>
                  </a:ext>
                </a:extLst>
              </a:tr>
              <a:tr h="1453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27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ΣΥΜΗ</a:t>
                      </a:r>
                      <a:endParaRPr lang="el-GR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410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3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189,54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u="none" strike="noStrike" dirty="0">
                          <a:solidFill>
                            <a:srgbClr val="13778E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220,46</a:t>
                      </a:r>
                      <a:endParaRPr lang="en-US" sz="900" b="1" i="1" u="none" strike="noStrike" dirty="0">
                        <a:solidFill>
                          <a:srgbClr val="13778E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44,092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176,368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0146170"/>
                  </a:ext>
                </a:extLst>
              </a:tr>
              <a:tr h="1453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28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ΡΟΔΟΣ</a:t>
                      </a:r>
                      <a:endParaRPr lang="el-GR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31776,224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688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23688,469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122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7723,13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u="none" strike="noStrike" dirty="0">
                          <a:solidFill>
                            <a:srgbClr val="13778E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364,625</a:t>
                      </a:r>
                      <a:endParaRPr lang="en-US" sz="900" b="1" i="1" u="none" strike="noStrike" dirty="0">
                        <a:solidFill>
                          <a:srgbClr val="13778E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0,23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364,395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29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7258,77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u="none" strike="noStrike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0" i="0" u="none" strike="noStrike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059" marR="5059" marT="5059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2179269"/>
                  </a:ext>
                </a:extLst>
              </a:tr>
            </a:tbl>
          </a:graphicData>
        </a:graphic>
      </p:graphicFrame>
      <p:pic>
        <p:nvPicPr>
          <p:cNvPr id="2" name="Picture 1">
            <a:extLst>
              <a:ext uri="{FF2B5EF4-FFF2-40B4-BE49-F238E27FC236}">
                <a16:creationId xmlns:a16="http://schemas.microsoft.com/office/drawing/2014/main" id="{0C67DEFF-1A1C-98FF-D799-F07DE87696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019" y="7497127"/>
            <a:ext cx="6086475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66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8DCF2B-F088-40FC-3DD3-A7F2E9DCB3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 descr="A black background with blue triangles&#10;&#10;Description automatically generated">
            <a:extLst>
              <a:ext uri="{FF2B5EF4-FFF2-40B4-BE49-F238E27FC236}">
                <a16:creationId xmlns:a16="http://schemas.microsoft.com/office/drawing/2014/main" id="{00DAD669-1F1E-926B-D7F8-76775E3ED86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20000"/>
          </a:blip>
          <a:srcRect t="1119" r="5625" b="5054"/>
          <a:stretch/>
        </p:blipFill>
        <p:spPr>
          <a:xfrm>
            <a:off x="4946073" y="-1"/>
            <a:ext cx="9684327" cy="8229601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0136BE2B-1128-91A8-E4A9-7A3AAC89FE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67658"/>
            <a:ext cx="10622280" cy="861041"/>
          </a:xfrm>
        </p:spPr>
        <p:txBody>
          <a:bodyPr/>
          <a:lstStyle/>
          <a:p>
            <a:r>
              <a:rPr lang="el-GR" sz="3200" dirty="0">
                <a:solidFill>
                  <a:srgbClr val="1F6091"/>
                </a:solidFill>
                <a:latin typeface="Neutraface 2 Text Greek Demi" panose="020B0303020202020102" pitchFamily="34" charset="0"/>
                <a:cs typeface="Calibri" panose="020F0502020204030204" pitchFamily="34" charset="0"/>
              </a:rPr>
              <a:t>Περιθώρια ισχύος Ηλεκτρικών Συστημάτων ΜΔΝ</a:t>
            </a:r>
            <a:endParaRPr lang="en-US" sz="3200" dirty="0">
              <a:solidFill>
                <a:srgbClr val="1F6091"/>
              </a:solidFill>
              <a:latin typeface="Neutraface 2 Text Greek Demi" panose="020B0303020202020102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EE47A2D-0DE2-0586-B6D3-3983861739BF}"/>
              </a:ext>
            </a:extLst>
          </p:cNvPr>
          <p:cNvSpPr txBox="1"/>
          <p:nvPr/>
        </p:nvSpPr>
        <p:spPr>
          <a:xfrm>
            <a:off x="9230098" y="385812"/>
            <a:ext cx="801548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109728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l-GR" sz="2000" b="1" u="none" strike="noStrike" kern="1200" cap="none" spc="0" normalizeH="0" baseline="0" dirty="0">
                <a:ln>
                  <a:noFill/>
                </a:ln>
                <a:solidFill>
                  <a:srgbClr val="13778E"/>
                </a:solidFill>
                <a:effectLst/>
                <a:uLnTx/>
                <a:uFillTx/>
                <a:latin typeface="Neutraface 2 Text Greek Demi" panose="020B0303020202020102" pitchFamily="34" charset="0"/>
              </a:rPr>
              <a:t>Αιολικά Πάρκα</a:t>
            </a:r>
            <a:r>
              <a:rPr kumimoji="0" lang="nl-BE" sz="2000" b="1" u="none" strike="noStrike" kern="1200" cap="none" spc="0" normalizeH="0" baseline="0" dirty="0">
                <a:ln>
                  <a:noFill/>
                </a:ln>
                <a:solidFill>
                  <a:srgbClr val="13778E"/>
                </a:solidFill>
                <a:effectLst/>
                <a:uLnTx/>
                <a:uFillTx/>
                <a:latin typeface="Neutraface 2 Text Greek Demi" panose="020B0303020202020102" pitchFamily="34" charset="0"/>
              </a:rPr>
              <a:t> / </a:t>
            </a:r>
            <a:r>
              <a:rPr kumimoji="0" lang="el-GR" sz="2000" b="1" u="none" strike="noStrike" kern="1200" cap="none" spc="0" normalizeH="0" baseline="0" dirty="0">
                <a:ln>
                  <a:noFill/>
                </a:ln>
                <a:solidFill>
                  <a:srgbClr val="13778E"/>
                </a:solidFill>
                <a:effectLst/>
                <a:uLnTx/>
                <a:uFillTx/>
                <a:latin typeface="Neutraface 2 Text Greek Demi" panose="020B0303020202020102" pitchFamily="34" charset="0"/>
              </a:rPr>
              <a:t>Μικρές Ανεμογεννήτριες </a:t>
            </a:r>
            <a:endParaRPr kumimoji="0" lang="en-US" sz="2000" b="1" u="none" strike="noStrike" kern="1200" cap="none" spc="0" normalizeH="0" baseline="0" dirty="0">
              <a:ln>
                <a:noFill/>
              </a:ln>
              <a:solidFill>
                <a:srgbClr val="13778E"/>
              </a:solidFill>
              <a:effectLst/>
              <a:uLnTx/>
              <a:uFillTx/>
              <a:latin typeface="Neutraface 2 Text Greek Demi" panose="020B0303020202020102" pitchFamily="34" charset="0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FD629B3-1F1A-D38A-DD0B-BFEEF1176F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7177756"/>
              </p:ext>
            </p:extLst>
          </p:nvPr>
        </p:nvGraphicFramePr>
        <p:xfrm>
          <a:off x="533400" y="1680948"/>
          <a:ext cx="6684817" cy="5720686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390830">
                  <a:extLst>
                    <a:ext uri="{9D8B030D-6E8A-4147-A177-3AD203B41FA5}">
                      <a16:colId xmlns:a16="http://schemas.microsoft.com/office/drawing/2014/main" val="4095056436"/>
                    </a:ext>
                  </a:extLst>
                </a:gridCol>
                <a:gridCol w="814229">
                  <a:extLst>
                    <a:ext uri="{9D8B030D-6E8A-4147-A177-3AD203B41FA5}">
                      <a16:colId xmlns:a16="http://schemas.microsoft.com/office/drawing/2014/main" val="2481486199"/>
                    </a:ext>
                  </a:extLst>
                </a:gridCol>
                <a:gridCol w="838655">
                  <a:extLst>
                    <a:ext uri="{9D8B030D-6E8A-4147-A177-3AD203B41FA5}">
                      <a16:colId xmlns:a16="http://schemas.microsoft.com/office/drawing/2014/main" val="3509519890"/>
                    </a:ext>
                  </a:extLst>
                </a:gridCol>
                <a:gridCol w="863083">
                  <a:extLst>
                    <a:ext uri="{9D8B030D-6E8A-4147-A177-3AD203B41FA5}">
                      <a16:colId xmlns:a16="http://schemas.microsoft.com/office/drawing/2014/main" val="2169201910"/>
                    </a:ext>
                  </a:extLst>
                </a:gridCol>
                <a:gridCol w="773517">
                  <a:extLst>
                    <a:ext uri="{9D8B030D-6E8A-4147-A177-3AD203B41FA5}">
                      <a16:colId xmlns:a16="http://schemas.microsoft.com/office/drawing/2014/main" val="3232117559"/>
                    </a:ext>
                  </a:extLst>
                </a:gridCol>
                <a:gridCol w="920078">
                  <a:extLst>
                    <a:ext uri="{9D8B030D-6E8A-4147-A177-3AD203B41FA5}">
                      <a16:colId xmlns:a16="http://schemas.microsoft.com/office/drawing/2014/main" val="3092157868"/>
                    </a:ext>
                  </a:extLst>
                </a:gridCol>
                <a:gridCol w="993359">
                  <a:extLst>
                    <a:ext uri="{9D8B030D-6E8A-4147-A177-3AD203B41FA5}">
                      <a16:colId xmlns:a16="http://schemas.microsoft.com/office/drawing/2014/main" val="2084248224"/>
                    </a:ext>
                  </a:extLst>
                </a:gridCol>
                <a:gridCol w="1091066">
                  <a:extLst>
                    <a:ext uri="{9D8B030D-6E8A-4147-A177-3AD203B41FA5}">
                      <a16:colId xmlns:a16="http://schemas.microsoft.com/office/drawing/2014/main" val="4064624785"/>
                    </a:ext>
                  </a:extLst>
                </a:gridCol>
              </a:tblGrid>
              <a:tr h="808373">
                <a:tc>
                  <a:txBody>
                    <a:bodyPr/>
                    <a:lstStyle/>
                    <a:p>
                      <a:pPr algn="ctr" fontAlgn="ctr"/>
                      <a:r>
                        <a:rPr lang="el-GR" sz="800" b="1" u="none" strike="noStrike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Α/Α</a:t>
                      </a:r>
                      <a:endParaRPr lang="el-GR" sz="800" b="1" i="0" u="none" strike="noStrike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B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800" b="1" u="none" strike="noStrike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ΗΛΕΚΤΡΙΚΟ ΣΥΣΤΗΜΑ</a:t>
                      </a:r>
                      <a:endParaRPr lang="el-GR" sz="800" b="1" i="0" u="none" strike="noStrike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B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800" b="1" u="none" strike="noStrike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ΕΓΚΕΚΡΙΜΕΝΑ ΠΕΡΙΘΩΡΙΑ ΙΣΧΥΟΣ ΑΝΑ ΗΛΕΚΤΡΙΚΟ ΣΥΣΤΗΜΑ (KW)  </a:t>
                      </a:r>
                      <a:endParaRPr lang="el-GR" sz="800" b="1" i="0" u="none" strike="noStrike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B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800" b="1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ΠΛΗΘΟΣ ΛΕΙΤ/ΝΤΩN ΣΤΑΘΜΩΝ ΑΝΑ ΗΣ </a:t>
                      </a:r>
                      <a:endParaRPr lang="el-GR" sz="800" b="1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B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800" b="1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ΙΣΧΥΣ ΛΕΙΤ/ΝΤΩN ΣΤΑΘΜΩΝ ΑΝΑ ΗΣ (kW)</a:t>
                      </a:r>
                      <a:endParaRPr lang="el-GR" sz="800" b="1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B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800" b="1" u="none" strike="noStrike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ΠΛΗΘΟΣ ΑΙΤΗΜΑΤΩΝ ΣΕ ΕΞΕΛΙΞΗ ΑΔΕΙΟΔΟΤΙΚΗΣ ΚΑΤΑΣΤΑΣΗΣ *</a:t>
                      </a:r>
                      <a:endParaRPr lang="el-GR" sz="800" b="1" i="0" u="none" strike="noStrike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B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800" b="1" u="none" strike="noStrike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ΔΕΣΜΕΥΜΕΝΗ ΙΣΧΥΣ - ΣΕ ΕΞΕΛΙΞΗ ΑΔΕΙΟΔΟΤΙΚΗΣ ΚΑΤΑΣΤΑΣΗΣ ΑΝΑ ΗΣ (</a:t>
                      </a:r>
                      <a:r>
                        <a:rPr lang="el-GR" sz="800" b="1" u="none" strike="noStrike" dirty="0" err="1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kW</a:t>
                      </a:r>
                      <a:r>
                        <a:rPr lang="el-GR" sz="800" b="1" u="none" strike="noStrike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)*</a:t>
                      </a:r>
                      <a:endParaRPr lang="el-GR" sz="800" b="1" i="0" u="none" strike="noStrike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B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900" b="1" u="none" strike="noStrike" dirty="0">
                          <a:solidFill>
                            <a:srgbClr val="13778E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ΔΙΑΘΕΣΙΜΟ ΠΕΡΙΘΩΡΙΟ ΙΣΧΥΟΣ AΝΑ ΗΣ  (KW) ΜΕ ΒΑΣΗ ΤΑ ΕΓΚΕΚΡΙΜΕΝΑ ΠΕΡΙΘΩΡΙΑ</a:t>
                      </a:r>
                      <a:endParaRPr lang="el-GR" sz="900" b="1" i="1" u="none" strike="noStrike" dirty="0">
                        <a:solidFill>
                          <a:srgbClr val="13778E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B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1829094"/>
                  </a:ext>
                </a:extLst>
              </a:tr>
              <a:tr h="14369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</a:t>
                      </a:r>
                      <a:endParaRPr lang="en-US" sz="800" b="0" i="0" u="none" strike="noStrike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800" u="none" strike="noStrike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ΑΓΑΘΟΝΗΣΙ</a:t>
                      </a:r>
                      <a:endParaRPr lang="el-GR" sz="800" b="0" i="0" u="none" strike="noStrike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u="none" strike="noStrike" dirty="0">
                          <a:solidFill>
                            <a:srgbClr val="13778E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1" i="1" u="none" strike="noStrike" dirty="0">
                        <a:solidFill>
                          <a:srgbClr val="13778E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695492738"/>
                  </a:ext>
                </a:extLst>
              </a:tr>
              <a:tr h="14369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2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ΑΝΑΦΗ</a:t>
                      </a:r>
                      <a:endParaRPr lang="el-GR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u="none" strike="noStrike" dirty="0">
                          <a:solidFill>
                            <a:srgbClr val="13778E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1" i="1" u="none" strike="noStrike" dirty="0">
                        <a:solidFill>
                          <a:srgbClr val="13778E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21464398"/>
                  </a:ext>
                </a:extLst>
              </a:tr>
              <a:tr h="14369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3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ΔΟΝΟΥΣΑ</a:t>
                      </a:r>
                      <a:endParaRPr lang="el-GR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u="none" strike="noStrike" dirty="0">
                          <a:solidFill>
                            <a:srgbClr val="13778E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1" i="1" u="none" strike="noStrike" dirty="0">
                        <a:solidFill>
                          <a:srgbClr val="13778E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568075076"/>
                  </a:ext>
                </a:extLst>
              </a:tr>
              <a:tr h="14369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4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ΕΡΕΙΚΟΥΣΑ</a:t>
                      </a:r>
                      <a:endParaRPr lang="el-GR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u="none" strike="noStrike" dirty="0">
                          <a:solidFill>
                            <a:srgbClr val="13778E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1" i="1" u="none" strike="noStrike" dirty="0">
                        <a:solidFill>
                          <a:srgbClr val="13778E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440823567"/>
                  </a:ext>
                </a:extLst>
              </a:tr>
              <a:tr h="14369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5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ΜΕΓΙΣΤΗ</a:t>
                      </a:r>
                      <a:endParaRPr lang="el-GR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u="none" strike="noStrike" dirty="0">
                          <a:solidFill>
                            <a:srgbClr val="13778E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1" i="1" u="none" strike="noStrike" dirty="0">
                        <a:solidFill>
                          <a:srgbClr val="13778E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8977366"/>
                  </a:ext>
                </a:extLst>
              </a:tr>
              <a:tr h="14369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6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ΟΘΩΝΟΙ</a:t>
                      </a:r>
                      <a:endParaRPr lang="el-GR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u="none" strike="noStrike" dirty="0">
                          <a:solidFill>
                            <a:srgbClr val="13778E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1" i="1" u="none" strike="noStrike" dirty="0">
                        <a:solidFill>
                          <a:srgbClr val="13778E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222002341"/>
                  </a:ext>
                </a:extLst>
              </a:tr>
              <a:tr h="2425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7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ΛΕΣΒΟΣ (ΣΥΜΠΛΕΓΜΑ)</a:t>
                      </a:r>
                      <a:endParaRPr lang="el-GR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13950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5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13950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u="none" strike="noStrike">
                          <a:solidFill>
                            <a:srgbClr val="13778E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1" i="1" u="none" strike="noStrike">
                        <a:solidFill>
                          <a:srgbClr val="13778E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4130249494"/>
                  </a:ext>
                </a:extLst>
              </a:tr>
              <a:tr h="14369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8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800" u="none" strike="noStrike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ΛΗΜΝΟΣ</a:t>
                      </a:r>
                      <a:endParaRPr lang="el-GR" sz="800" b="0" i="0" u="none" strike="noStrike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3040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4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3040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u="none" strike="noStrike">
                          <a:solidFill>
                            <a:srgbClr val="13778E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1" i="1" u="none" strike="noStrike">
                        <a:solidFill>
                          <a:srgbClr val="13778E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130158278"/>
                  </a:ext>
                </a:extLst>
              </a:tr>
              <a:tr h="2425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9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ΜΗΛΟΣ (ΣΥΜΠΛΕΓΜΑ)</a:t>
                      </a:r>
                      <a:endParaRPr lang="el-GR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2650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3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2650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u="none" strike="noStrike" dirty="0">
                          <a:solidFill>
                            <a:srgbClr val="13778E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1" i="1" u="none" strike="noStrike" dirty="0">
                        <a:solidFill>
                          <a:srgbClr val="13778E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398334399"/>
                  </a:ext>
                </a:extLst>
              </a:tr>
              <a:tr h="14369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10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ΚΥΘΝΟΣ</a:t>
                      </a:r>
                      <a:endParaRPr lang="el-GR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665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2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665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u="none" strike="noStrike" dirty="0">
                          <a:solidFill>
                            <a:srgbClr val="13778E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1" i="1" u="none" strike="noStrike" dirty="0">
                        <a:solidFill>
                          <a:srgbClr val="13778E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195412636"/>
                  </a:ext>
                </a:extLst>
              </a:tr>
              <a:tr h="14369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11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ΣΕΡΙΦΟΣ</a:t>
                      </a:r>
                      <a:endParaRPr lang="el-GR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u="none" strike="noStrike" dirty="0">
                          <a:solidFill>
                            <a:srgbClr val="13778E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 </a:t>
                      </a:r>
                      <a:endParaRPr lang="en-US" sz="900" b="1" i="1" u="none" strike="noStrike" dirty="0">
                        <a:solidFill>
                          <a:srgbClr val="13778E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261232637"/>
                  </a:ext>
                </a:extLst>
              </a:tr>
              <a:tr h="14369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12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ΣΙΦΝΟΣ</a:t>
                      </a:r>
                      <a:endParaRPr lang="el-GR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1200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1200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3">
                  <a:txBody>
                    <a:bodyPr/>
                    <a:lstStyle/>
                    <a:p>
                      <a:pPr algn="just" fontAlgn="b"/>
                      <a:r>
                        <a:rPr lang="en-US" sz="900" b="1" u="none" strike="noStrike" dirty="0">
                          <a:solidFill>
                            <a:srgbClr val="13778E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    0</a:t>
                      </a:r>
                      <a:endParaRPr lang="en-US" sz="900" b="1" i="1" u="none" strike="noStrike" dirty="0">
                        <a:solidFill>
                          <a:srgbClr val="13778E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b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900" b="1" i="1" u="none" strike="noStrike" dirty="0">
                        <a:solidFill>
                          <a:srgbClr val="13778E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b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900" b="1" i="1" u="none" strike="noStrike" dirty="0">
                        <a:solidFill>
                          <a:srgbClr val="13778E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b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791177225"/>
                  </a:ext>
                </a:extLst>
              </a:tr>
              <a:tr h="14369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13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ΣΚΥΡΟΣ</a:t>
                      </a:r>
                      <a:endParaRPr lang="el-GR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650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u="none" strike="noStrike">
                          <a:solidFill>
                            <a:srgbClr val="13778E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650</a:t>
                      </a:r>
                      <a:endParaRPr lang="en-US" sz="900" b="1" i="1" u="none" strike="noStrike">
                        <a:solidFill>
                          <a:srgbClr val="13778E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28759285"/>
                  </a:ext>
                </a:extLst>
              </a:tr>
              <a:tr h="2425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14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ΚΩΣ (ΣΥΜΠΛΕΓΜΑ)</a:t>
                      </a:r>
                      <a:endParaRPr lang="el-GR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26000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4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15200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u="none" strike="noStrike">
                          <a:solidFill>
                            <a:srgbClr val="13778E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10800</a:t>
                      </a:r>
                      <a:endParaRPr lang="en-US" sz="900" b="1" i="1" u="none" strike="noStrike">
                        <a:solidFill>
                          <a:srgbClr val="13778E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707025303"/>
                  </a:ext>
                </a:extLst>
              </a:tr>
              <a:tr h="14369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15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ΠΑΤΜΟΣ</a:t>
                      </a:r>
                      <a:endParaRPr lang="el-GR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1200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1200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u="none" strike="noStrike" dirty="0">
                          <a:solidFill>
                            <a:srgbClr val="13778E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1" i="1" u="none" strike="noStrike" dirty="0">
                        <a:solidFill>
                          <a:srgbClr val="13778E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423059429"/>
                  </a:ext>
                </a:extLst>
              </a:tr>
              <a:tr h="14369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16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ΑΣΤΥΠΑΛΑΙΑ</a:t>
                      </a:r>
                      <a:endParaRPr lang="el-GR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u="none" strike="noStrike" dirty="0">
                          <a:solidFill>
                            <a:srgbClr val="13778E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 </a:t>
                      </a:r>
                      <a:endParaRPr lang="en-US" sz="900" b="1" i="1" u="none" strike="noStrike" dirty="0">
                        <a:solidFill>
                          <a:srgbClr val="13778E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766543790"/>
                  </a:ext>
                </a:extLst>
              </a:tr>
              <a:tr h="2425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17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ΑΓΙΟΣ ΕΥΣΤΡΑΤΙΟΣ</a:t>
                      </a:r>
                      <a:endParaRPr lang="el-GR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u="none" strike="noStrike" dirty="0">
                          <a:solidFill>
                            <a:srgbClr val="13778E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 </a:t>
                      </a:r>
                      <a:endParaRPr lang="en-US" sz="900" b="1" i="1" u="none" strike="noStrike" dirty="0">
                        <a:solidFill>
                          <a:srgbClr val="13778E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429099072"/>
                  </a:ext>
                </a:extLst>
              </a:tr>
              <a:tr h="2820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18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ΣΑΜΟΣ (ΣΥΜΠΛΕΓΜΑ)</a:t>
                      </a:r>
                      <a:endParaRPr lang="el-GR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8750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7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8750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u="none" strike="noStrike">
                          <a:solidFill>
                            <a:srgbClr val="13778E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1" i="1" u="none" strike="noStrike">
                        <a:solidFill>
                          <a:srgbClr val="13778E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4186755901"/>
                  </a:ext>
                </a:extLst>
              </a:tr>
              <a:tr h="14369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19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ΙΚΑΡΙΑ</a:t>
                      </a:r>
                      <a:endParaRPr lang="el-GR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1830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2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985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840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u="none" strike="noStrike" dirty="0">
                          <a:solidFill>
                            <a:srgbClr val="13778E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5</a:t>
                      </a:r>
                      <a:endParaRPr lang="en-US" sz="900" b="1" i="1" u="none" strike="noStrike" dirty="0">
                        <a:solidFill>
                          <a:srgbClr val="13778E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389718476"/>
                  </a:ext>
                </a:extLst>
              </a:tr>
              <a:tr h="2425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20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ΧΙΟΣ (ΣΥΜΠΛΕΓΜΑ)</a:t>
                      </a:r>
                      <a:endParaRPr lang="el-GR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11025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14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10425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600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u="none" strike="noStrike" dirty="0">
                          <a:solidFill>
                            <a:srgbClr val="13778E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1" i="1" u="none" strike="noStrike" dirty="0">
                        <a:solidFill>
                          <a:srgbClr val="13778E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901360256"/>
                  </a:ext>
                </a:extLst>
              </a:tr>
              <a:tr h="14369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21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ΑΡΚΙΟΙ</a:t>
                      </a:r>
                      <a:endParaRPr lang="el-GR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u="none" strike="noStrike" dirty="0">
                          <a:solidFill>
                            <a:srgbClr val="13778E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1" i="1" u="none" strike="noStrike" dirty="0">
                        <a:solidFill>
                          <a:srgbClr val="13778E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691259411"/>
                  </a:ext>
                </a:extLst>
              </a:tr>
              <a:tr h="14369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22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ΓΑΥΔΟΣ</a:t>
                      </a:r>
                      <a:endParaRPr lang="el-GR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u="none" strike="noStrike" dirty="0">
                          <a:solidFill>
                            <a:srgbClr val="13778E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1" i="1" u="none" strike="noStrike" dirty="0">
                        <a:solidFill>
                          <a:srgbClr val="13778E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657906834"/>
                  </a:ext>
                </a:extLst>
              </a:tr>
              <a:tr h="14369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23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ΑΝΤΙΚΥΘΗΡΑ</a:t>
                      </a:r>
                      <a:endParaRPr lang="el-GR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u="none" strike="noStrike" dirty="0">
                          <a:solidFill>
                            <a:srgbClr val="13778E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1" i="1" u="none" strike="noStrike" dirty="0">
                        <a:solidFill>
                          <a:srgbClr val="13778E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069490335"/>
                  </a:ext>
                </a:extLst>
              </a:tr>
              <a:tr h="14369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24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ΑΜΟΡΓΟΣ</a:t>
                      </a:r>
                      <a:endParaRPr lang="el-GR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500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u="none" strike="noStrike" dirty="0">
                          <a:solidFill>
                            <a:srgbClr val="13778E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500</a:t>
                      </a:r>
                      <a:endParaRPr lang="en-US" sz="900" b="1" i="1" u="none" strike="noStrike" dirty="0">
                        <a:solidFill>
                          <a:srgbClr val="13778E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508237293"/>
                  </a:ext>
                </a:extLst>
              </a:tr>
              <a:tr h="2425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25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ΘΗΡΑΣ (ΣΥΜΠΛΕΓΜΑ)</a:t>
                      </a:r>
                      <a:endParaRPr lang="el-GR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8600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u="none" strike="noStrike" dirty="0">
                          <a:solidFill>
                            <a:srgbClr val="13778E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8600</a:t>
                      </a:r>
                      <a:endParaRPr lang="en-US" sz="900" b="1" i="1" u="none" strike="noStrike" dirty="0">
                        <a:solidFill>
                          <a:srgbClr val="13778E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472223388"/>
                  </a:ext>
                </a:extLst>
              </a:tr>
              <a:tr h="2425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26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ΚΑΡΠΑΘΟΥ (ΣΥΜΠΛΕΓΜΑ)</a:t>
                      </a:r>
                      <a:endParaRPr lang="el-GR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1400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3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1400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u="none" strike="noStrike" dirty="0">
                          <a:solidFill>
                            <a:srgbClr val="13778E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1" i="1" u="none" strike="noStrike" dirty="0">
                        <a:solidFill>
                          <a:srgbClr val="13778E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303176957"/>
                  </a:ext>
                </a:extLst>
              </a:tr>
              <a:tr h="14369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27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ΣΥΜΗ</a:t>
                      </a:r>
                      <a:endParaRPr lang="el-GR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600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u="none" strike="noStrike" dirty="0">
                          <a:solidFill>
                            <a:srgbClr val="13778E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600</a:t>
                      </a:r>
                      <a:endParaRPr lang="en-US" sz="900" b="1" i="1" u="none" strike="noStrike" dirty="0">
                        <a:solidFill>
                          <a:srgbClr val="13778E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305400569"/>
                  </a:ext>
                </a:extLst>
              </a:tr>
              <a:tr h="14369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28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ΡΟΔΟΣ</a:t>
                      </a:r>
                      <a:endParaRPr lang="el-GR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48550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5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48550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u="none" strike="noStrike" dirty="0">
                          <a:solidFill>
                            <a:srgbClr val="13778E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900" b="1" i="1" u="none" strike="noStrike" dirty="0">
                        <a:solidFill>
                          <a:srgbClr val="13778E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57" marR="4357" marT="4357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928142798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5C311713-19DD-272C-E447-58C408CE42EF}"/>
              </a:ext>
            </a:extLst>
          </p:cNvPr>
          <p:cNvSpPr txBox="1"/>
          <p:nvPr/>
        </p:nvSpPr>
        <p:spPr>
          <a:xfrm>
            <a:off x="533400" y="1256216"/>
            <a:ext cx="8015486" cy="4247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109728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l-GR" sz="2400" b="1" u="none" strike="noStrike" kern="1200" cap="none" spc="0" normalizeH="0" baseline="0" dirty="0">
                <a:ln>
                  <a:noFill/>
                </a:ln>
                <a:solidFill>
                  <a:srgbClr val="13778E"/>
                </a:solidFill>
                <a:effectLst/>
                <a:uLnTx/>
                <a:uFillTx/>
                <a:latin typeface="Neutraface 2 Text Greek Demi" panose="020B0303020202020102" pitchFamily="34" charset="0"/>
              </a:rPr>
              <a:t>Αιολικά Πάρκα </a:t>
            </a:r>
            <a:endParaRPr kumimoji="0" lang="en-US" sz="2400" b="1" u="none" strike="noStrike" kern="1200" cap="none" spc="0" normalizeH="0" baseline="0" dirty="0">
              <a:ln>
                <a:noFill/>
              </a:ln>
              <a:solidFill>
                <a:srgbClr val="13778E"/>
              </a:solidFill>
              <a:effectLst/>
              <a:uLnTx/>
              <a:uFillTx/>
              <a:latin typeface="Neutraface 2 Text Greek Demi" panose="020B0303020202020102" pitchFamily="34" charset="0"/>
            </a:endParaRP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E914CAE8-4A23-8DE6-0C3D-BF75F78C85A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0195555"/>
              </p:ext>
            </p:extLst>
          </p:nvPr>
        </p:nvGraphicFramePr>
        <p:xfrm>
          <a:off x="7623147" y="1700632"/>
          <a:ext cx="6483929" cy="5945147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484780">
                  <a:extLst>
                    <a:ext uri="{9D8B030D-6E8A-4147-A177-3AD203B41FA5}">
                      <a16:colId xmlns:a16="http://schemas.microsoft.com/office/drawing/2014/main" val="4020641244"/>
                    </a:ext>
                  </a:extLst>
                </a:gridCol>
                <a:gridCol w="929161">
                  <a:extLst>
                    <a:ext uri="{9D8B030D-6E8A-4147-A177-3AD203B41FA5}">
                      <a16:colId xmlns:a16="http://schemas.microsoft.com/office/drawing/2014/main" val="49735801"/>
                    </a:ext>
                  </a:extLst>
                </a:gridCol>
                <a:gridCol w="1009958">
                  <a:extLst>
                    <a:ext uri="{9D8B030D-6E8A-4147-A177-3AD203B41FA5}">
                      <a16:colId xmlns:a16="http://schemas.microsoft.com/office/drawing/2014/main" val="641100363"/>
                    </a:ext>
                  </a:extLst>
                </a:gridCol>
                <a:gridCol w="727170">
                  <a:extLst>
                    <a:ext uri="{9D8B030D-6E8A-4147-A177-3AD203B41FA5}">
                      <a16:colId xmlns:a16="http://schemas.microsoft.com/office/drawing/2014/main" val="4216756359"/>
                    </a:ext>
                  </a:extLst>
                </a:gridCol>
                <a:gridCol w="656473">
                  <a:extLst>
                    <a:ext uri="{9D8B030D-6E8A-4147-A177-3AD203B41FA5}">
                      <a16:colId xmlns:a16="http://schemas.microsoft.com/office/drawing/2014/main" val="2680439848"/>
                    </a:ext>
                  </a:extLst>
                </a:gridCol>
                <a:gridCol w="929161">
                  <a:extLst>
                    <a:ext uri="{9D8B030D-6E8A-4147-A177-3AD203B41FA5}">
                      <a16:colId xmlns:a16="http://schemas.microsoft.com/office/drawing/2014/main" val="3063662736"/>
                    </a:ext>
                  </a:extLst>
                </a:gridCol>
                <a:gridCol w="979658">
                  <a:extLst>
                    <a:ext uri="{9D8B030D-6E8A-4147-A177-3AD203B41FA5}">
                      <a16:colId xmlns:a16="http://schemas.microsoft.com/office/drawing/2014/main" val="4090451632"/>
                    </a:ext>
                  </a:extLst>
                </a:gridCol>
                <a:gridCol w="767568">
                  <a:extLst>
                    <a:ext uri="{9D8B030D-6E8A-4147-A177-3AD203B41FA5}">
                      <a16:colId xmlns:a16="http://schemas.microsoft.com/office/drawing/2014/main" val="2470075810"/>
                    </a:ext>
                  </a:extLst>
                </a:gridCol>
              </a:tblGrid>
              <a:tr h="734895">
                <a:tc>
                  <a:txBody>
                    <a:bodyPr/>
                    <a:lstStyle/>
                    <a:p>
                      <a:pPr algn="ctr" fontAlgn="ctr"/>
                      <a:r>
                        <a:rPr lang="el-GR" sz="800" b="1" u="none" strike="noStrike" dirty="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Α/Α</a:t>
                      </a:r>
                      <a:endParaRPr lang="el-GR" sz="800" b="1" i="0" u="none" strike="noStrike" dirty="0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B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800" b="1" u="none" strike="noStrike" dirty="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ΗΛΕΚΤΡΙΚΟ ΣΥΣΤΗΜΑ</a:t>
                      </a:r>
                      <a:endParaRPr lang="el-GR" sz="800" b="1" i="0" u="none" strike="noStrike" dirty="0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B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800" b="1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ΕΓΚΕΚΡΙΜΕΝΑ ΠΕΡΙΘΩΡΙΑ ΙΣΧΥΟΣ ΑΝΑ ΗΛΕΚΤΡΙΚΟ ΣΥΣΤΗΜΑ (KW)  </a:t>
                      </a:r>
                      <a:endParaRPr lang="el-GR" sz="800" b="1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B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800" b="1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ΠΛΗΘΟΣ ΛΕΙΤ/ΝΤΩN ΣΤΑΘΜΩΝ ΑΝΑ ΗΣ </a:t>
                      </a:r>
                      <a:endParaRPr lang="el-GR" sz="800" b="1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B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800" b="1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ΙΣΧΥΣ ΛΕΙΤ/ΝΤΩN ΣΤΑΘΜΩΝ ΑΝΑ ΗΣ (kW)</a:t>
                      </a:r>
                      <a:endParaRPr lang="el-GR" sz="800" b="1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B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800" b="1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ΠΛΗΘΟΣ ΑΙΤΗΜΑΤΩΝ ΣΕ ΕΞΕΛΙΞΗ ΑΔΕΙΟΔΟΤΙΚΗΣ ΚΑΤΑΣΤΑΣΗΣ *</a:t>
                      </a:r>
                      <a:endParaRPr lang="el-GR" sz="800" b="1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B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800" b="1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ΔΕΣΜΕΥΜΕΝΗ ΙΣΧΥΣ - ΣΕ ΕΞΕΛΙΞΗ ΑΔΕΙΟΔΟΤΙΚΗΣ ΚΑΤΑΣΤΑΣΗΣ ΑΝΑ ΗΣ (kW)*</a:t>
                      </a:r>
                      <a:endParaRPr lang="el-GR" sz="800" b="1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B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800" b="1" u="none" strike="noStrike" dirty="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ΔΙΑΘΕΣΙΜΟ ΠΕΡΙΘΩΡΙΟ ΙΣΧΥΟΣ AΝΑ ΗΣ  (KW)</a:t>
                      </a:r>
                      <a:endParaRPr lang="el-GR" sz="800" b="1" i="0" u="none" strike="noStrike" dirty="0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B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5869717"/>
                  </a:ext>
                </a:extLst>
              </a:tr>
              <a:tr h="14697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 dirty="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800" u="none" strike="noStrike" dirty="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ΑΓΑΘΟΝΗΣΙ</a:t>
                      </a:r>
                      <a:endParaRPr lang="el-GR" sz="800" b="0" i="0" u="none" strike="noStrike" dirty="0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 dirty="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0,34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 dirty="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 dirty="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 dirty="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 dirty="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0,34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557282"/>
                  </a:ext>
                </a:extLst>
              </a:tr>
              <a:tr h="14697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2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ΑΝΑΦΗ</a:t>
                      </a:r>
                      <a:endParaRPr lang="el-GR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0,7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0,7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9870487"/>
                  </a:ext>
                </a:extLst>
              </a:tr>
              <a:tr h="14697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3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ΔΟΝΟΥΣΑ</a:t>
                      </a:r>
                      <a:endParaRPr lang="el-GR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0,44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0,44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8399487"/>
                  </a:ext>
                </a:extLst>
              </a:tr>
              <a:tr h="14697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4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800" u="none" strike="noStrike" dirty="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ΕΡΕΙΚΟΥΣΑ</a:t>
                      </a:r>
                      <a:endParaRPr lang="el-GR" sz="800" b="0" i="0" u="none" strike="noStrike" dirty="0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0,46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0,46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6510762"/>
                  </a:ext>
                </a:extLst>
              </a:tr>
              <a:tr h="14697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5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ΜΕΓΙΣΤΗ</a:t>
                      </a:r>
                      <a:endParaRPr lang="el-GR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15,5***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15,5***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2639442"/>
                  </a:ext>
                </a:extLst>
              </a:tr>
              <a:tr h="14697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6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ΟΘΩΝΟΙ</a:t>
                      </a:r>
                      <a:endParaRPr lang="el-GR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0,45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0,45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5962547"/>
                  </a:ext>
                </a:extLst>
              </a:tr>
              <a:tr h="293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7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ΛΕΣΒΟΣ (ΣΥΜΠΛΕΓΜΑ)</a:t>
                      </a:r>
                      <a:endParaRPr lang="el-GR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800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800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3107446"/>
                  </a:ext>
                </a:extLst>
              </a:tr>
              <a:tr h="14697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8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ΛΗΜΝΟΣ</a:t>
                      </a:r>
                      <a:endParaRPr lang="el-GR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130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130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8875891"/>
                  </a:ext>
                </a:extLst>
              </a:tr>
              <a:tr h="293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9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800" u="none" strike="noStrike" dirty="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ΜΗΛΟΣ (ΣΥΜΠΛΕΓΜΑ)</a:t>
                      </a:r>
                      <a:endParaRPr lang="el-GR" sz="800" b="0" i="0" u="none" strike="noStrike" dirty="0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26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26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1090275"/>
                  </a:ext>
                </a:extLst>
              </a:tr>
              <a:tr h="14697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ΚΥΘΝΟΣ</a:t>
                      </a:r>
                      <a:endParaRPr lang="el-GR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5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5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412973"/>
                  </a:ext>
                </a:extLst>
              </a:tr>
              <a:tr h="14697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11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ΣΕΡΙΦΟΣ</a:t>
                      </a:r>
                      <a:endParaRPr lang="el-GR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5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5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6720329"/>
                  </a:ext>
                </a:extLst>
              </a:tr>
              <a:tr h="14697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12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ΣΙΦΝΟΣ</a:t>
                      </a:r>
                      <a:endParaRPr lang="el-GR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60***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60***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5374297"/>
                  </a:ext>
                </a:extLst>
              </a:tr>
              <a:tr h="14697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13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ΣΚΥΡΟΣ</a:t>
                      </a:r>
                      <a:endParaRPr lang="el-GR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64***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64***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2327905"/>
                  </a:ext>
                </a:extLst>
              </a:tr>
              <a:tr h="26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14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ΚΩΣ (ΣΥΜΠΛΕΓΜΑ)</a:t>
                      </a:r>
                      <a:endParaRPr lang="el-GR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900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900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0044108"/>
                  </a:ext>
                </a:extLst>
              </a:tr>
              <a:tr h="14697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15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ΠΑΤΜΟΣ</a:t>
                      </a:r>
                      <a:endParaRPr lang="el-GR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72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72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0841407"/>
                  </a:ext>
                </a:extLst>
              </a:tr>
              <a:tr h="14697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16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ΑΣΤΥΠΑΛΑΙΑ</a:t>
                      </a:r>
                      <a:endParaRPr lang="el-GR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4,14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4,14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3965917"/>
                  </a:ext>
                </a:extLst>
              </a:tr>
              <a:tr h="26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17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ΑΓΙΟΣ ΕΥΣΤΡΑΤΙΟΣ</a:t>
                      </a:r>
                      <a:endParaRPr lang="el-GR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6,9***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6,9***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9410923"/>
                  </a:ext>
                </a:extLst>
              </a:tr>
              <a:tr h="293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18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ΣΑΜΟΣ (ΣΥΜΠΛΕΓΜΑ)</a:t>
                      </a:r>
                      <a:endParaRPr lang="el-GR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350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350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100872"/>
                  </a:ext>
                </a:extLst>
              </a:tr>
              <a:tr h="14697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19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ΙΚΑΡΙΑ</a:t>
                      </a:r>
                      <a:endParaRPr lang="el-GR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18,23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18,23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1999312"/>
                  </a:ext>
                </a:extLst>
              </a:tr>
              <a:tr h="266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20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ΧΙΟΣ (ΣΥΜΠΛΕΓΜΑ)</a:t>
                      </a:r>
                      <a:endParaRPr lang="el-GR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500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20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480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2364067"/>
                  </a:ext>
                </a:extLst>
              </a:tr>
              <a:tr h="14697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21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ΑΡΚΙΟΙ</a:t>
                      </a:r>
                      <a:endParaRPr lang="el-GR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1610347"/>
                  </a:ext>
                </a:extLst>
              </a:tr>
              <a:tr h="14697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22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ΓΑΥΔΟΣ</a:t>
                      </a:r>
                      <a:endParaRPr lang="el-GR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5340059"/>
                  </a:ext>
                </a:extLst>
              </a:tr>
              <a:tr h="14697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23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ΑΝΤΙΚΥΘΗΡΑ</a:t>
                      </a:r>
                      <a:endParaRPr lang="el-GR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0,15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0,15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2416885"/>
                  </a:ext>
                </a:extLst>
              </a:tr>
              <a:tr h="14697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24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ΑΜΟΡΓΟΣ</a:t>
                      </a:r>
                      <a:endParaRPr lang="el-GR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7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7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303562"/>
                  </a:ext>
                </a:extLst>
              </a:tr>
              <a:tr h="293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25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ΘΗΡΑΣ (ΣΥΜΠΛΕΓΜΑ)</a:t>
                      </a:r>
                      <a:endParaRPr lang="el-GR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150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150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5368620"/>
                  </a:ext>
                </a:extLst>
              </a:tr>
              <a:tr h="29395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26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ΚΑΡΠΑΘΟΥ (ΣΥΜΠΛΕΓΜΑ)</a:t>
                      </a:r>
                      <a:endParaRPr lang="el-GR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2506510"/>
                  </a:ext>
                </a:extLst>
              </a:tr>
              <a:tr h="14697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27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ΣΥΜΗ</a:t>
                      </a:r>
                      <a:endParaRPr lang="el-GR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15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15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9371347"/>
                  </a:ext>
                </a:extLst>
              </a:tr>
              <a:tr h="14697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28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ΡΟΔΟΣ</a:t>
                      </a:r>
                      <a:endParaRPr lang="el-GR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1000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u="none" strike="noStrike" dirty="0"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1000</a:t>
                      </a:r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5725" marR="5725" marT="5725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3290927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1E6DAE1E-9DE5-716D-2BA1-D9D7E5B8CA54}"/>
              </a:ext>
            </a:extLst>
          </p:cNvPr>
          <p:cNvSpPr txBox="1"/>
          <p:nvPr/>
        </p:nvSpPr>
        <p:spPr>
          <a:xfrm>
            <a:off x="7623147" y="1298918"/>
            <a:ext cx="8015486" cy="4247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109728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l-GR" sz="2400" b="1" u="none" strike="noStrike" kern="1200" cap="none" spc="0" normalizeH="0" baseline="0" dirty="0">
                <a:ln>
                  <a:noFill/>
                </a:ln>
                <a:solidFill>
                  <a:srgbClr val="13778E"/>
                </a:solidFill>
                <a:effectLst/>
                <a:uLnTx/>
                <a:uFillTx/>
                <a:latin typeface="Neutraface 2 Text Greek Demi" panose="020B0303020202020102" pitchFamily="34" charset="0"/>
              </a:rPr>
              <a:t>Μικρές Ανεμογεννήτριες</a:t>
            </a:r>
            <a:endParaRPr kumimoji="0" lang="en-US" sz="2400" b="1" u="none" strike="noStrike" kern="1200" cap="none" spc="0" normalizeH="0" baseline="0" dirty="0">
              <a:ln>
                <a:noFill/>
              </a:ln>
              <a:solidFill>
                <a:srgbClr val="13778E"/>
              </a:solidFill>
              <a:effectLst/>
              <a:uLnTx/>
              <a:uFillTx/>
              <a:latin typeface="Neutraface 2 Text Greek Demi" panose="020B0303020202020102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03BE9D4-4F1E-602B-49A1-F7D01DA20A2B}"/>
              </a:ext>
            </a:extLst>
          </p:cNvPr>
          <p:cNvSpPr txBox="1"/>
          <p:nvPr/>
        </p:nvSpPr>
        <p:spPr>
          <a:xfrm>
            <a:off x="7755818" y="7665463"/>
            <a:ext cx="6208538" cy="39647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l-GR" sz="1100" b="1" i="0" u="none" strike="noStrike" kern="1200" cap="none" spc="0" normalizeH="0" baseline="0" noProof="0" dirty="0">
                <a:ln>
                  <a:noFill/>
                </a:ln>
                <a:solidFill>
                  <a:srgbClr val="13778E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***ΤΟ ΠΕΡΙΘΩΡΙΟ ΕΠΙΜΕΡΙΖΕΤΑΙ ΑΠΟ ΚΟΙΝΟΥ ΣΤΙΣ ΤΕΧΝΟΛΟΓΙΕΣ </a:t>
            </a:r>
            <a:r>
              <a:rPr kumimoji="0" lang="el-GR" sz="1100" b="1" i="0" u="none" strike="noStrike" kern="1200" cap="none" spc="0" normalizeH="0" baseline="0" noProof="0" dirty="0" err="1">
                <a:ln>
                  <a:noFill/>
                </a:ln>
                <a:solidFill>
                  <a:srgbClr val="13778E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μΑΓ</a:t>
            </a:r>
            <a:r>
              <a:rPr kumimoji="0" lang="el-GR" sz="1100" b="1" i="0" u="none" strike="noStrike" kern="1200" cap="none" spc="0" normalizeH="0" baseline="0" noProof="0" dirty="0">
                <a:ln>
                  <a:noFill/>
                </a:ln>
                <a:solidFill>
                  <a:srgbClr val="13778E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 ΚΑΙ ΣΒΒ ΜΕ ΤΟΥΛΑΧΙΣΤΟΝ ΤΟ ΗΜΙΣΥ ΣΤΙΣ </a:t>
            </a:r>
            <a:r>
              <a:rPr kumimoji="0" lang="el-GR" sz="1100" b="1" i="0" u="none" strike="noStrike" kern="1200" cap="none" spc="0" normalizeH="0" baseline="0" noProof="0" dirty="0" err="1">
                <a:ln>
                  <a:noFill/>
                </a:ln>
                <a:solidFill>
                  <a:srgbClr val="13778E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</a:rPr>
              <a:t>μΑΓ</a:t>
            </a:r>
            <a:endParaRPr kumimoji="0" lang="en-US" sz="1100" b="1" i="0" u="none" strike="noStrike" kern="1200" cap="none" spc="0" normalizeH="0" baseline="0" noProof="0" dirty="0">
              <a:ln>
                <a:noFill/>
              </a:ln>
              <a:solidFill>
                <a:srgbClr val="13778E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37D14A1-87BC-2761-1A59-DA3AC56ADB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019" y="7497127"/>
            <a:ext cx="6086475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400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black background with blue triangles&#10;&#10;Description automatically generated">
            <a:extLst>
              <a:ext uri="{FF2B5EF4-FFF2-40B4-BE49-F238E27FC236}">
                <a16:creationId xmlns:a16="http://schemas.microsoft.com/office/drawing/2014/main" id="{F29CF5B4-DDD4-2258-3749-85C89DA6043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20000"/>
          </a:blip>
          <a:srcRect t="1119" r="5625" b="5054"/>
          <a:stretch/>
        </p:blipFill>
        <p:spPr>
          <a:xfrm>
            <a:off x="4946073" y="-1"/>
            <a:ext cx="9684327" cy="8229601"/>
          </a:xfrm>
          <a:prstGeom prst="rect">
            <a:avLst/>
          </a:prstGeom>
        </p:spPr>
      </p:pic>
      <p:sp>
        <p:nvSpPr>
          <p:cNvPr id="3" name="Θέση αριθμού διαφάνειας 2">
            <a:extLst>
              <a:ext uri="{FF2B5EF4-FFF2-40B4-BE49-F238E27FC236}">
                <a16:creationId xmlns:a16="http://schemas.microsoft.com/office/drawing/2014/main" id="{E45B1D0C-292C-4901-ADA0-254E56AF15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4092C-9B9C-9748-AC6A-F06C9D03AD52}" type="slidenum">
              <a:rPr lang="en-US" smtClean="0"/>
              <a:t>24</a:t>
            </a:fld>
            <a:endParaRPr lang="en-US" dirty="0"/>
          </a:p>
        </p:txBody>
      </p:sp>
      <p:sp>
        <p:nvSpPr>
          <p:cNvPr id="12" name="Ορθογώνιο 1">
            <a:extLst>
              <a:ext uri="{FF2B5EF4-FFF2-40B4-BE49-F238E27FC236}">
                <a16:creationId xmlns:a16="http://schemas.microsoft.com/office/drawing/2014/main" id="{BBB32CE1-199E-62B2-4BCA-58F4A1020CCF}"/>
              </a:ext>
            </a:extLst>
          </p:cNvPr>
          <p:cNvSpPr/>
          <p:nvPr/>
        </p:nvSpPr>
        <p:spPr>
          <a:xfrm rot="5400000">
            <a:off x="2934250" y="737205"/>
            <a:ext cx="1460553" cy="8465126"/>
          </a:xfrm>
          <a:prstGeom prst="rect">
            <a:avLst/>
          </a:prstGeom>
          <a:solidFill>
            <a:srgbClr val="64AD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8" name="Title 2">
            <a:extLst>
              <a:ext uri="{FF2B5EF4-FFF2-40B4-BE49-F238E27FC236}">
                <a16:creationId xmlns:a16="http://schemas.microsoft.com/office/drawing/2014/main" id="{A6691B0B-EA42-4A16-0B03-7493340AAB4E}"/>
              </a:ext>
            </a:extLst>
          </p:cNvPr>
          <p:cNvSpPr txBox="1">
            <a:spLocks/>
          </p:cNvSpPr>
          <p:nvPr/>
        </p:nvSpPr>
        <p:spPr>
          <a:xfrm>
            <a:off x="1766177" y="2882570"/>
            <a:ext cx="8631936" cy="2464459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l-GR" sz="9600" b="1" dirty="0">
                <a:solidFill>
                  <a:srgbClr val="1F6091"/>
                </a:solidFill>
                <a:latin typeface="Neutraface 2 Text Greek Demi" panose="020B0303020202020102" pitchFamily="34" charset="0"/>
              </a:rPr>
              <a:t>Καλές Πρακτικές</a:t>
            </a:r>
            <a:endParaRPr lang="el-GR" sz="6600" b="1" dirty="0">
              <a:solidFill>
                <a:srgbClr val="1F6091"/>
              </a:solidFill>
              <a:latin typeface="Neutraface 2 Text Greek Demi" panose="020B0303020202020102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5585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blue and black map&#10;&#10;Description automatically generated">
            <a:extLst>
              <a:ext uri="{FF2B5EF4-FFF2-40B4-BE49-F238E27FC236}">
                <a16:creationId xmlns:a16="http://schemas.microsoft.com/office/drawing/2014/main" id="{F5A01AF6-60B4-BF56-75AD-0A33D71CBAD0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</a:blip>
          <a:stretch>
            <a:fillRect/>
          </a:stretch>
        </p:blipFill>
        <p:spPr>
          <a:xfrm>
            <a:off x="4284832" y="117301"/>
            <a:ext cx="10017183" cy="799499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B295E82C-6A48-C668-0328-BC223AAC72A1}"/>
              </a:ext>
            </a:extLst>
          </p:cNvPr>
          <p:cNvSpPr txBox="1"/>
          <p:nvPr/>
        </p:nvSpPr>
        <p:spPr>
          <a:xfrm>
            <a:off x="455582" y="1030110"/>
            <a:ext cx="73152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109728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l-GR" sz="2000" b="1" u="none" strike="noStrike" kern="1200" cap="none" spc="0" normalizeH="0" baseline="0" dirty="0">
                <a:ln>
                  <a:noFill/>
                </a:ln>
                <a:solidFill>
                  <a:srgbClr val="13778E"/>
                </a:solidFill>
                <a:effectLst/>
                <a:uLnTx/>
                <a:uFillTx/>
                <a:latin typeface="Neutraface 2 Text Greek Demi" panose="020B0303020202020102" pitchFamily="34" charset="0"/>
              </a:rPr>
              <a:t>Τεχνική περιγραφή </a:t>
            </a:r>
            <a:endParaRPr kumimoji="0" lang="en-US" sz="2000" b="1" u="none" strike="noStrike" kern="1200" cap="none" spc="0" normalizeH="0" baseline="0" dirty="0">
              <a:ln>
                <a:noFill/>
              </a:ln>
              <a:solidFill>
                <a:srgbClr val="13778E"/>
              </a:solidFill>
              <a:effectLst/>
              <a:uLnTx/>
              <a:uFillTx/>
              <a:latin typeface="Neutraface 2 Text Greek Demi" panose="020B0303020202020102" pitchFamily="34" charset="0"/>
            </a:endParaRP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0608D407-4C12-E9CE-3EBE-560E57586DF5}"/>
              </a:ext>
            </a:extLst>
          </p:cNvPr>
          <p:cNvSpPr txBox="1">
            <a:spLocks/>
          </p:cNvSpPr>
          <p:nvPr/>
        </p:nvSpPr>
        <p:spPr>
          <a:xfrm>
            <a:off x="535592" y="352960"/>
            <a:ext cx="12917518" cy="585710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algn="l" defTabSz="109728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>
                <a:solidFill>
                  <a:schemeClr val="tx1"/>
                </a:solidFill>
                <a:latin typeface="DM Sans Medium" charset="0"/>
                <a:ea typeface="DM Sans Medium" charset="0"/>
                <a:cs typeface="DM Sans Medium" charset="0"/>
              </a:defRPr>
            </a:lvl1pPr>
          </a:lstStyle>
          <a:p>
            <a:r>
              <a:rPr lang="el-GR" sz="3200" dirty="0">
                <a:solidFill>
                  <a:srgbClr val="1F6091"/>
                </a:solidFill>
                <a:latin typeface="Neutraface 2 Text Greek Demi" panose="020B0303020202020102" pitchFamily="34" charset="0"/>
                <a:ea typeface="Roboto" panose="02000000000000000000" pitchFamily="2" charset="0"/>
                <a:cs typeface="Calibri" panose="020F0502020204030204" pitchFamily="34" charset="0"/>
              </a:rPr>
              <a:t>Παραγωγή βιοαερίου στην Λήμνο (</a:t>
            </a:r>
            <a:r>
              <a:rPr lang="en-US" sz="3200" dirty="0">
                <a:solidFill>
                  <a:srgbClr val="1F6091"/>
                </a:solidFill>
                <a:latin typeface="Neutraface 2 Text Greek Demi" panose="020B0303020202020102" pitchFamily="34" charset="0"/>
                <a:ea typeface="Roboto" panose="02000000000000000000" pitchFamily="2" charset="0"/>
                <a:cs typeface="Calibri" panose="020F0502020204030204" pitchFamily="34" charset="0"/>
              </a:rPr>
              <a:t>BIOG-Lemnos</a:t>
            </a:r>
            <a:r>
              <a:rPr lang="el-GR" sz="3200" dirty="0">
                <a:solidFill>
                  <a:srgbClr val="1F6091"/>
                </a:solidFill>
                <a:latin typeface="Neutraface 2 Text Greek Demi" panose="020B0303020202020102" pitchFamily="34" charset="0"/>
                <a:ea typeface="Roboto" panose="02000000000000000000" pitchFamily="2" charset="0"/>
                <a:cs typeface="Calibri" panose="020F0502020204030204" pitchFamily="34" charset="0"/>
              </a:rPr>
              <a:t>)</a:t>
            </a:r>
            <a:endParaRPr lang="en-US" sz="3200" dirty="0">
              <a:solidFill>
                <a:srgbClr val="1F6091"/>
              </a:solidFill>
              <a:latin typeface="Neutraface 2 Text Greek Demi" panose="020B0303020202020102" pitchFamily="34" charset="0"/>
              <a:ea typeface="Roboto" panose="02000000000000000000" pitchFamily="2" charset="0"/>
              <a:cs typeface="Calibri" panose="020F0502020204030204" pitchFamily="34" charset="0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4DAC00F-AECE-3F67-64FC-68D7830101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4616460"/>
              </p:ext>
            </p:extLst>
          </p:nvPr>
        </p:nvGraphicFramePr>
        <p:xfrm>
          <a:off x="535592" y="1744908"/>
          <a:ext cx="13740162" cy="556115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870081">
                  <a:extLst>
                    <a:ext uri="{9D8B030D-6E8A-4147-A177-3AD203B41FA5}">
                      <a16:colId xmlns:a16="http://schemas.microsoft.com/office/drawing/2014/main" val="3216449746"/>
                    </a:ext>
                  </a:extLst>
                </a:gridCol>
                <a:gridCol w="6870081">
                  <a:extLst>
                    <a:ext uri="{9D8B030D-6E8A-4147-A177-3AD203B41FA5}">
                      <a16:colId xmlns:a16="http://schemas.microsoft.com/office/drawing/2014/main" val="806992509"/>
                    </a:ext>
                  </a:extLst>
                </a:gridCol>
              </a:tblGrid>
              <a:tr h="796965">
                <a:tc>
                  <a:txBody>
                    <a:bodyPr/>
                    <a:lstStyle/>
                    <a:p>
                      <a:pPr marL="0" lvl="1" indent="0" algn="ctr">
                        <a:buNone/>
                      </a:pPr>
                      <a:r>
                        <a:rPr lang="el-GR" sz="2400" b="1" u="none" dirty="0">
                          <a:solidFill>
                            <a:srgbClr val="1F609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Στοιχεία έργου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lvl="1" indent="0" algn="ctr">
                        <a:buNone/>
                      </a:pPr>
                      <a:r>
                        <a:rPr lang="el-GR" sz="2400" b="1" u="none" dirty="0">
                          <a:solidFill>
                            <a:srgbClr val="1F609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Προσέγγιση</a:t>
                      </a:r>
                      <a:endParaRPr lang="en-US" sz="2400" b="1" u="none" dirty="0">
                        <a:solidFill>
                          <a:srgbClr val="1F6091"/>
                        </a:solidFill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3638961"/>
                  </a:ext>
                </a:extLst>
              </a:tr>
              <a:tr h="4764187">
                <a:tc>
                  <a:txBody>
                    <a:bodyPr/>
                    <a:lstStyle/>
                    <a:p>
                      <a:pPr marL="411480" lvl="1" indent="-41148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l-GR" sz="2000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Δεξαμενές αποθήκευσης </a:t>
                      </a:r>
                      <a:r>
                        <a:rPr lang="el-GR" sz="2000" dirty="0" err="1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βιοαποβλήτων</a:t>
                      </a:r>
                      <a:endParaRPr lang="el-GR" sz="2000" dirty="0">
                        <a:solidFill>
                          <a:srgbClr val="343433"/>
                        </a:solidFill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  <a:p>
                      <a:pPr marL="411480" lvl="1" indent="-41148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l-GR" sz="2000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Μονάδα αναερόβιας χώνευσης</a:t>
                      </a:r>
                    </a:p>
                    <a:p>
                      <a:pPr marL="411480" lvl="1" indent="-41148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l-GR" sz="2000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Μονάδα συμπαραγωγής θερμότητας-ηλεκτρικής</a:t>
                      </a:r>
                      <a:endParaRPr lang="nl-BE" sz="2000" dirty="0">
                        <a:solidFill>
                          <a:srgbClr val="343433"/>
                        </a:solidFill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  <a:p>
                      <a:pPr marL="411480" lvl="1" indent="-41148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l-GR" sz="2000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ενέργειας ισχύος </a:t>
                      </a:r>
                      <a:r>
                        <a:rPr lang="el-GR" sz="2000" b="1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180 </a:t>
                      </a:r>
                      <a:r>
                        <a:rPr lang="en-US" sz="2000" b="1" dirty="0" err="1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kWe</a:t>
                      </a:r>
                      <a:endParaRPr lang="el-GR" sz="2000" b="1" dirty="0">
                        <a:solidFill>
                          <a:srgbClr val="343433"/>
                        </a:solidFill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  <a:p>
                      <a:pPr marL="411480" lvl="1" indent="-41148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l-GR" sz="2000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Σύστημα διαχείρισης υπολειμμάτων</a:t>
                      </a:r>
                    </a:p>
                    <a:p>
                      <a:endParaRPr lang="en-BE" dirty="0"/>
                    </a:p>
                  </a:txBody>
                  <a:tcPr marL="137160" marR="137160" marT="137160" marB="137160"/>
                </a:tc>
                <a:tc>
                  <a:txBody>
                    <a:bodyPr/>
                    <a:lstStyle/>
                    <a:p>
                      <a:pPr marL="411480" lvl="1" indent="-41148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l-GR" sz="2000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Διαχείριση </a:t>
                      </a:r>
                      <a:r>
                        <a:rPr lang="el-GR" sz="2000" dirty="0" err="1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βιοαποβλήτων</a:t>
                      </a:r>
                      <a:r>
                        <a:rPr lang="el-GR" sz="2000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 με βάση την εποχικότητα</a:t>
                      </a:r>
                      <a:endParaRPr lang="en-US" sz="2000" dirty="0">
                        <a:solidFill>
                          <a:srgbClr val="343433"/>
                        </a:solidFill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  <a:p>
                      <a:pPr marL="411480" lvl="1" indent="-41148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l-GR" sz="2000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Παραγωγή ενέργειας μέσω μονάδας συνδυασμένης θερμότητας και ισχύος (CHP), με χρήση βιοαερίου που παράγεται από την αναερόβια χώνευση (AD)</a:t>
                      </a:r>
                      <a:endParaRPr lang="en-US" sz="2000" dirty="0">
                        <a:solidFill>
                          <a:srgbClr val="343433"/>
                        </a:solidFill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  <a:p>
                      <a:pPr marL="411480" lvl="1" indent="-41148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l-GR" sz="2000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​</a:t>
                      </a:r>
                      <a:r>
                        <a:rPr lang="en-US" sz="2000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H </a:t>
                      </a:r>
                      <a:r>
                        <a:rPr lang="el-GR" sz="2000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περίσσεια ενέργειας παρέχεται στο ηλεκτρικό δίκτυο του νησιού</a:t>
                      </a:r>
                      <a:endParaRPr lang="en-US" sz="2000" dirty="0">
                        <a:solidFill>
                          <a:srgbClr val="343433"/>
                        </a:solidFill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  <a:p>
                      <a:pPr marL="411480" lvl="1" indent="-411480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l-GR" sz="2000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Το υπόλειμμα θα χρησιμοποιείται ως </a:t>
                      </a:r>
                      <a:r>
                        <a:rPr lang="el-GR" sz="2000" dirty="0" err="1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εδαφοβελτιωτικό</a:t>
                      </a:r>
                      <a:r>
                        <a:rPr lang="el-GR" sz="2000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 από τοπικούς αγρότες</a:t>
                      </a:r>
                    </a:p>
                    <a:p>
                      <a:pPr marL="228600" marR="0" lvl="0" indent="-228600" algn="just" defTabSz="1097280" rtl="0" eaLnBrk="1" fontAlgn="auto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endParaRPr kumimoji="0" lang="en-US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137160" marR="137160" marT="137160" marB="137160"/>
                </a:tc>
                <a:extLst>
                  <a:ext uri="{0D108BD9-81ED-4DB2-BD59-A6C34878D82A}">
                    <a16:rowId xmlns:a16="http://schemas.microsoft.com/office/drawing/2014/main" val="3073506387"/>
                  </a:ext>
                </a:extLst>
              </a:tr>
            </a:tbl>
          </a:graphicData>
        </a:graphic>
      </p:graphicFrame>
      <p:pic>
        <p:nvPicPr>
          <p:cNvPr id="3" name="Picture 2">
            <a:extLst>
              <a:ext uri="{FF2B5EF4-FFF2-40B4-BE49-F238E27FC236}">
                <a16:creationId xmlns:a16="http://schemas.microsoft.com/office/drawing/2014/main" id="{C89FEFBC-CE1D-7B5F-E9A4-257145E853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019" y="7497127"/>
            <a:ext cx="6086475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456636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blue and black map&#10;&#10;Description automatically generated">
            <a:extLst>
              <a:ext uri="{FF2B5EF4-FFF2-40B4-BE49-F238E27FC236}">
                <a16:creationId xmlns:a16="http://schemas.microsoft.com/office/drawing/2014/main" id="{6232C9FA-3196-7448-31A2-8CA6D937C8F3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</a:blip>
          <a:stretch>
            <a:fillRect/>
          </a:stretch>
        </p:blipFill>
        <p:spPr>
          <a:xfrm>
            <a:off x="4284832" y="117301"/>
            <a:ext cx="10017183" cy="7994997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23D5D007-C4E4-B899-D0F9-9183FAE0FA76}"/>
              </a:ext>
            </a:extLst>
          </p:cNvPr>
          <p:cNvSpPr/>
          <p:nvPr/>
        </p:nvSpPr>
        <p:spPr>
          <a:xfrm>
            <a:off x="535593" y="5538769"/>
            <a:ext cx="7721716" cy="1814946"/>
          </a:xfrm>
          <a:prstGeom prst="rect">
            <a:avLst/>
          </a:prstGeom>
          <a:solidFill>
            <a:srgbClr val="1377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2800" dirty="0">
                <a:latin typeface="Roboto" panose="02000000000000000000" pitchFamily="2" charset="0"/>
                <a:ea typeface="Roboto" panose="02000000000000000000" pitchFamily="2" charset="0"/>
              </a:rPr>
              <a:t>572 </a:t>
            </a:r>
            <a:r>
              <a:rPr lang="en-US" sz="2800" dirty="0">
                <a:latin typeface="Roboto" panose="02000000000000000000" pitchFamily="2" charset="0"/>
                <a:ea typeface="Roboto" panose="02000000000000000000" pitchFamily="2" charset="0"/>
              </a:rPr>
              <a:t>tCO</a:t>
            </a:r>
            <a:r>
              <a:rPr lang="en-US" sz="2800" baseline="-25000" dirty="0">
                <a:latin typeface="Roboto" panose="02000000000000000000" pitchFamily="2" charset="0"/>
                <a:ea typeface="Roboto" panose="02000000000000000000" pitchFamily="2" charset="0"/>
              </a:rPr>
              <a:t>2</a:t>
            </a:r>
            <a:r>
              <a:rPr lang="el-GR" sz="2800" baseline="-25000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sz="2800" dirty="0">
                <a:latin typeface="Roboto" panose="02000000000000000000" pitchFamily="2" charset="0"/>
                <a:ea typeface="Roboto" panose="02000000000000000000" pitchFamily="2" charset="0"/>
              </a:rPr>
              <a:t>eq </a:t>
            </a:r>
            <a:r>
              <a:rPr lang="el-GR" sz="2800" dirty="0">
                <a:latin typeface="Roboto" panose="02000000000000000000" pitchFamily="2" charset="0"/>
                <a:ea typeface="Roboto" panose="02000000000000000000" pitchFamily="2" charset="0"/>
              </a:rPr>
              <a:t>εκπομπών αερίων θερμοκηπίου</a:t>
            </a:r>
            <a:endParaRPr lang="nl-BE" sz="2800" dirty="0"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algn="ctr"/>
            <a:r>
              <a:rPr lang="el-GR" sz="1800" dirty="0">
                <a:latin typeface="Roboto" panose="02000000000000000000" pitchFamily="2" charset="0"/>
                <a:ea typeface="Roboto" panose="02000000000000000000" pitchFamily="2" charset="0"/>
              </a:rPr>
              <a:t>Αποφυγή</a:t>
            </a:r>
            <a:endParaRPr lang="en-US" sz="18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5F45840-E154-53BD-E65B-631D320B7F48}"/>
              </a:ext>
            </a:extLst>
          </p:cNvPr>
          <p:cNvSpPr/>
          <p:nvPr/>
        </p:nvSpPr>
        <p:spPr>
          <a:xfrm>
            <a:off x="535592" y="3591254"/>
            <a:ext cx="5588117" cy="1814946"/>
          </a:xfrm>
          <a:prstGeom prst="rect">
            <a:avLst/>
          </a:prstGeom>
          <a:solidFill>
            <a:srgbClr val="1F60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2800" dirty="0">
                <a:latin typeface="Roboto" panose="02000000000000000000" pitchFamily="2" charset="0"/>
                <a:ea typeface="Roboto" panose="02000000000000000000" pitchFamily="2" charset="0"/>
              </a:rPr>
              <a:t>1618 Μ</a:t>
            </a:r>
            <a:r>
              <a:rPr lang="en-US" sz="2800" dirty="0" err="1">
                <a:latin typeface="Roboto" panose="02000000000000000000" pitchFamily="2" charset="0"/>
                <a:ea typeface="Roboto" panose="02000000000000000000" pitchFamily="2" charset="0"/>
              </a:rPr>
              <a:t>Wh</a:t>
            </a:r>
            <a:r>
              <a:rPr lang="el-GR" sz="2800" dirty="0">
                <a:latin typeface="Roboto" panose="02000000000000000000" pitchFamily="2" charset="0"/>
                <a:ea typeface="Roboto" panose="02000000000000000000" pitchFamily="2" charset="0"/>
              </a:rPr>
              <a:t> θερμικής ενέργειας</a:t>
            </a:r>
            <a:endParaRPr lang="nl-BE" sz="2800" dirty="0"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algn="ctr"/>
            <a:r>
              <a:rPr lang="el-GR" sz="1800" dirty="0">
                <a:latin typeface="Roboto" panose="02000000000000000000" pitchFamily="2" charset="0"/>
                <a:ea typeface="Roboto" panose="02000000000000000000" pitchFamily="2" charset="0"/>
              </a:rPr>
              <a:t>Ετήσια Παραγωγή</a:t>
            </a:r>
            <a:endParaRPr lang="en-US" sz="18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25D04E3-5BE3-B73E-A997-B58680906906}"/>
              </a:ext>
            </a:extLst>
          </p:cNvPr>
          <p:cNvSpPr/>
          <p:nvPr/>
        </p:nvSpPr>
        <p:spPr>
          <a:xfrm>
            <a:off x="535592" y="1643739"/>
            <a:ext cx="5906772" cy="1814946"/>
          </a:xfrm>
          <a:prstGeom prst="rect">
            <a:avLst/>
          </a:prstGeom>
          <a:solidFill>
            <a:srgbClr val="1377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2800" dirty="0">
                <a:latin typeface="Roboto" panose="02000000000000000000" pitchFamily="2" charset="0"/>
                <a:ea typeface="Roboto" panose="02000000000000000000" pitchFamily="2" charset="0"/>
              </a:rPr>
              <a:t>1440 Μ</a:t>
            </a:r>
            <a:r>
              <a:rPr lang="en-US" sz="2800" dirty="0" err="1">
                <a:latin typeface="Roboto" panose="02000000000000000000" pitchFamily="2" charset="0"/>
                <a:ea typeface="Roboto" panose="02000000000000000000" pitchFamily="2" charset="0"/>
              </a:rPr>
              <a:t>Wh</a:t>
            </a:r>
            <a:r>
              <a:rPr lang="en-US" sz="2800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l-GR" sz="2800" dirty="0">
                <a:latin typeface="Roboto" panose="02000000000000000000" pitchFamily="2" charset="0"/>
                <a:ea typeface="Roboto" panose="02000000000000000000" pitchFamily="2" charset="0"/>
              </a:rPr>
              <a:t>ηλεκτρικής ενέργειας </a:t>
            </a:r>
            <a:endParaRPr lang="nl-BE" sz="2800" dirty="0"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algn="ctr"/>
            <a:r>
              <a:rPr lang="el-GR" sz="1800" dirty="0">
                <a:latin typeface="Roboto" panose="02000000000000000000" pitchFamily="2" charset="0"/>
                <a:ea typeface="Roboto" panose="02000000000000000000" pitchFamily="2" charset="0"/>
              </a:rPr>
              <a:t>Ετήσια Παραγωγή</a:t>
            </a:r>
            <a:endParaRPr lang="en-US" sz="18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83A3CB9-D3D8-C116-EF6D-D13608D5D618}"/>
              </a:ext>
            </a:extLst>
          </p:cNvPr>
          <p:cNvSpPr txBox="1"/>
          <p:nvPr/>
        </p:nvSpPr>
        <p:spPr>
          <a:xfrm>
            <a:off x="455582" y="1030110"/>
            <a:ext cx="73152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109728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l-GR" sz="2000" b="1" u="none" strike="noStrike" kern="1200" cap="none" spc="0" normalizeH="0" baseline="0" dirty="0">
                <a:ln>
                  <a:noFill/>
                </a:ln>
                <a:solidFill>
                  <a:srgbClr val="13778E"/>
                </a:solidFill>
                <a:effectLst/>
                <a:uLnTx/>
                <a:uFillTx/>
                <a:latin typeface="Neutraface 2 Text Greek Demi" panose="020B0303020202020102" pitchFamily="34" charset="0"/>
              </a:rPr>
              <a:t>Αναμενόμενα αποτελέσματα</a:t>
            </a:r>
            <a:endParaRPr kumimoji="0" lang="en-US" sz="2000" b="1" u="none" strike="noStrike" kern="1200" cap="none" spc="0" normalizeH="0" baseline="0" dirty="0">
              <a:ln>
                <a:noFill/>
              </a:ln>
              <a:solidFill>
                <a:srgbClr val="13778E"/>
              </a:solidFill>
              <a:effectLst/>
              <a:uLnTx/>
              <a:uFillTx/>
              <a:latin typeface="Neutraface 2 Text Greek Demi" panose="020B0303020202020102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49478299-4558-0C2A-EFAD-8D330D3DE9D7}"/>
              </a:ext>
            </a:extLst>
          </p:cNvPr>
          <p:cNvSpPr txBox="1">
            <a:spLocks/>
          </p:cNvSpPr>
          <p:nvPr/>
        </p:nvSpPr>
        <p:spPr>
          <a:xfrm>
            <a:off x="535592" y="352960"/>
            <a:ext cx="12917518" cy="585710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algn="l" defTabSz="109728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>
                <a:solidFill>
                  <a:schemeClr val="tx1"/>
                </a:solidFill>
                <a:latin typeface="DM Sans Medium" charset="0"/>
                <a:ea typeface="DM Sans Medium" charset="0"/>
                <a:cs typeface="DM Sans Medium" charset="0"/>
              </a:defRPr>
            </a:lvl1pPr>
          </a:lstStyle>
          <a:p>
            <a:r>
              <a:rPr lang="el-GR" sz="3200" dirty="0">
                <a:solidFill>
                  <a:srgbClr val="1F6091"/>
                </a:solidFill>
                <a:latin typeface="Neutraface 2 Text Greek Demi" panose="020B0303020202020102" pitchFamily="34" charset="0"/>
                <a:ea typeface="Roboto" panose="02000000000000000000" pitchFamily="2" charset="0"/>
                <a:cs typeface="Calibri" panose="020F0502020204030204" pitchFamily="34" charset="0"/>
              </a:rPr>
              <a:t>Παραγωγή βιοαερίου στην Λήμνο (</a:t>
            </a:r>
            <a:r>
              <a:rPr lang="en-US" sz="3200" dirty="0">
                <a:solidFill>
                  <a:srgbClr val="1F6091"/>
                </a:solidFill>
                <a:latin typeface="Neutraface 2 Text Greek Demi" panose="020B0303020202020102" pitchFamily="34" charset="0"/>
                <a:ea typeface="Roboto" panose="02000000000000000000" pitchFamily="2" charset="0"/>
                <a:cs typeface="Calibri" panose="020F0502020204030204" pitchFamily="34" charset="0"/>
              </a:rPr>
              <a:t>BIOG-Lemnos</a:t>
            </a:r>
            <a:r>
              <a:rPr lang="el-GR" sz="3200" dirty="0">
                <a:solidFill>
                  <a:srgbClr val="1F6091"/>
                </a:solidFill>
                <a:latin typeface="Neutraface 2 Text Greek Demi" panose="020B0303020202020102" pitchFamily="34" charset="0"/>
                <a:ea typeface="Roboto" panose="02000000000000000000" pitchFamily="2" charset="0"/>
                <a:cs typeface="Calibri" panose="020F0502020204030204" pitchFamily="34" charset="0"/>
              </a:rPr>
              <a:t>)</a:t>
            </a:r>
            <a:endParaRPr lang="en-US" sz="3200" dirty="0">
              <a:solidFill>
                <a:srgbClr val="1F6091"/>
              </a:solidFill>
              <a:latin typeface="Neutraface 2 Text Greek Demi" panose="020B0303020202020102" pitchFamily="34" charset="0"/>
              <a:ea typeface="Roboto" panose="02000000000000000000" pitchFamily="2" charset="0"/>
              <a:cs typeface="Calibri" panose="020F050202020403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E5C33A3-5725-F6D9-91F7-22D58B6FA0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019" y="7497127"/>
            <a:ext cx="6086475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538727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blue and black map&#10;&#10;Description automatically generated">
            <a:extLst>
              <a:ext uri="{FF2B5EF4-FFF2-40B4-BE49-F238E27FC236}">
                <a16:creationId xmlns:a16="http://schemas.microsoft.com/office/drawing/2014/main" id="{6232C9FA-3196-7448-31A2-8CA6D937C8F3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</a:blip>
          <a:stretch>
            <a:fillRect/>
          </a:stretch>
        </p:blipFill>
        <p:spPr>
          <a:xfrm>
            <a:off x="4284832" y="117301"/>
            <a:ext cx="10017183" cy="7994997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175CD39-AD52-015A-1226-E8D8EDD3E725}"/>
              </a:ext>
            </a:extLst>
          </p:cNvPr>
          <p:cNvSpPr txBox="1"/>
          <p:nvPr/>
        </p:nvSpPr>
        <p:spPr>
          <a:xfrm>
            <a:off x="535592" y="938670"/>
            <a:ext cx="73152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109728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l-GR" sz="2000" b="1" dirty="0">
                <a:solidFill>
                  <a:srgbClr val="13778E"/>
                </a:solidFill>
                <a:latin typeface="Neutraface 2 Text Greek Demi" panose="020B0303020202020102" pitchFamily="34" charset="0"/>
              </a:rPr>
              <a:t>Οικονομικά μεγέθη</a:t>
            </a:r>
            <a:r>
              <a:rPr kumimoji="0" lang="el-GR" sz="2000" b="1" u="none" strike="noStrike" kern="1200" cap="none" spc="0" normalizeH="0" baseline="0" dirty="0">
                <a:ln>
                  <a:noFill/>
                </a:ln>
                <a:solidFill>
                  <a:srgbClr val="13778E"/>
                </a:solidFill>
                <a:effectLst/>
                <a:uLnTx/>
                <a:uFillTx/>
                <a:latin typeface="Neutraface 2 Text Greek Demi" panose="020B0303020202020102" pitchFamily="34" charset="0"/>
              </a:rPr>
              <a:t>  </a:t>
            </a:r>
            <a:endParaRPr kumimoji="0" lang="en-US" sz="2000" b="1" u="none" strike="noStrike" kern="1200" cap="none" spc="0" normalizeH="0" baseline="0" dirty="0">
              <a:ln>
                <a:noFill/>
              </a:ln>
              <a:solidFill>
                <a:srgbClr val="13778E"/>
              </a:solidFill>
              <a:effectLst/>
              <a:uLnTx/>
              <a:uFillTx/>
              <a:latin typeface="Neutraface 2 Text Greek Demi" panose="020B0303020202020102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3D5D007-C4E4-B899-D0F9-9183FAE0FA76}"/>
              </a:ext>
            </a:extLst>
          </p:cNvPr>
          <p:cNvSpPr/>
          <p:nvPr/>
        </p:nvSpPr>
        <p:spPr>
          <a:xfrm>
            <a:off x="535593" y="5538769"/>
            <a:ext cx="6779607" cy="1814946"/>
          </a:xfrm>
          <a:prstGeom prst="rect">
            <a:avLst/>
          </a:prstGeom>
          <a:solidFill>
            <a:srgbClr val="1377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0" i="0" u="none" strike="noStrike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€324,000</a:t>
            </a:r>
          </a:p>
          <a:p>
            <a:pPr algn="ctr"/>
            <a:r>
              <a:rPr lang="el-GR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Εκτίμηση ετήσιων εσόδων από πώληση ενέργειας στο δίκτυο</a:t>
            </a:r>
            <a:endParaRPr lang="en-US" sz="18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5F45840-E154-53BD-E65B-631D320B7F48}"/>
              </a:ext>
            </a:extLst>
          </p:cNvPr>
          <p:cNvSpPr/>
          <p:nvPr/>
        </p:nvSpPr>
        <p:spPr>
          <a:xfrm>
            <a:off x="535592" y="3591254"/>
            <a:ext cx="6266990" cy="1814946"/>
          </a:xfrm>
          <a:prstGeom prst="rect">
            <a:avLst/>
          </a:prstGeom>
          <a:solidFill>
            <a:srgbClr val="1F60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€268,422</a:t>
            </a:r>
          </a:p>
          <a:p>
            <a:pPr algn="ctr"/>
            <a:r>
              <a:rPr lang="el-GR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Ετήσιο λειτουργικό κόστος</a:t>
            </a:r>
            <a:endParaRPr lang="en-US" sz="18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25D04E3-5BE3-B73E-A997-B58680906906}"/>
              </a:ext>
            </a:extLst>
          </p:cNvPr>
          <p:cNvSpPr/>
          <p:nvPr/>
        </p:nvSpPr>
        <p:spPr>
          <a:xfrm>
            <a:off x="535592" y="1643739"/>
            <a:ext cx="5768226" cy="1814946"/>
          </a:xfrm>
          <a:prstGeom prst="rect">
            <a:avLst/>
          </a:prstGeom>
          <a:solidFill>
            <a:srgbClr val="1377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0" i="0" u="none" strike="noStrike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€781,200</a:t>
            </a:r>
          </a:p>
          <a:p>
            <a:pPr algn="ctr"/>
            <a:r>
              <a:rPr lang="el-GR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Εκτιμώμενο κόστος επένδυσης</a:t>
            </a:r>
            <a:endParaRPr lang="en-US" sz="18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cxnSp>
        <p:nvCxnSpPr>
          <p:cNvPr id="4" name="Ευθύγραμμο βέλος σύνδεσης 6">
            <a:extLst>
              <a:ext uri="{FF2B5EF4-FFF2-40B4-BE49-F238E27FC236}">
                <a16:creationId xmlns:a16="http://schemas.microsoft.com/office/drawing/2014/main" id="{4D6FE657-44BF-0EDE-E67E-97A4DEA1DA78}"/>
              </a:ext>
            </a:extLst>
          </p:cNvPr>
          <p:cNvCxnSpPr>
            <a:cxnSpLocks/>
          </p:cNvCxnSpPr>
          <p:nvPr/>
        </p:nvCxnSpPr>
        <p:spPr>
          <a:xfrm flipH="1">
            <a:off x="5971309" y="3591254"/>
            <a:ext cx="1343891" cy="651309"/>
          </a:xfrm>
          <a:prstGeom prst="straightConnector1">
            <a:avLst/>
          </a:prstGeom>
          <a:ln w="107950">
            <a:solidFill>
              <a:srgbClr val="13778E"/>
            </a:solidFill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29F17542-2DC5-8AB6-0D0F-00362CE7311B}"/>
              </a:ext>
            </a:extLst>
          </p:cNvPr>
          <p:cNvSpPr txBox="1"/>
          <p:nvPr/>
        </p:nvSpPr>
        <p:spPr>
          <a:xfrm>
            <a:off x="7460062" y="3016929"/>
            <a:ext cx="4674326" cy="8835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l-GR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περιλαμβάνει συντήρηση, προσωπικό, αγορά βιομάζας, μεταφορά και άλλα κόστη</a:t>
            </a:r>
            <a:endParaRPr lang="en-BE" dirty="0">
              <a:solidFill>
                <a:srgbClr val="343433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E4CE166-A2F7-EA42-4537-E3050DADF883}"/>
              </a:ext>
            </a:extLst>
          </p:cNvPr>
          <p:cNvSpPr txBox="1">
            <a:spLocks/>
          </p:cNvSpPr>
          <p:nvPr/>
        </p:nvSpPr>
        <p:spPr>
          <a:xfrm>
            <a:off x="535592" y="352960"/>
            <a:ext cx="12917518" cy="585710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algn="l" defTabSz="109728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>
                <a:solidFill>
                  <a:schemeClr val="tx1"/>
                </a:solidFill>
                <a:latin typeface="DM Sans Medium" charset="0"/>
                <a:ea typeface="DM Sans Medium" charset="0"/>
                <a:cs typeface="DM Sans Medium" charset="0"/>
              </a:defRPr>
            </a:lvl1pPr>
          </a:lstStyle>
          <a:p>
            <a:r>
              <a:rPr lang="el-GR" sz="3200" dirty="0">
                <a:solidFill>
                  <a:srgbClr val="1F6091"/>
                </a:solidFill>
                <a:latin typeface="Neutraface 2 Text Greek Demi" panose="020B0303020202020102" pitchFamily="34" charset="0"/>
                <a:ea typeface="Roboto" panose="02000000000000000000" pitchFamily="2" charset="0"/>
                <a:cs typeface="Calibri" panose="020F0502020204030204" pitchFamily="34" charset="0"/>
              </a:rPr>
              <a:t>Παραγωγή βιοαερίου στην Λήμνο (</a:t>
            </a:r>
            <a:r>
              <a:rPr lang="en-US" sz="3200" dirty="0">
                <a:solidFill>
                  <a:srgbClr val="1F6091"/>
                </a:solidFill>
                <a:latin typeface="Neutraface 2 Text Greek Demi" panose="020B0303020202020102" pitchFamily="34" charset="0"/>
                <a:ea typeface="Roboto" panose="02000000000000000000" pitchFamily="2" charset="0"/>
                <a:cs typeface="Calibri" panose="020F0502020204030204" pitchFamily="34" charset="0"/>
              </a:rPr>
              <a:t>BIOG-Lemnos</a:t>
            </a:r>
            <a:r>
              <a:rPr lang="el-GR" sz="3200" dirty="0">
                <a:solidFill>
                  <a:srgbClr val="1F6091"/>
                </a:solidFill>
                <a:latin typeface="Neutraface 2 Text Greek Demi" panose="020B0303020202020102" pitchFamily="34" charset="0"/>
                <a:ea typeface="Roboto" panose="02000000000000000000" pitchFamily="2" charset="0"/>
                <a:cs typeface="Calibri" panose="020F0502020204030204" pitchFamily="34" charset="0"/>
              </a:rPr>
              <a:t>)</a:t>
            </a:r>
            <a:endParaRPr lang="en-US" sz="3200" dirty="0">
              <a:solidFill>
                <a:srgbClr val="1F6091"/>
              </a:solidFill>
              <a:latin typeface="Neutraface 2 Text Greek Demi" panose="020B0303020202020102" pitchFamily="34" charset="0"/>
              <a:ea typeface="Roboto" panose="02000000000000000000" pitchFamily="2" charset="0"/>
              <a:cs typeface="Calibri" panose="020F050202020403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D549C87-76A4-94E0-4342-A94219ED1A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019" y="7497127"/>
            <a:ext cx="6086475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4237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blue and black map&#10;&#10;Description automatically generated">
            <a:extLst>
              <a:ext uri="{FF2B5EF4-FFF2-40B4-BE49-F238E27FC236}">
                <a16:creationId xmlns:a16="http://schemas.microsoft.com/office/drawing/2014/main" id="{6232C9FA-3196-7448-31A2-8CA6D937C8F3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</a:blip>
          <a:stretch>
            <a:fillRect/>
          </a:stretch>
        </p:blipFill>
        <p:spPr>
          <a:xfrm>
            <a:off x="4284832" y="117301"/>
            <a:ext cx="10017183" cy="7994997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175CD39-AD52-015A-1226-E8D8EDD3E725}"/>
              </a:ext>
            </a:extLst>
          </p:cNvPr>
          <p:cNvSpPr txBox="1"/>
          <p:nvPr/>
        </p:nvSpPr>
        <p:spPr>
          <a:xfrm>
            <a:off x="455582" y="938670"/>
            <a:ext cx="73152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109728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l-GR" sz="2000" b="1" u="none" strike="noStrike" kern="1200" cap="none" spc="0" normalizeH="0" baseline="0" dirty="0" err="1">
                <a:ln>
                  <a:noFill/>
                </a:ln>
                <a:solidFill>
                  <a:srgbClr val="13778E"/>
                </a:solidFill>
                <a:effectLst/>
                <a:uLnTx/>
                <a:uFillTx/>
                <a:latin typeface="Neutraface 2 Text Greek Demi" panose="020B0303020202020102" pitchFamily="34" charset="0"/>
              </a:rPr>
              <a:t>Αδειοδοτική</a:t>
            </a:r>
            <a:r>
              <a:rPr kumimoji="0" lang="el-GR" sz="2000" b="1" u="none" strike="noStrike" kern="1200" cap="none" spc="0" normalizeH="0" baseline="0" dirty="0">
                <a:ln>
                  <a:noFill/>
                </a:ln>
                <a:solidFill>
                  <a:srgbClr val="13778E"/>
                </a:solidFill>
                <a:effectLst/>
                <a:uLnTx/>
                <a:uFillTx/>
                <a:latin typeface="Neutraface 2 Text Greek Demi" panose="020B0303020202020102" pitchFamily="34" charset="0"/>
              </a:rPr>
              <a:t> διαδικασία</a:t>
            </a:r>
            <a:endParaRPr kumimoji="0" lang="en-US" sz="2000" b="1" u="none" strike="noStrike" kern="1200" cap="none" spc="0" normalizeH="0" baseline="0" dirty="0">
              <a:ln>
                <a:noFill/>
              </a:ln>
              <a:solidFill>
                <a:srgbClr val="13778E"/>
              </a:solidFill>
              <a:effectLst/>
              <a:uLnTx/>
              <a:uFillTx/>
              <a:latin typeface="Neutraface 2 Text Greek Demi" panose="020B0303020202020102" pitchFamily="34" charset="0"/>
            </a:endParaRPr>
          </a:p>
        </p:txBody>
      </p:sp>
      <p:sp>
        <p:nvSpPr>
          <p:cNvPr id="6" name="Θέση περιεχομένου 2">
            <a:extLst>
              <a:ext uri="{FF2B5EF4-FFF2-40B4-BE49-F238E27FC236}">
                <a16:creationId xmlns:a16="http://schemas.microsoft.com/office/drawing/2014/main" id="{CAD646B4-C88B-3195-B446-3A4BC7B6AC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5592" y="1524380"/>
            <a:ext cx="13358230" cy="5945529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l-GR" b="1" u="sng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Απαραίτητα έγγραφα</a:t>
            </a:r>
          </a:p>
          <a:p>
            <a:pPr rtl="0">
              <a:lnSpc>
                <a:spcPct val="150000"/>
              </a:lnSpc>
            </a:pPr>
            <a:r>
              <a:rPr lang="el-GR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Πιστοποιητικό καταλληλόλητας χρήσης γης από το τμήμα Αστικού Σχεδιασμού</a:t>
            </a:r>
            <a:endParaRPr lang="en-US" dirty="0">
              <a:solidFill>
                <a:srgbClr val="343433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rtl="0">
              <a:lnSpc>
                <a:spcPct val="150000"/>
              </a:lnSpc>
            </a:pPr>
            <a:r>
              <a:rPr lang="el-GR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Πιστοποιητικό </a:t>
            </a:r>
            <a:r>
              <a:rPr lang="el-GR" dirty="0" err="1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χωροθέτησης</a:t>
            </a:r>
            <a:r>
              <a:rPr lang="el-GR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μονάδας από τη Διεύθυνση Περιβάλλοντος &amp; Χωροταξίας της αρμόδιας Αποκεντρωμένης Διοίκησης. </a:t>
            </a:r>
          </a:p>
          <a:p>
            <a:pPr rtl="0">
              <a:lnSpc>
                <a:spcPct val="150000"/>
              </a:lnSpc>
            </a:pPr>
            <a:r>
              <a:rPr lang="el-GR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Εγγύησης προέλευσης βιομάζας, από τη ΔΕΔΔΗΕ Α.Ε.</a:t>
            </a:r>
          </a:p>
          <a:p>
            <a:pPr rtl="0">
              <a:lnSpc>
                <a:spcPct val="150000"/>
              </a:lnSpc>
            </a:pPr>
            <a:r>
              <a:rPr lang="el-GR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Άδειας παραγωγής: Το εργοστάσιο υπόκειται σε εξαίρεση από την άδεια, με βάση την ισχύ του (P&lt;1MW). Χορηγείται από τη Ρυθμιστική Αρχή Ενέργειας (ΡΑΕ), μετά από τεχνική έκθεση του ενδιαφερόμενου.</a:t>
            </a:r>
          </a:p>
          <a:p>
            <a:pPr rtl="0">
              <a:lnSpc>
                <a:spcPct val="150000"/>
              </a:lnSpc>
            </a:pPr>
            <a:r>
              <a:rPr lang="el-GR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Αίτηση για προσφορά σχετικά με τη σύνδεση στο δίκτυο. Η προσφορά σύνδεσης θα εκδοθεί από τη ΔΕΔΔΗΕ Α.Ε. Η διαδικασία πραγματοποιείται ηλεκτρονικά και λαμβάνεται υπόψη κατά προτεραιότητα.</a:t>
            </a:r>
          </a:p>
          <a:p>
            <a:pPr rtl="0">
              <a:lnSpc>
                <a:spcPct val="150000"/>
              </a:lnSpc>
            </a:pPr>
            <a:r>
              <a:rPr lang="el-GR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Μελέτης Περιβαλλοντικών Επιπτώσεων (ΜΠΕ) (Εάν η μονάδα πρόκειται να εγκατασταθεί εντός περιοχής NATURA, τότε υποβάλλεται Ειδική Περιβαλλοντική Εκτίμηση ως παράρτημα)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40DA69E-E0DC-3717-7E5E-46FFC1B3BCD9}"/>
              </a:ext>
            </a:extLst>
          </p:cNvPr>
          <p:cNvSpPr txBox="1">
            <a:spLocks/>
          </p:cNvSpPr>
          <p:nvPr/>
        </p:nvSpPr>
        <p:spPr>
          <a:xfrm>
            <a:off x="535592" y="352960"/>
            <a:ext cx="12917518" cy="585710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algn="l" defTabSz="109728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>
                <a:solidFill>
                  <a:schemeClr val="tx1"/>
                </a:solidFill>
                <a:latin typeface="DM Sans Medium" charset="0"/>
                <a:ea typeface="DM Sans Medium" charset="0"/>
                <a:cs typeface="DM Sans Medium" charset="0"/>
              </a:defRPr>
            </a:lvl1pPr>
          </a:lstStyle>
          <a:p>
            <a:r>
              <a:rPr lang="el-GR" sz="3200" dirty="0">
                <a:solidFill>
                  <a:srgbClr val="1F6091"/>
                </a:solidFill>
                <a:latin typeface="Neutraface 2 Text Greek Demi" panose="020B0303020202020102" pitchFamily="34" charset="0"/>
                <a:ea typeface="Roboto" panose="02000000000000000000" pitchFamily="2" charset="0"/>
                <a:cs typeface="Calibri" panose="020F0502020204030204" pitchFamily="34" charset="0"/>
              </a:rPr>
              <a:t>Παραγωγή βιοαερίου στην Λήμνο (</a:t>
            </a:r>
            <a:r>
              <a:rPr lang="en-US" sz="3200" dirty="0">
                <a:solidFill>
                  <a:srgbClr val="1F6091"/>
                </a:solidFill>
                <a:latin typeface="Neutraface 2 Text Greek Demi" panose="020B0303020202020102" pitchFamily="34" charset="0"/>
                <a:ea typeface="Roboto" panose="02000000000000000000" pitchFamily="2" charset="0"/>
                <a:cs typeface="Calibri" panose="020F0502020204030204" pitchFamily="34" charset="0"/>
              </a:rPr>
              <a:t>BIOG-Lemnos</a:t>
            </a:r>
            <a:r>
              <a:rPr lang="el-GR" sz="3200" dirty="0">
                <a:solidFill>
                  <a:srgbClr val="1F6091"/>
                </a:solidFill>
                <a:latin typeface="Neutraface 2 Text Greek Demi" panose="020B0303020202020102" pitchFamily="34" charset="0"/>
                <a:ea typeface="Roboto" panose="02000000000000000000" pitchFamily="2" charset="0"/>
                <a:cs typeface="Calibri" panose="020F0502020204030204" pitchFamily="34" charset="0"/>
              </a:rPr>
              <a:t>)</a:t>
            </a:r>
            <a:endParaRPr lang="en-US" sz="3200" dirty="0">
              <a:solidFill>
                <a:srgbClr val="1F6091"/>
              </a:solidFill>
              <a:latin typeface="Neutraface 2 Text Greek Demi" panose="020B0303020202020102" pitchFamily="34" charset="0"/>
              <a:ea typeface="Roboto" panose="02000000000000000000" pitchFamily="2" charset="0"/>
              <a:cs typeface="Calibri" panose="020F050202020403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2590C57-EE8B-76A7-5A50-4307612A41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019" y="7497127"/>
            <a:ext cx="6086475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464386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black background with blue triangles&#10;&#10;Description automatically generated">
            <a:extLst>
              <a:ext uri="{FF2B5EF4-FFF2-40B4-BE49-F238E27FC236}">
                <a16:creationId xmlns:a16="http://schemas.microsoft.com/office/drawing/2014/main" id="{F4E5C692-1F1A-E60C-FF84-BC14A17BA9A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20000"/>
          </a:blip>
          <a:srcRect t="1119" r="5625" b="5054"/>
          <a:stretch/>
        </p:blipFill>
        <p:spPr>
          <a:xfrm>
            <a:off x="4946073" y="-1"/>
            <a:ext cx="9684327" cy="8229601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4DA26B05-672D-43F4-8F6C-B85B63BB47E4}"/>
              </a:ext>
            </a:extLst>
          </p:cNvPr>
          <p:cNvSpPr txBox="1">
            <a:spLocks/>
          </p:cNvSpPr>
          <p:nvPr/>
        </p:nvSpPr>
        <p:spPr>
          <a:xfrm>
            <a:off x="1" y="77650"/>
            <a:ext cx="14630398" cy="585710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algn="l" defTabSz="109728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>
                <a:solidFill>
                  <a:schemeClr val="tx1"/>
                </a:solidFill>
                <a:latin typeface="DM Sans Medium" charset="0"/>
                <a:ea typeface="DM Sans Medium" charset="0"/>
                <a:cs typeface="DM Sans Medium" charset="0"/>
              </a:defRPr>
            </a:lvl1pPr>
          </a:lstStyle>
          <a:p>
            <a:endParaRPr lang="en-US" sz="2400" dirty="0">
              <a:solidFill>
                <a:srgbClr val="5BCBF5"/>
              </a:solidFill>
              <a:latin typeface="Neutraface 2 Text Greek Demi" panose="020B0303020202020102" pitchFamily="34" charset="0"/>
              <a:cs typeface="Calibri" panose="020F050202020403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FB2A785-068A-F9D3-4589-C8F3A06D68D2}"/>
              </a:ext>
            </a:extLst>
          </p:cNvPr>
          <p:cNvSpPr txBox="1">
            <a:spLocks/>
          </p:cNvSpPr>
          <p:nvPr/>
        </p:nvSpPr>
        <p:spPr>
          <a:xfrm>
            <a:off x="535592" y="352960"/>
            <a:ext cx="13138844" cy="585710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algn="l" defTabSz="109728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>
                <a:solidFill>
                  <a:schemeClr val="tx1"/>
                </a:solidFill>
                <a:latin typeface="DM Sans Medium" charset="0"/>
                <a:ea typeface="DM Sans Medium" charset="0"/>
                <a:cs typeface="DM Sans Medium" charset="0"/>
              </a:defRPr>
            </a:lvl1pPr>
          </a:lstStyle>
          <a:p>
            <a:r>
              <a:rPr lang="el-GR" sz="3200" dirty="0">
                <a:solidFill>
                  <a:srgbClr val="1F6091"/>
                </a:solidFill>
                <a:latin typeface="Neutraface 2 Text Greek Demi" panose="020B0303020202020102" pitchFamily="34" charset="0"/>
                <a:cs typeface="Calibri" panose="020F0502020204030204" pitchFamily="34" charset="0"/>
              </a:rPr>
              <a:t>Εικονικός υβριδικός σταθμός ΑΠΕ (</a:t>
            </a:r>
            <a:r>
              <a:rPr lang="en-US" sz="3200" dirty="0" err="1">
                <a:solidFill>
                  <a:srgbClr val="1F6091"/>
                </a:solidFill>
                <a:latin typeface="Neutraface 2 Text Greek Demi" panose="020B0303020202020102" pitchFamily="34" charset="0"/>
                <a:cs typeface="Calibri" panose="020F0502020204030204" pitchFamily="34" charset="0"/>
              </a:rPr>
              <a:t>DGReS</a:t>
            </a:r>
            <a:r>
              <a:rPr lang="en-US" sz="3200" dirty="0">
                <a:solidFill>
                  <a:srgbClr val="1F6091"/>
                </a:solidFill>
                <a:latin typeface="Neutraface 2 Text Greek Demi" panose="020B0303020202020102" pitchFamily="34" charset="0"/>
                <a:cs typeface="Calibri" panose="020F0502020204030204" pitchFamily="34" charset="0"/>
              </a:rPr>
              <a:t>-Aegean</a:t>
            </a:r>
            <a:r>
              <a:rPr lang="el-GR" sz="3200" dirty="0">
                <a:solidFill>
                  <a:srgbClr val="1F6091"/>
                </a:solidFill>
                <a:latin typeface="Neutraface 2 Text Greek Demi" panose="020B0303020202020102" pitchFamily="34" charset="0"/>
                <a:cs typeface="Calibri" panose="020F0502020204030204" pitchFamily="34" charset="0"/>
              </a:rPr>
              <a:t>)</a:t>
            </a:r>
            <a:endParaRPr lang="en-US" sz="3200" dirty="0">
              <a:solidFill>
                <a:srgbClr val="1F6091"/>
              </a:solidFill>
              <a:latin typeface="Neutraface 2 Text Greek Demi" panose="020B0303020202020102" pitchFamily="34" charset="0"/>
              <a:cs typeface="Calibri" panose="020F050202020403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1181D7F-606C-ACE7-5272-AC8A0B31FF28}"/>
              </a:ext>
            </a:extLst>
          </p:cNvPr>
          <p:cNvSpPr txBox="1"/>
          <p:nvPr/>
        </p:nvSpPr>
        <p:spPr>
          <a:xfrm>
            <a:off x="535592" y="1213980"/>
            <a:ext cx="7315200" cy="341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109728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l-GR" sz="1800" b="1" u="none" strike="noStrike" kern="1200" cap="none" spc="0" normalizeH="0" baseline="0" dirty="0">
                <a:ln>
                  <a:noFill/>
                </a:ln>
                <a:solidFill>
                  <a:srgbClr val="13778E"/>
                </a:solidFill>
                <a:effectLst/>
                <a:uLnTx/>
                <a:uFillTx/>
                <a:latin typeface="Neutraface 2 Text Greek Demi" panose="020B0303020202020102" pitchFamily="34" charset="0"/>
                <a:ea typeface="Roboto" panose="02000000000000000000" pitchFamily="2" charset="0"/>
              </a:rPr>
              <a:t>Τι αφορά το έργο;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36A7514-96B0-F350-BF2C-D45868F1407E}"/>
              </a:ext>
            </a:extLst>
          </p:cNvPr>
          <p:cNvSpPr txBox="1"/>
          <p:nvPr/>
        </p:nvSpPr>
        <p:spPr>
          <a:xfrm>
            <a:off x="664548" y="1692948"/>
            <a:ext cx="1330083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23088" marR="125730" indent="-205740">
              <a:lnSpc>
                <a:spcPct val="150000"/>
              </a:lnSpc>
              <a:spcBef>
                <a:spcPts val="624"/>
              </a:spcBef>
              <a:buFont typeface="Arial MT"/>
              <a:buChar char="•"/>
              <a:tabLst>
                <a:tab pos="323088" algn="l"/>
              </a:tabLst>
            </a:pPr>
            <a:r>
              <a:rPr lang="en-US" sz="1800" b="1" dirty="0">
                <a:solidFill>
                  <a:srgbClr val="13778E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ΧΙΟΣ</a:t>
            </a:r>
            <a:r>
              <a:rPr lang="en-US" sz="1800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: </a:t>
            </a:r>
            <a:r>
              <a:rPr lang="en-US" sz="1800" dirty="0" err="1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Μονάδ</a:t>
            </a:r>
            <a:r>
              <a:rPr lang="en-US" sz="1800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α αποθήκευσης </a:t>
            </a:r>
            <a:r>
              <a:rPr lang="el-GR" sz="1800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ενέργειας </a:t>
            </a:r>
            <a:r>
              <a:rPr lang="en-US" sz="1800" dirty="0" err="1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στον</a:t>
            </a:r>
            <a:r>
              <a:rPr lang="en-US" sz="1800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sz="1800" dirty="0" err="1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θερμικ</a:t>
            </a:r>
            <a:r>
              <a:rPr lang="el-GR" sz="1800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ό</a:t>
            </a:r>
            <a:r>
              <a:rPr lang="en-US" sz="1800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sz="1800" dirty="0" err="1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στ</a:t>
            </a:r>
            <a:r>
              <a:rPr lang="en-US" sz="1800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αθμό</a:t>
            </a:r>
            <a:r>
              <a:rPr lang="el-GR" sz="1800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,</a:t>
            </a:r>
            <a:r>
              <a:rPr lang="en-US" sz="1800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sz="1800" dirty="0" err="1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εγκ</a:t>
            </a:r>
            <a:r>
              <a:rPr lang="en-US" sz="1800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ατάσταση φωτοβολτα</a:t>
            </a:r>
            <a:r>
              <a:rPr lang="el-GR" sz="1800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ϊ</a:t>
            </a:r>
            <a:r>
              <a:rPr lang="en-US" sz="1800" dirty="0" err="1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κών</a:t>
            </a:r>
            <a:r>
              <a:rPr lang="el-GR" sz="1800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,</a:t>
            </a:r>
            <a:r>
              <a:rPr lang="en-US" sz="1800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sz="1800" dirty="0" err="1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χρήση</a:t>
            </a:r>
            <a:r>
              <a:rPr lang="en-US" sz="1800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ανα</a:t>
            </a:r>
            <a:r>
              <a:rPr lang="en-US" sz="1800" dirty="0" err="1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νεώσιμου</a:t>
            </a:r>
            <a:r>
              <a:rPr lang="en-US" sz="1800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diesel.</a:t>
            </a:r>
          </a:p>
          <a:p>
            <a:pPr marL="323088" marR="125730" indent="-205740">
              <a:lnSpc>
                <a:spcPct val="150000"/>
              </a:lnSpc>
              <a:spcBef>
                <a:spcPts val="624"/>
              </a:spcBef>
              <a:buFont typeface="Arial MT"/>
              <a:buChar char="•"/>
              <a:tabLst>
                <a:tab pos="323088" algn="l"/>
              </a:tabLst>
            </a:pPr>
            <a:r>
              <a:rPr lang="en-US" sz="1800" b="1" dirty="0">
                <a:solidFill>
                  <a:srgbClr val="13778E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ΟΙΝΟΥΣΕΣ, ΨΑΡΑ</a:t>
            </a:r>
            <a:r>
              <a:rPr lang="en-US" sz="1800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: </a:t>
            </a:r>
            <a:r>
              <a:rPr lang="en-US" sz="1800" dirty="0" err="1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Μονάδες</a:t>
            </a:r>
            <a:r>
              <a:rPr lang="en-US" sz="1800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απ</a:t>
            </a:r>
            <a:r>
              <a:rPr lang="en-US" sz="1800" dirty="0" err="1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οθήκευσης</a:t>
            </a:r>
            <a:r>
              <a:rPr lang="en-US" sz="1800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sz="1800" dirty="0" err="1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κ</a:t>
            </a:r>
            <a:r>
              <a:rPr lang="en-US" sz="1800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α</a:t>
            </a:r>
            <a:r>
              <a:rPr lang="en-US" sz="1800" dirty="0" err="1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ι</a:t>
            </a:r>
            <a:r>
              <a:rPr lang="en-US" sz="1800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sz="1800" dirty="0" err="1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φωτο</a:t>
            </a:r>
            <a:r>
              <a:rPr lang="en-US" sz="1800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β</a:t>
            </a:r>
            <a:r>
              <a:rPr lang="en-US" sz="1800" dirty="0" err="1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ολτ</a:t>
            </a:r>
            <a:r>
              <a:rPr lang="en-US" sz="1800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α</a:t>
            </a:r>
            <a:r>
              <a:rPr lang="en-US" sz="1800" dirty="0" err="1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ϊκοί</a:t>
            </a:r>
            <a:r>
              <a:rPr lang="en-US" sz="1800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sz="1800" dirty="0" err="1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στ</a:t>
            </a:r>
            <a:r>
              <a:rPr lang="en-US" sz="1800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α</a:t>
            </a:r>
            <a:r>
              <a:rPr lang="en-US" sz="1800" dirty="0" err="1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θμοί</a:t>
            </a:r>
            <a:r>
              <a:rPr lang="en-US" sz="1800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 </a:t>
            </a:r>
          </a:p>
        </p:txBody>
      </p:sp>
      <p:pic>
        <p:nvPicPr>
          <p:cNvPr id="3" name="Εικόνα 4">
            <a:extLst>
              <a:ext uri="{FF2B5EF4-FFF2-40B4-BE49-F238E27FC236}">
                <a16:creationId xmlns:a16="http://schemas.microsoft.com/office/drawing/2014/main" id="{FE700F14-5E89-B279-62DA-CA32037C47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1964" y="3088835"/>
            <a:ext cx="6811505" cy="4203530"/>
          </a:xfrm>
          <a:prstGeom prst="rect">
            <a:avLst/>
          </a:prstGeom>
        </p:spPr>
      </p:pic>
      <p:pic>
        <p:nvPicPr>
          <p:cNvPr id="4" name="Εικόνα 2" descr="Εικόνα που περιέχει χάρτης&#10;&#10;Περιγραφή που δημιουργήθηκε αυτόματα">
            <a:extLst>
              <a:ext uri="{FF2B5EF4-FFF2-40B4-BE49-F238E27FC236}">
                <a16:creationId xmlns:a16="http://schemas.microsoft.com/office/drawing/2014/main" id="{2023AB0E-037F-3F37-9F65-B654D4F187D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821" y="3013561"/>
            <a:ext cx="4987215" cy="448356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9BFFC9B-AF6D-1FB1-DAF7-CECDA515D09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9019" y="7497127"/>
            <a:ext cx="6086475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5453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8DCF2B-F088-40FC-3DD3-A7F2E9DCB3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Picture 67" descr="A black background with blue triangles&#10;&#10;Description automatically generated">
            <a:extLst>
              <a:ext uri="{FF2B5EF4-FFF2-40B4-BE49-F238E27FC236}">
                <a16:creationId xmlns:a16="http://schemas.microsoft.com/office/drawing/2014/main" id="{DDF2A09F-8F97-A26C-D4CC-63B8A653553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20000"/>
          </a:blip>
          <a:srcRect t="1119" r="5625" b="5054"/>
          <a:stretch/>
        </p:blipFill>
        <p:spPr>
          <a:xfrm>
            <a:off x="4946073" y="-1"/>
            <a:ext cx="9684327" cy="8229601"/>
          </a:xfrm>
          <a:prstGeom prst="rect">
            <a:avLst/>
          </a:prstGeom>
        </p:spPr>
      </p:pic>
      <p:sp>
        <p:nvSpPr>
          <p:cNvPr id="3" name="AutoShape 2" descr="https://euc-powerpoint.officeapps.live.com/pods/GetClipboardImage.ashx?Id=7d36c470-9924-4539-b9d8-653f892f5c6a&amp;DC=GEU5&amp;pkey=93e5e3d3-48a2-46ac-ad78-d8573479adac&amp;wdwaccluster=GEU5">
            <a:extLst>
              <a:ext uri="{FF2B5EF4-FFF2-40B4-BE49-F238E27FC236}">
                <a16:creationId xmlns:a16="http://schemas.microsoft.com/office/drawing/2014/main" id="{5319A090-8851-458D-9F3B-879293DC810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7162800" y="3962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l-GR"/>
          </a:p>
        </p:txBody>
      </p:sp>
      <p:sp>
        <p:nvSpPr>
          <p:cNvPr id="61" name="Rectangle 2">
            <a:extLst>
              <a:ext uri="{FF2B5EF4-FFF2-40B4-BE49-F238E27FC236}">
                <a16:creationId xmlns:a16="http://schemas.microsoft.com/office/drawing/2014/main" id="{385AADDD-6AC4-469F-6B87-8542CE5F19E6}"/>
              </a:ext>
            </a:extLst>
          </p:cNvPr>
          <p:cNvSpPr/>
          <p:nvPr/>
        </p:nvSpPr>
        <p:spPr>
          <a:xfrm rot="5400000">
            <a:off x="5780532" y="2484052"/>
            <a:ext cx="563880" cy="2505456"/>
          </a:xfrm>
          <a:prstGeom prst="rect">
            <a:avLst/>
          </a:prstGeom>
          <a:solidFill>
            <a:srgbClr val="64AD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solidFill>
                <a:srgbClr val="13778E"/>
              </a:solidFill>
            </a:endParaRPr>
          </a:p>
        </p:txBody>
      </p:sp>
      <p:sp>
        <p:nvSpPr>
          <p:cNvPr id="62" name="Rectangle 2">
            <a:extLst>
              <a:ext uri="{FF2B5EF4-FFF2-40B4-BE49-F238E27FC236}">
                <a16:creationId xmlns:a16="http://schemas.microsoft.com/office/drawing/2014/main" id="{88448B3C-B5B6-44B1-D23A-7F03CA8B9FAA}"/>
              </a:ext>
            </a:extLst>
          </p:cNvPr>
          <p:cNvSpPr/>
          <p:nvPr/>
        </p:nvSpPr>
        <p:spPr>
          <a:xfrm rot="5400000">
            <a:off x="3220211" y="1642872"/>
            <a:ext cx="563880" cy="5248656"/>
          </a:xfrm>
          <a:prstGeom prst="rect">
            <a:avLst/>
          </a:prstGeom>
          <a:solidFill>
            <a:srgbClr val="64AD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solidFill>
                <a:srgbClr val="13778E"/>
              </a:solidFill>
            </a:endParaRPr>
          </a:p>
        </p:txBody>
      </p:sp>
      <p:grpSp>
        <p:nvGrpSpPr>
          <p:cNvPr id="66" name="Group 65">
            <a:extLst>
              <a:ext uri="{FF2B5EF4-FFF2-40B4-BE49-F238E27FC236}">
                <a16:creationId xmlns:a16="http://schemas.microsoft.com/office/drawing/2014/main" id="{2EDCBBB3-2B9D-AD26-55F9-1A246F76F44C}"/>
              </a:ext>
            </a:extLst>
          </p:cNvPr>
          <p:cNvGrpSpPr/>
          <p:nvPr/>
        </p:nvGrpSpPr>
        <p:grpSpPr>
          <a:xfrm>
            <a:off x="7907287" y="2052372"/>
            <a:ext cx="6152016" cy="4969229"/>
            <a:chOff x="7676916" y="2710421"/>
            <a:chExt cx="5150908" cy="3932092"/>
          </a:xfrm>
          <a:effectLst>
            <a:glow rad="101600">
              <a:schemeClr val="bg1">
                <a:alpha val="60000"/>
              </a:schemeClr>
            </a:glow>
          </a:effectLst>
        </p:grpSpPr>
        <p:sp>
          <p:nvSpPr>
            <p:cNvPr id="14" name="Rectangle 5">
              <a:extLst>
                <a:ext uri="{FF2B5EF4-FFF2-40B4-BE49-F238E27FC236}">
                  <a16:creationId xmlns:a16="http://schemas.microsoft.com/office/drawing/2014/main" id="{60C4253E-D670-447D-AB84-E6528AABE9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76916" y="3443607"/>
              <a:ext cx="1103444" cy="4801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  <a:defRPr/>
              </a:pPr>
              <a:r>
                <a:rPr lang="el-GR" altLang="en-US" sz="2520" i="1">
                  <a:solidFill>
                    <a:schemeClr val="tx2">
                      <a:lumMod val="40000"/>
                      <a:lumOff val="60000"/>
                    </a:schemeClr>
                  </a:solidFill>
                  <a:latin typeface="Tw Cen MT" panose="020B0602020104020603" pitchFamily="34" charset="0"/>
                </a:rPr>
                <a:t>Πριν…</a:t>
              </a:r>
              <a:endParaRPr lang="en-US" altLang="en-US" sz="2520" i="1">
                <a:solidFill>
                  <a:schemeClr val="tx2">
                    <a:lumMod val="40000"/>
                    <a:lumOff val="60000"/>
                  </a:schemeClr>
                </a:solidFill>
                <a:latin typeface="Tw Cen MT" panose="020B0602020104020603" pitchFamily="34" charset="0"/>
              </a:endParaRP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5749CEC1-6F7C-47D4-B728-930D66E44E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597278" y="4900847"/>
              <a:ext cx="123054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algn="ctr"/>
              <a:r>
                <a:rPr lang="el-GR" altLang="el-GR" sz="1200">
                  <a:solidFill>
                    <a:srgbClr val="000000"/>
                  </a:solidFill>
                  <a:latin typeface="Tw Cen MT" panose="020B0602020104020603" pitchFamily="34" charset="0"/>
                </a:rPr>
                <a:t>Απόκριση ζήτησης</a:t>
              </a:r>
              <a:endParaRPr lang="en-GB" altLang="el-GR" sz="1200">
                <a:solidFill>
                  <a:srgbClr val="000000"/>
                </a:solidFill>
                <a:latin typeface="Tw Cen MT" panose="020B0602020104020603" pitchFamily="34" charset="0"/>
              </a:endParaRPr>
            </a:p>
          </p:txBody>
        </p:sp>
        <p:sp>
          <p:nvSpPr>
            <p:cNvPr id="57" name="Rectangle 1">
              <a:extLst>
                <a:ext uri="{FF2B5EF4-FFF2-40B4-BE49-F238E27FC236}">
                  <a16:creationId xmlns:a16="http://schemas.microsoft.com/office/drawing/2014/main" id="{EEAD9C78-1F32-4519-8143-8A29DDF51819}"/>
                </a:ext>
              </a:extLst>
            </p:cNvPr>
            <p:cNvSpPr/>
            <p:nvPr/>
          </p:nvSpPr>
          <p:spPr>
            <a:xfrm>
              <a:off x="11377138" y="4583191"/>
              <a:ext cx="288607" cy="222886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l-GR" sz="1440"/>
            </a:p>
          </p:txBody>
        </p:sp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id="{30B88BED-8109-AAEF-5C7A-122529BF6D56}"/>
                </a:ext>
              </a:extLst>
            </p:cNvPr>
            <p:cNvGrpSpPr/>
            <p:nvPr/>
          </p:nvGrpSpPr>
          <p:grpSpPr>
            <a:xfrm>
              <a:off x="7686641" y="2710421"/>
              <a:ext cx="4985954" cy="3932092"/>
              <a:chOff x="7686641" y="2710421"/>
              <a:chExt cx="4985954" cy="3932092"/>
            </a:xfrm>
          </p:grpSpPr>
          <p:sp>
            <p:nvSpPr>
              <p:cNvPr id="17" name="Rectangle 5">
                <a:extLst>
                  <a:ext uri="{FF2B5EF4-FFF2-40B4-BE49-F238E27FC236}">
                    <a16:creationId xmlns:a16="http://schemas.microsoft.com/office/drawing/2014/main" id="{4DD2FC64-A8F1-4680-896E-DAE56A9362F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791655" y="3454878"/>
                <a:ext cx="1675685" cy="4801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itchFamily="34" charset="0"/>
                  <a:buChar char="•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itchFamily="34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itchFamily="34" charset="0"/>
                  <a:buChar char="•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itchFamily="34" charset="0"/>
                  <a:buChar char="•"/>
                  <a:defRPr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  <a:defRPr/>
                </a:pPr>
                <a:r>
                  <a:rPr lang="el-GR" altLang="en-US" sz="2520" i="1" dirty="0">
                    <a:solidFill>
                      <a:schemeClr val="accent6">
                        <a:lumMod val="75000"/>
                      </a:schemeClr>
                    </a:solidFill>
                    <a:latin typeface="Tw Cen MT" panose="020B0602020104020603" pitchFamily="34" charset="0"/>
                  </a:rPr>
                  <a:t>…</a:t>
                </a:r>
                <a:r>
                  <a:rPr lang="en-US" altLang="en-US" sz="2520" i="1" dirty="0">
                    <a:solidFill>
                      <a:schemeClr val="accent6">
                        <a:lumMod val="75000"/>
                      </a:schemeClr>
                    </a:solidFill>
                    <a:latin typeface="Tw Cen MT" panose="020B0602020104020603" pitchFamily="34" charset="0"/>
                  </a:rPr>
                  <a:t>    </a:t>
                </a:r>
                <a:r>
                  <a:rPr lang="el-GR" altLang="en-US" sz="2520" i="1" dirty="0">
                    <a:solidFill>
                      <a:schemeClr val="accent6">
                        <a:lumMod val="75000"/>
                      </a:schemeClr>
                    </a:solidFill>
                    <a:latin typeface="Tw Cen MT" panose="020B0602020104020603" pitchFamily="34" charset="0"/>
                  </a:rPr>
                  <a:t>μετά</a:t>
                </a:r>
                <a:endParaRPr lang="en-US" altLang="en-US" sz="2520" i="1" dirty="0">
                  <a:solidFill>
                    <a:schemeClr val="accent6">
                      <a:lumMod val="75000"/>
                    </a:schemeClr>
                  </a:solidFill>
                  <a:latin typeface="Tw Cen MT" panose="020B0602020104020603" pitchFamily="34" charset="0"/>
                </a:endParaRPr>
              </a:p>
            </p:txBody>
          </p:sp>
          <p:grpSp>
            <p:nvGrpSpPr>
              <p:cNvPr id="18" name="Group 4">
                <a:extLst>
                  <a:ext uri="{FF2B5EF4-FFF2-40B4-BE49-F238E27FC236}">
                    <a16:creationId xmlns:a16="http://schemas.microsoft.com/office/drawing/2014/main" id="{7B9F5044-7E13-4FEC-933E-16F3D385EA2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7686641" y="4201207"/>
                <a:ext cx="4985954" cy="1118549"/>
                <a:chOff x="5656263" y="3543300"/>
                <a:chExt cx="6828058" cy="1377322"/>
              </a:xfrm>
            </p:grpSpPr>
            <p:pic>
              <p:nvPicPr>
                <p:cNvPr id="19" name="Picture 2" descr="C:\Users\s.tsakanikas.DEDDIE\Desktop\presentation_amsterdam\my-icons-collection\png\png\016-factory.png">
                  <a:extLst>
                    <a:ext uri="{FF2B5EF4-FFF2-40B4-BE49-F238E27FC236}">
                      <a16:creationId xmlns:a16="http://schemas.microsoft.com/office/drawing/2014/main" id="{D28A875C-6D74-4792-91D9-C0BAB653B6FB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6067942" y="3591283"/>
                  <a:ext cx="788850" cy="74180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0" name="Picture 3" descr="C:\Users\s.tsakanikas.DEDDIE\Desktop\presentation_amsterdam\my-icons-collection\png\png\017-line.png">
                  <a:extLst>
                    <a:ext uri="{FF2B5EF4-FFF2-40B4-BE49-F238E27FC236}">
                      <a16:creationId xmlns:a16="http://schemas.microsoft.com/office/drawing/2014/main" id="{1243A807-09BE-449A-905A-BBB2DCA0CC7F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295117" y="3543300"/>
                  <a:ext cx="839370" cy="78931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21" name="Picture 5" descr="C:\Users\s.tsakanikas.DEDDIE\Desktop\presentation_amsterdam\my-icons-collection\png\png\010-home.png">
                  <a:extLst>
                    <a:ext uri="{FF2B5EF4-FFF2-40B4-BE49-F238E27FC236}">
                      <a16:creationId xmlns:a16="http://schemas.microsoft.com/office/drawing/2014/main" id="{932283EE-410C-435D-BD86-200B86BEA6D5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1537646" y="3650170"/>
                  <a:ext cx="704131" cy="66214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grpSp>
              <p:nvGrpSpPr>
                <p:cNvPr id="22" name="Group 3">
                  <a:extLst>
                    <a:ext uri="{FF2B5EF4-FFF2-40B4-BE49-F238E27FC236}">
                      <a16:creationId xmlns:a16="http://schemas.microsoft.com/office/drawing/2014/main" id="{3A5A2D95-49DA-464D-B484-B608A947A877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8533803" y="3800184"/>
                  <a:ext cx="1649579" cy="531294"/>
                  <a:chOff x="8770142" y="3427973"/>
                  <a:chExt cx="1785146" cy="611419"/>
                </a:xfrm>
              </p:grpSpPr>
              <p:pic>
                <p:nvPicPr>
                  <p:cNvPr id="29" name="Picture 4" descr="C:\Users\s.tsakanikas.DEDDIE\Desktop\presentation_amsterdam\my-icons-collection\png\png\014-electric-tower.png">
                    <a:extLst>
                      <a:ext uri="{FF2B5EF4-FFF2-40B4-BE49-F238E27FC236}">
                        <a16:creationId xmlns:a16="http://schemas.microsoft.com/office/drawing/2014/main" id="{2987C2A2-971F-4753-8D13-C7C960EEB3CF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>
                  <a:blip r:embed="rId6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9378949" y="3475830"/>
                    <a:ext cx="563562" cy="563562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pic>
                <p:nvPicPr>
                  <p:cNvPr id="30" name="Picture 4" descr="C:\Users\s.tsakanikas.DEDDIE\Desktop\presentation_amsterdam\my-icons-collection\png\png\014-electric-tower.png">
                    <a:extLst>
                      <a:ext uri="{FF2B5EF4-FFF2-40B4-BE49-F238E27FC236}">
                        <a16:creationId xmlns:a16="http://schemas.microsoft.com/office/drawing/2014/main" id="{6FFBF649-6062-4E48-9374-06C6E9182594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>
                  <a:blip r:embed="rId6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9991726" y="3475830"/>
                    <a:ext cx="563562" cy="563562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sp>
                <p:nvSpPr>
                  <p:cNvPr id="31" name="Arc 2">
                    <a:extLst>
                      <a:ext uri="{FF2B5EF4-FFF2-40B4-BE49-F238E27FC236}">
                        <a16:creationId xmlns:a16="http://schemas.microsoft.com/office/drawing/2014/main" id="{7BEE3617-DD92-47C2-8511-BEB19FBCFF9E}"/>
                      </a:ext>
                    </a:extLst>
                  </p:cNvPr>
                  <p:cNvSpPr/>
                  <p:nvPr/>
                </p:nvSpPr>
                <p:spPr>
                  <a:xfrm rot="8223272">
                    <a:off x="9189972" y="3428211"/>
                    <a:ext cx="326413" cy="350652"/>
                  </a:xfrm>
                  <a:prstGeom prst="arc">
                    <a:avLst>
                      <a:gd name="adj1" fmla="val 15086883"/>
                      <a:gd name="adj2" fmla="val 807080"/>
                    </a:avLst>
                  </a:prstGeom>
                  <a:ln w="12700">
                    <a:solidFill>
                      <a:schemeClr val="accent3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l-GR" sz="1440"/>
                  </a:p>
                </p:txBody>
              </p:sp>
              <p:sp>
                <p:nvSpPr>
                  <p:cNvPr id="32" name="Arc 30">
                    <a:extLst>
                      <a:ext uri="{FF2B5EF4-FFF2-40B4-BE49-F238E27FC236}">
                        <a16:creationId xmlns:a16="http://schemas.microsoft.com/office/drawing/2014/main" id="{B3871C98-2C56-4B18-9512-BAF97BFF3A8C}"/>
                      </a:ext>
                    </a:extLst>
                  </p:cNvPr>
                  <p:cNvSpPr/>
                  <p:nvPr/>
                </p:nvSpPr>
                <p:spPr>
                  <a:xfrm rot="8223272">
                    <a:off x="9805003" y="3428211"/>
                    <a:ext cx="328132" cy="350652"/>
                  </a:xfrm>
                  <a:prstGeom prst="arc">
                    <a:avLst>
                      <a:gd name="adj1" fmla="val 15086883"/>
                      <a:gd name="adj2" fmla="val 807080"/>
                    </a:avLst>
                  </a:prstGeom>
                  <a:ln w="12700">
                    <a:solidFill>
                      <a:schemeClr val="accent3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/>
                  <a:lstStyle/>
                  <a:p>
                    <a:pPr algn="ctr">
                      <a:defRPr/>
                    </a:pPr>
                    <a:endParaRPr lang="el-GR" sz="1440"/>
                  </a:p>
                </p:txBody>
              </p:sp>
              <p:pic>
                <p:nvPicPr>
                  <p:cNvPr id="33" name="Picture 4" descr="C:\Users\s.tsakanikas.DEDDIE\Desktop\presentation_amsterdam\my-icons-collection\png\png\014-electric-tower.png">
                    <a:extLst>
                      <a:ext uri="{FF2B5EF4-FFF2-40B4-BE49-F238E27FC236}">
                        <a16:creationId xmlns:a16="http://schemas.microsoft.com/office/drawing/2014/main" id="{59C8632A-BCD5-45E3-A65B-5CF0A4A5CC35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>
                  <a:blip r:embed="rId6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8770142" y="3473846"/>
                    <a:ext cx="563562" cy="563562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</p:grpSp>
            <p:cxnSp>
              <p:nvCxnSpPr>
                <p:cNvPr id="23" name="Straight Connector 8">
                  <a:extLst>
                    <a:ext uri="{FF2B5EF4-FFF2-40B4-BE49-F238E27FC236}">
                      <a16:creationId xmlns:a16="http://schemas.microsoft.com/office/drawing/2014/main" id="{515E2976-87CE-4462-8B77-E3E448C681E0}"/>
                    </a:ext>
                  </a:extLst>
                </p:cNvPr>
                <p:cNvCxnSpPr/>
                <p:nvPr/>
              </p:nvCxnSpPr>
              <p:spPr bwMode="auto">
                <a:xfrm flipV="1">
                  <a:off x="5776913" y="4326192"/>
                  <a:ext cx="6707408" cy="4251"/>
                </a:xfrm>
                <a:prstGeom prst="line">
                  <a:avLst/>
                </a:prstGeom>
                <a:ln w="19050"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Straight Connector 10">
                  <a:extLst>
                    <a:ext uri="{FF2B5EF4-FFF2-40B4-BE49-F238E27FC236}">
                      <a16:creationId xmlns:a16="http://schemas.microsoft.com/office/drawing/2014/main" id="{F72C3B12-E9E5-452B-AAA7-0CCFA4F345CC}"/>
                    </a:ext>
                  </a:extLst>
                </p:cNvPr>
                <p:cNvCxnSpPr/>
                <p:nvPr/>
              </p:nvCxnSpPr>
              <p:spPr bwMode="auto">
                <a:xfrm>
                  <a:off x="5656263" y="4162223"/>
                  <a:ext cx="120650" cy="169807"/>
                </a:xfrm>
                <a:prstGeom prst="line">
                  <a:avLst/>
                </a:prstGeom>
                <a:ln w="19050"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5" name="TextBox 21">
                  <a:extLst>
                    <a:ext uri="{FF2B5EF4-FFF2-40B4-BE49-F238E27FC236}">
                      <a16:creationId xmlns:a16="http://schemas.microsoft.com/office/drawing/2014/main" id="{0EE9ED22-A47F-4389-8D16-7FBFF7B8F1B8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5912815" y="4326193"/>
                  <a:ext cx="1183212" cy="5684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algn="ctr"/>
                  <a:r>
                    <a:rPr lang="el-GR" altLang="el-GR" sz="1200">
                      <a:solidFill>
                        <a:srgbClr val="000000"/>
                      </a:solidFill>
                      <a:latin typeface="Tw Cen MT" panose="020B0602020104020603" pitchFamily="34" charset="0"/>
                    </a:rPr>
                    <a:t>Θερμικός σταθμός</a:t>
                  </a:r>
                  <a:endParaRPr lang="en-GB" altLang="el-GR" sz="1200">
                    <a:solidFill>
                      <a:srgbClr val="000000"/>
                    </a:solidFill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26" name="TextBox 49">
                  <a:extLst>
                    <a:ext uri="{FF2B5EF4-FFF2-40B4-BE49-F238E27FC236}">
                      <a16:creationId xmlns:a16="http://schemas.microsoft.com/office/drawing/2014/main" id="{6D088546-D8BF-4740-B7C3-AA24EC8CFD7B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6940359" y="4342885"/>
                  <a:ext cx="1617765" cy="5684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algn="ctr"/>
                  <a:r>
                    <a:rPr lang="el-GR" altLang="el-GR" sz="1200">
                      <a:solidFill>
                        <a:srgbClr val="000000"/>
                      </a:solidFill>
                      <a:latin typeface="Tw Cen MT" panose="020B0602020104020603" pitchFamily="34" charset="0"/>
                    </a:rPr>
                    <a:t>Σύστημα μεταφοράς</a:t>
                  </a:r>
                  <a:endParaRPr lang="en-GB" altLang="el-GR" sz="1200">
                    <a:solidFill>
                      <a:srgbClr val="000000"/>
                    </a:solidFill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27" name="TextBox 50">
                  <a:extLst>
                    <a:ext uri="{FF2B5EF4-FFF2-40B4-BE49-F238E27FC236}">
                      <a16:creationId xmlns:a16="http://schemas.microsoft.com/office/drawing/2014/main" id="{A883D7BF-A33B-4EE3-845B-40B8E7ACC8CD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8533802" y="4352152"/>
                  <a:ext cx="1462426" cy="5684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algn="ctr"/>
                  <a:r>
                    <a:rPr lang="el-GR" altLang="el-GR" sz="1200">
                      <a:solidFill>
                        <a:srgbClr val="000000"/>
                      </a:solidFill>
                      <a:latin typeface="Tw Cen MT" panose="020B0602020104020603" pitchFamily="34" charset="0"/>
                    </a:rPr>
                    <a:t>Δίκτυο διανομής</a:t>
                  </a:r>
                  <a:endParaRPr lang="en-GB" altLang="el-GR" sz="1200">
                    <a:solidFill>
                      <a:srgbClr val="000000"/>
                    </a:solidFill>
                    <a:latin typeface="Tw Cen MT" panose="020B0602020104020603" pitchFamily="34" charset="0"/>
                  </a:endParaRPr>
                </a:p>
              </p:txBody>
            </p:sp>
            <p:cxnSp>
              <p:nvCxnSpPr>
                <p:cNvPr id="28" name="Straight Arrow Connector 23">
                  <a:extLst>
                    <a:ext uri="{FF2B5EF4-FFF2-40B4-BE49-F238E27FC236}">
                      <a16:creationId xmlns:a16="http://schemas.microsoft.com/office/drawing/2014/main" id="{2273CF33-83C8-49BD-AEA2-56E54637F4A5}"/>
                    </a:ext>
                  </a:extLst>
                </p:cNvPr>
                <p:cNvCxnSpPr/>
                <p:nvPr/>
              </p:nvCxnSpPr>
              <p:spPr bwMode="auto">
                <a:xfrm>
                  <a:off x="6996113" y="4093983"/>
                  <a:ext cx="292100" cy="0"/>
                </a:xfrm>
                <a:prstGeom prst="straightConnector1">
                  <a:avLst/>
                </a:prstGeom>
                <a:ln w="19050">
                  <a:solidFill>
                    <a:schemeClr val="tx2">
                      <a:lumMod val="60000"/>
                      <a:lumOff val="40000"/>
                    </a:schemeClr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4" name="Group 40">
                <a:extLst>
                  <a:ext uri="{FF2B5EF4-FFF2-40B4-BE49-F238E27FC236}">
                    <a16:creationId xmlns:a16="http://schemas.microsoft.com/office/drawing/2014/main" id="{85B26BDD-FD3D-49C8-9759-B8AFC59CD94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9356958" y="2710421"/>
                <a:ext cx="2909186" cy="1744030"/>
                <a:chOff x="8164101" y="1977755"/>
                <a:chExt cx="3233466" cy="1937787"/>
              </a:xfrm>
            </p:grpSpPr>
            <p:pic>
              <p:nvPicPr>
                <p:cNvPr id="35" name="Picture 7" descr="C:\Users\s.tsakanikas.DEDDIE\Desktop\presentation_amsterdam\my-icons-collection\png\png\011-straight-view-of-solar-panel.png">
                  <a:extLst>
                    <a:ext uri="{FF2B5EF4-FFF2-40B4-BE49-F238E27FC236}">
                      <a16:creationId xmlns:a16="http://schemas.microsoft.com/office/drawing/2014/main" id="{70F4DA7A-17A6-4B08-8570-F3668DE793EA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0393064" y="2083426"/>
                  <a:ext cx="522161" cy="52216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6" name="Picture 8" descr="C:\Users\s.tsakanikas.DEDDIE\Desktop\presentation_amsterdam\my-icons-collection\png\png\012-wind-turbine-outlined-tool.png">
                  <a:extLst>
                    <a:ext uri="{FF2B5EF4-FFF2-40B4-BE49-F238E27FC236}">
                      <a16:creationId xmlns:a16="http://schemas.microsoft.com/office/drawing/2014/main" id="{BDC75725-8396-44DD-9BC4-59827AE9970E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8488821" y="1977755"/>
                  <a:ext cx="581564" cy="58156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37" name="Picture 11" descr="C:\Users\s.tsakanikas.DEDDIE\Desktop\presentation_amsterdam\my-icons-collection\png\Capture.PNG">
                  <a:extLst>
                    <a:ext uri="{FF2B5EF4-FFF2-40B4-BE49-F238E27FC236}">
                      <a16:creationId xmlns:a16="http://schemas.microsoft.com/office/drawing/2014/main" id="{1B9ACE00-E4F3-42E1-9C43-2DEB74A8EC1A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9">
                  <a:extLst>
                    <a:ext uri="{BEBA8EAE-BF5A-486C-A8C5-ECC9F3942E4B}">
                      <a14:imgProps xmlns:a14="http://schemas.microsoft.com/office/drawing/2010/main">
                        <a14:imgLayer r:embed="rId10">
                          <a14:imgEffect>
                            <a14:backgroundRemoval t="10000" b="90000" l="10000" r="9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9269490" y="1991808"/>
                  <a:ext cx="992637" cy="6809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8" name="TextBox 55">
                  <a:extLst>
                    <a:ext uri="{FF2B5EF4-FFF2-40B4-BE49-F238E27FC236}">
                      <a16:creationId xmlns:a16="http://schemas.microsoft.com/office/drawing/2014/main" id="{1E1B4E0D-8AAA-49F8-BD55-76EB010A050A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8164101" y="2603657"/>
                  <a:ext cx="1179874" cy="51295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algn="ctr"/>
                  <a:r>
                    <a:rPr lang="el-GR" altLang="el-GR" sz="1200">
                      <a:solidFill>
                        <a:srgbClr val="000000"/>
                      </a:solidFill>
                      <a:latin typeface="Tw Cen MT" panose="020B0602020104020603" pitchFamily="34" charset="0"/>
                    </a:rPr>
                    <a:t>Αιολικό πάρκο</a:t>
                  </a:r>
                  <a:endParaRPr lang="en-GB" altLang="el-GR" sz="1200">
                    <a:solidFill>
                      <a:srgbClr val="000000"/>
                    </a:solidFill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39" name="TextBox 56">
                  <a:extLst>
                    <a:ext uri="{FF2B5EF4-FFF2-40B4-BE49-F238E27FC236}">
                      <a16:creationId xmlns:a16="http://schemas.microsoft.com/office/drawing/2014/main" id="{DB25ECAC-038D-4E5E-BDF8-3A069755A030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9112310" y="2612232"/>
                  <a:ext cx="1179874" cy="30777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algn="ctr"/>
                  <a:r>
                    <a:rPr lang="el-GR" altLang="el-GR" sz="1200">
                      <a:solidFill>
                        <a:srgbClr val="000000"/>
                      </a:solidFill>
                      <a:latin typeface="Tw Cen MT" panose="020B0602020104020603" pitchFamily="34" charset="0"/>
                    </a:rPr>
                    <a:t>ΣΗΘΥΑ</a:t>
                  </a:r>
                  <a:endParaRPr lang="en-GB" altLang="el-GR" sz="1200">
                    <a:solidFill>
                      <a:srgbClr val="000000"/>
                    </a:solidFill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40" name="TextBox 57">
                  <a:extLst>
                    <a:ext uri="{FF2B5EF4-FFF2-40B4-BE49-F238E27FC236}">
                      <a16:creationId xmlns:a16="http://schemas.microsoft.com/office/drawing/2014/main" id="{FFA9D6DD-AE15-47E2-9A65-ED6101F87109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0068606" y="2614458"/>
                  <a:ext cx="1328961" cy="30777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algn="ctr"/>
                  <a:r>
                    <a:rPr lang="el-GR" altLang="el-GR" sz="1200" err="1">
                      <a:solidFill>
                        <a:srgbClr val="000000"/>
                      </a:solidFill>
                      <a:latin typeface="Tw Cen MT" panose="020B0602020104020603" pitchFamily="34" charset="0"/>
                    </a:rPr>
                    <a:t>Φωτοβολταϊκά</a:t>
                  </a:r>
                  <a:endParaRPr lang="en-GB" altLang="el-GR" sz="1200">
                    <a:solidFill>
                      <a:srgbClr val="000000"/>
                    </a:solidFill>
                    <a:latin typeface="Tw Cen MT" panose="020B0602020104020603" pitchFamily="34" charset="0"/>
                  </a:endParaRPr>
                </a:p>
              </p:txBody>
            </p:sp>
            <p:cxnSp>
              <p:nvCxnSpPr>
                <p:cNvPr id="41" name="Straight Arrow Connector 63">
                  <a:extLst>
                    <a:ext uri="{FF2B5EF4-FFF2-40B4-BE49-F238E27FC236}">
                      <a16:creationId xmlns:a16="http://schemas.microsoft.com/office/drawing/2014/main" id="{C1FC3DB2-34EB-451E-8326-6C9186F2EB90}"/>
                    </a:ext>
                  </a:extLst>
                </p:cNvPr>
                <p:cNvCxnSpPr/>
                <p:nvPr/>
              </p:nvCxnSpPr>
              <p:spPr>
                <a:xfrm>
                  <a:off x="9788758" y="3226201"/>
                  <a:ext cx="9528" cy="485769"/>
                </a:xfrm>
                <a:prstGeom prst="straightConnector1">
                  <a:avLst/>
                </a:prstGeom>
                <a:ln w="19050">
                  <a:solidFill>
                    <a:schemeClr val="accent6">
                      <a:lumMod val="75000"/>
                    </a:schemeClr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" name="Straight Arrow Connector 65">
                  <a:extLst>
                    <a:ext uri="{FF2B5EF4-FFF2-40B4-BE49-F238E27FC236}">
                      <a16:creationId xmlns:a16="http://schemas.microsoft.com/office/drawing/2014/main" id="{BADE94E5-8A63-4596-AD29-7B52E4363693}"/>
                    </a:ext>
                  </a:extLst>
                </p:cNvPr>
                <p:cNvCxnSpPr/>
                <p:nvPr/>
              </p:nvCxnSpPr>
              <p:spPr>
                <a:xfrm>
                  <a:off x="10559890" y="3209114"/>
                  <a:ext cx="0" cy="706428"/>
                </a:xfrm>
                <a:prstGeom prst="straightConnector1">
                  <a:avLst/>
                </a:prstGeom>
                <a:ln w="19050">
                  <a:solidFill>
                    <a:schemeClr val="accent6">
                      <a:lumMod val="75000"/>
                    </a:schemeClr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" name="Straight Arrow Connector 68">
                  <a:extLst>
                    <a:ext uri="{FF2B5EF4-FFF2-40B4-BE49-F238E27FC236}">
                      <a16:creationId xmlns:a16="http://schemas.microsoft.com/office/drawing/2014/main" id="{C0632665-B1C5-4CED-A507-087DBD963E4C}"/>
                    </a:ext>
                  </a:extLst>
                </p:cNvPr>
                <p:cNvCxnSpPr/>
                <p:nvPr/>
              </p:nvCxnSpPr>
              <p:spPr>
                <a:xfrm>
                  <a:off x="8794541" y="3215990"/>
                  <a:ext cx="0" cy="458782"/>
                </a:xfrm>
                <a:prstGeom prst="straightConnector1">
                  <a:avLst/>
                </a:prstGeom>
                <a:ln w="19050">
                  <a:solidFill>
                    <a:schemeClr val="accent6">
                      <a:lumMod val="75000"/>
                    </a:schemeClr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4" name="Group 41">
                <a:extLst>
                  <a:ext uri="{FF2B5EF4-FFF2-40B4-BE49-F238E27FC236}">
                    <a16:creationId xmlns:a16="http://schemas.microsoft.com/office/drawing/2014/main" id="{8A4E39D6-C393-4D54-8DD9-541E3842942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8861110" y="5162074"/>
                <a:ext cx="3106103" cy="1480439"/>
                <a:chOff x="7706322" y="4452996"/>
                <a:chExt cx="3774113" cy="1831892"/>
              </a:xfrm>
            </p:grpSpPr>
            <p:pic>
              <p:nvPicPr>
                <p:cNvPr id="45" name="Picture 6" descr="C:\Users\s.tsakanikas.DEDDIE\Desktop\presentation_amsterdam\my-icons-collection\png\png\003-line-chart.png">
                  <a:extLst>
                    <a:ext uri="{FF2B5EF4-FFF2-40B4-BE49-F238E27FC236}">
                      <a16:creationId xmlns:a16="http://schemas.microsoft.com/office/drawing/2014/main" id="{4AABD2E7-D201-423C-840C-EB11B2324A14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1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8099084" y="5093592"/>
                  <a:ext cx="552989" cy="55298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46" name="Picture 10" descr="C:\Users\s.tsakanikas.DEDDIE\Desktop\presentation_amsterdam\my-icons-collection\png\png\004-electric-car-2.png">
                  <a:extLst>
                    <a:ext uri="{FF2B5EF4-FFF2-40B4-BE49-F238E27FC236}">
                      <a16:creationId xmlns:a16="http://schemas.microsoft.com/office/drawing/2014/main" id="{11489EC9-F079-4E0B-B296-A7344E3CA95B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1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0620077" y="5097673"/>
                  <a:ext cx="615950" cy="61594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grpSp>
              <p:nvGrpSpPr>
                <p:cNvPr id="47" name="Group 38">
                  <a:extLst>
                    <a:ext uri="{FF2B5EF4-FFF2-40B4-BE49-F238E27FC236}">
                      <a16:creationId xmlns:a16="http://schemas.microsoft.com/office/drawing/2014/main" id="{BE22198C-D569-40AA-8C55-22B0F6FB1517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9220904" y="5115134"/>
                  <a:ext cx="826297" cy="598488"/>
                  <a:chOff x="9079690" y="5010945"/>
                  <a:chExt cx="826297" cy="598488"/>
                </a:xfrm>
              </p:grpSpPr>
              <p:pic>
                <p:nvPicPr>
                  <p:cNvPr id="54" name="Picture 9" descr="C:\Users\s.tsakanikas.DEDDIE\Desktop\presentation_amsterdam\my-icons-collection\png\png\009-battery-almost-full-icon.png">
                    <a:extLst>
                      <a:ext uri="{FF2B5EF4-FFF2-40B4-BE49-F238E27FC236}">
                        <a16:creationId xmlns:a16="http://schemas.microsoft.com/office/drawing/2014/main" id="{4AE1C46C-E1FD-4D98-9AAD-F6428387DFD3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>
                  <a:blip r:embed="rId13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9079690" y="5010945"/>
                    <a:ext cx="571500" cy="57150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pic>
                <p:nvPicPr>
                  <p:cNvPr id="55" name="Picture 12">
                    <a:extLst>
                      <a:ext uri="{FF2B5EF4-FFF2-40B4-BE49-F238E27FC236}">
                        <a16:creationId xmlns:a16="http://schemas.microsoft.com/office/drawing/2014/main" id="{D6D3730C-6118-47F7-A274-8079B6AF4A06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>
                  <a:blip r:embed="rId1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9524987" y="5285583"/>
                    <a:ext cx="381000" cy="32385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</p:grpSp>
            <p:sp>
              <p:nvSpPr>
                <p:cNvPr id="48" name="TextBox 52">
                  <a:extLst>
                    <a:ext uri="{FF2B5EF4-FFF2-40B4-BE49-F238E27FC236}">
                      <a16:creationId xmlns:a16="http://schemas.microsoft.com/office/drawing/2014/main" id="{50C3BF43-E91C-4DC3-88F9-B5973C35F198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0376761" y="5713625"/>
                  <a:ext cx="1103674" cy="57126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algn="ctr"/>
                  <a:r>
                    <a:rPr lang="el-GR" altLang="el-GR" sz="1200">
                      <a:solidFill>
                        <a:srgbClr val="000000"/>
                      </a:solidFill>
                      <a:latin typeface="Tw Cen MT" panose="020B0602020104020603" pitchFamily="34" charset="0"/>
                    </a:rPr>
                    <a:t>Φόρτιση ΗΟ</a:t>
                  </a:r>
                  <a:endParaRPr lang="en-GB" altLang="el-GR" sz="1200">
                    <a:solidFill>
                      <a:srgbClr val="000000"/>
                    </a:solidFill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49" name="TextBox 53">
                  <a:extLst>
                    <a:ext uri="{FF2B5EF4-FFF2-40B4-BE49-F238E27FC236}">
                      <a16:creationId xmlns:a16="http://schemas.microsoft.com/office/drawing/2014/main" id="{D2F24FDC-B5B5-4AD1-8067-0C935694914A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8832390" y="5663110"/>
                  <a:ext cx="1475438" cy="57126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algn="ctr"/>
                  <a:r>
                    <a:rPr lang="el-GR" altLang="el-GR" sz="1200">
                      <a:solidFill>
                        <a:srgbClr val="000000"/>
                      </a:solidFill>
                      <a:latin typeface="Tw Cen MT" panose="020B0602020104020603" pitchFamily="34" charset="0"/>
                    </a:rPr>
                    <a:t>Αποθήκευση ενέργειας</a:t>
                  </a:r>
                  <a:endParaRPr lang="en-GB" altLang="el-GR" sz="1200">
                    <a:solidFill>
                      <a:srgbClr val="000000"/>
                    </a:solidFill>
                    <a:latin typeface="Tw Cen MT" panose="020B0602020104020603" pitchFamily="34" charset="0"/>
                  </a:endParaRPr>
                </a:p>
              </p:txBody>
            </p:sp>
            <p:sp>
              <p:nvSpPr>
                <p:cNvPr id="50" name="TextBox 54">
                  <a:extLst>
                    <a:ext uri="{FF2B5EF4-FFF2-40B4-BE49-F238E27FC236}">
                      <a16:creationId xmlns:a16="http://schemas.microsoft.com/office/drawing/2014/main" id="{0313600D-46B9-4F45-B0E2-7843B86847C8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7706322" y="5663111"/>
                  <a:ext cx="1447829" cy="57126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</a:defRPr>
                  </a:lvl9pPr>
                </a:lstStyle>
                <a:p>
                  <a:pPr algn="ctr"/>
                  <a:r>
                    <a:rPr lang="el-GR" altLang="el-GR" sz="1200">
                      <a:solidFill>
                        <a:srgbClr val="000000"/>
                      </a:solidFill>
                      <a:latin typeface="Tw Cen MT" panose="020B0602020104020603" pitchFamily="34" charset="0"/>
                    </a:rPr>
                    <a:t>Διαχείριση δικτύου</a:t>
                  </a:r>
                  <a:endParaRPr lang="en-GB" altLang="el-GR" sz="1200">
                    <a:solidFill>
                      <a:srgbClr val="000000"/>
                    </a:solidFill>
                    <a:latin typeface="Tw Cen MT" panose="020B0602020104020603" pitchFamily="34" charset="0"/>
                  </a:endParaRPr>
                </a:p>
              </p:txBody>
            </p:sp>
            <p:cxnSp>
              <p:nvCxnSpPr>
                <p:cNvPr id="51" name="Straight Arrow Connector 79">
                  <a:extLst>
                    <a:ext uri="{FF2B5EF4-FFF2-40B4-BE49-F238E27FC236}">
                      <a16:creationId xmlns:a16="http://schemas.microsoft.com/office/drawing/2014/main" id="{C2C497E6-2CF8-47DD-BF11-E7DB74DB4EAB}"/>
                    </a:ext>
                  </a:extLst>
                </p:cNvPr>
                <p:cNvCxnSpPr/>
                <p:nvPr/>
              </p:nvCxnSpPr>
              <p:spPr>
                <a:xfrm>
                  <a:off x="10937060" y="4452996"/>
                  <a:ext cx="1735" cy="539219"/>
                </a:xfrm>
                <a:prstGeom prst="straightConnector1">
                  <a:avLst/>
                </a:prstGeom>
                <a:ln w="19050">
                  <a:solidFill>
                    <a:schemeClr val="accent6">
                      <a:lumMod val="75000"/>
                    </a:schemeClr>
                  </a:solidFill>
                  <a:headEnd type="arrow"/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2" name="Straight Arrow Connector 81">
                  <a:extLst>
                    <a:ext uri="{FF2B5EF4-FFF2-40B4-BE49-F238E27FC236}">
                      <a16:creationId xmlns:a16="http://schemas.microsoft.com/office/drawing/2014/main" id="{F9A5A767-2DF3-4A5A-B709-3873E1EBB22E}"/>
                    </a:ext>
                  </a:extLst>
                </p:cNvPr>
                <p:cNvCxnSpPr/>
                <p:nvPr/>
              </p:nvCxnSpPr>
              <p:spPr>
                <a:xfrm>
                  <a:off x="9503106" y="4617413"/>
                  <a:ext cx="0" cy="367730"/>
                </a:xfrm>
                <a:prstGeom prst="straightConnector1">
                  <a:avLst/>
                </a:prstGeom>
                <a:ln w="19050">
                  <a:solidFill>
                    <a:schemeClr val="accent6">
                      <a:lumMod val="75000"/>
                    </a:schemeClr>
                  </a:solidFill>
                  <a:headEnd type="arrow"/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" name="Straight Arrow Connector 82">
                  <a:extLst>
                    <a:ext uri="{FF2B5EF4-FFF2-40B4-BE49-F238E27FC236}">
                      <a16:creationId xmlns:a16="http://schemas.microsoft.com/office/drawing/2014/main" id="{58441DB6-1F70-41A0-B568-B0704191CB42}"/>
                    </a:ext>
                  </a:extLst>
                </p:cNvPr>
                <p:cNvCxnSpPr>
                  <a:cxnSpLocks/>
                  <a:endCxn id="45" idx="0"/>
                </p:cNvCxnSpPr>
                <p:nvPr/>
              </p:nvCxnSpPr>
              <p:spPr>
                <a:xfrm>
                  <a:off x="8367746" y="4617413"/>
                  <a:ext cx="7833" cy="476179"/>
                </a:xfrm>
                <a:prstGeom prst="straightConnector1">
                  <a:avLst/>
                </a:prstGeom>
                <a:ln w="19050">
                  <a:solidFill>
                    <a:schemeClr val="accent6">
                      <a:lumMod val="75000"/>
                    </a:schemeClr>
                  </a:solidFill>
                  <a:headEnd type="arrow"/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58" name="Straight Arrow Connector 60">
                <a:extLst>
                  <a:ext uri="{FF2B5EF4-FFF2-40B4-BE49-F238E27FC236}">
                    <a16:creationId xmlns:a16="http://schemas.microsoft.com/office/drawing/2014/main" id="{DE553E12-614B-4C6E-9836-63FFACC277CA}"/>
                  </a:ext>
                </a:extLst>
              </p:cNvPr>
              <p:cNvCxnSpPr/>
              <p:nvPr/>
            </p:nvCxnSpPr>
            <p:spPr bwMode="auto">
              <a:xfrm>
                <a:off x="11030815" y="4711651"/>
                <a:ext cx="224555" cy="0"/>
              </a:xfrm>
              <a:prstGeom prst="straightConnector1">
                <a:avLst/>
              </a:prstGeom>
              <a:ln w="19050">
                <a:solidFill>
                  <a:schemeClr val="tx2">
                    <a:lumMod val="60000"/>
                    <a:lumOff val="40000"/>
                  </a:schemeClr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Straight Arrow Connector 60">
                <a:extLst>
                  <a:ext uri="{FF2B5EF4-FFF2-40B4-BE49-F238E27FC236}">
                    <a16:creationId xmlns:a16="http://schemas.microsoft.com/office/drawing/2014/main" id="{9A497181-05AE-4DBD-A6BD-8F8DB18D0E31}"/>
                  </a:ext>
                </a:extLst>
              </p:cNvPr>
              <p:cNvCxnSpPr/>
              <p:nvPr/>
            </p:nvCxnSpPr>
            <p:spPr bwMode="auto">
              <a:xfrm>
                <a:off x="9510489" y="4636019"/>
                <a:ext cx="224555" cy="0"/>
              </a:xfrm>
              <a:prstGeom prst="straightConnector1">
                <a:avLst/>
              </a:prstGeom>
              <a:ln w="19050">
                <a:solidFill>
                  <a:schemeClr val="tx2">
                    <a:lumMod val="60000"/>
                    <a:lumOff val="40000"/>
                  </a:schemeClr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2" name="Title 1">
            <a:extLst>
              <a:ext uri="{FF2B5EF4-FFF2-40B4-BE49-F238E27FC236}">
                <a16:creationId xmlns:a16="http://schemas.microsoft.com/office/drawing/2014/main" id="{60C65563-A3EE-B438-F005-B997BDC073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67658"/>
            <a:ext cx="4426527" cy="861041"/>
          </a:xfrm>
        </p:spPr>
        <p:txBody>
          <a:bodyPr/>
          <a:lstStyle/>
          <a:p>
            <a:r>
              <a:rPr lang="el-GR" sz="4000" dirty="0">
                <a:solidFill>
                  <a:srgbClr val="1F6091"/>
                </a:solidFill>
                <a:latin typeface="Neutraface 2 Text Greek Demi" panose="020B0303020202020102" pitchFamily="34" charset="0"/>
                <a:cs typeface="Calibri" panose="020F0502020204030204" pitchFamily="34" charset="0"/>
              </a:rPr>
              <a:t>Νομοθετικό πλαίσιο</a:t>
            </a:r>
            <a:endParaRPr lang="en-US" sz="4000" dirty="0">
              <a:solidFill>
                <a:srgbClr val="1F6091"/>
              </a:solidFill>
              <a:latin typeface="Neutraface 2 Text Greek Demi" panose="020B0303020202020102" pitchFamily="34" charset="0"/>
              <a:cs typeface="Calibri" panose="020F050202020403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F4E3FE9-A4F1-A1EE-6F4D-3EA04015AD42}"/>
              </a:ext>
            </a:extLst>
          </p:cNvPr>
          <p:cNvSpPr txBox="1"/>
          <p:nvPr/>
        </p:nvSpPr>
        <p:spPr>
          <a:xfrm>
            <a:off x="5170162" y="419642"/>
            <a:ext cx="7315200" cy="4247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109728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l-GR" sz="2400" b="1" u="none" strike="noStrike" kern="1200" cap="none" spc="0" normalizeH="0" baseline="0" dirty="0">
                <a:ln>
                  <a:noFill/>
                </a:ln>
                <a:solidFill>
                  <a:srgbClr val="13778E"/>
                </a:solidFill>
                <a:effectLst/>
                <a:uLnTx/>
                <a:uFillTx/>
                <a:latin typeface="Neutraface 2 Text Greek Demi" panose="020B0303020202020102" pitchFamily="34" charset="0"/>
              </a:rPr>
              <a:t>ΕΣΕΚ</a:t>
            </a:r>
            <a:endParaRPr kumimoji="0" lang="en-US" sz="2400" b="1" u="none" strike="noStrike" kern="1200" cap="none" spc="0" normalizeH="0" baseline="0" dirty="0">
              <a:ln>
                <a:noFill/>
              </a:ln>
              <a:solidFill>
                <a:srgbClr val="13778E"/>
              </a:solidFill>
              <a:effectLst/>
              <a:uLnTx/>
              <a:uFillTx/>
              <a:latin typeface="Neutraface 2 Text Greek Demi" panose="020B0303020202020102" pitchFamily="34" charset="0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0DDEA29B-0320-5413-C36B-B2888847AE04}"/>
              </a:ext>
            </a:extLst>
          </p:cNvPr>
          <p:cNvSpPr txBox="1"/>
          <p:nvPr/>
        </p:nvSpPr>
        <p:spPr>
          <a:xfrm>
            <a:off x="434768" y="2370859"/>
            <a:ext cx="7029464" cy="3711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l-GR" sz="3360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Η εξέλιξη των τεχνολογιών στον τομέα της ενέργειας δίνει δυνατότητες στους </a:t>
            </a:r>
            <a:r>
              <a:rPr lang="el-GR" sz="3360" b="1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πολίτες</a:t>
            </a:r>
            <a:r>
              <a:rPr lang="el-GR" sz="3360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l-GR" sz="3360" b="1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και</a:t>
            </a:r>
            <a:r>
              <a:rPr lang="el-GR" sz="3360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l-GR" sz="3360" b="1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την </a:t>
            </a:r>
            <a:r>
              <a:rPr lang="el-GR" sz="3360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l-GR" sz="3360" b="1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τοπική αυτοδιοίκηση </a:t>
            </a:r>
            <a:r>
              <a:rPr lang="el-GR" sz="3360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να παίξουν ενεργό ρόλο στη διαμόρφωση του ενεργειακού σχεδιασμού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A6306CF-8497-7B34-C29F-6CA06D57191D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29019" y="7497127"/>
            <a:ext cx="6086475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128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black background with blue triangles&#10;&#10;Description automatically generated">
            <a:extLst>
              <a:ext uri="{FF2B5EF4-FFF2-40B4-BE49-F238E27FC236}">
                <a16:creationId xmlns:a16="http://schemas.microsoft.com/office/drawing/2014/main" id="{F4E5C692-1F1A-E60C-FF84-BC14A17BA9A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20000"/>
          </a:blip>
          <a:srcRect t="1119" r="5625" b="5054"/>
          <a:stretch/>
        </p:blipFill>
        <p:spPr>
          <a:xfrm>
            <a:off x="4946073" y="-1"/>
            <a:ext cx="9684327" cy="8229601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4DA26B05-672D-43F4-8F6C-B85B63BB47E4}"/>
              </a:ext>
            </a:extLst>
          </p:cNvPr>
          <p:cNvSpPr txBox="1">
            <a:spLocks/>
          </p:cNvSpPr>
          <p:nvPr/>
        </p:nvSpPr>
        <p:spPr>
          <a:xfrm>
            <a:off x="1" y="77650"/>
            <a:ext cx="14630398" cy="585710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algn="l" defTabSz="109728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>
                <a:solidFill>
                  <a:schemeClr val="tx1"/>
                </a:solidFill>
                <a:latin typeface="DM Sans Medium" charset="0"/>
                <a:ea typeface="DM Sans Medium" charset="0"/>
                <a:cs typeface="DM Sans Medium" charset="0"/>
              </a:defRPr>
            </a:lvl1pPr>
          </a:lstStyle>
          <a:p>
            <a:endParaRPr lang="en-US" sz="2400" dirty="0">
              <a:solidFill>
                <a:srgbClr val="5BCBF5"/>
              </a:solidFill>
              <a:latin typeface="Neutraface 2 Text Greek Demi" panose="020B0303020202020102" pitchFamily="34" charset="0"/>
              <a:cs typeface="Calibri" panose="020F050202020403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FB2A785-068A-F9D3-4589-C8F3A06D68D2}"/>
              </a:ext>
            </a:extLst>
          </p:cNvPr>
          <p:cNvSpPr txBox="1">
            <a:spLocks/>
          </p:cNvSpPr>
          <p:nvPr/>
        </p:nvSpPr>
        <p:spPr>
          <a:xfrm>
            <a:off x="535592" y="352960"/>
            <a:ext cx="13138844" cy="585710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algn="l" defTabSz="109728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>
                <a:solidFill>
                  <a:schemeClr val="tx1"/>
                </a:solidFill>
                <a:latin typeface="DM Sans Medium" charset="0"/>
                <a:ea typeface="DM Sans Medium" charset="0"/>
                <a:cs typeface="DM Sans Medium" charset="0"/>
              </a:defRPr>
            </a:lvl1pPr>
          </a:lstStyle>
          <a:p>
            <a:r>
              <a:rPr lang="el-GR" sz="3200" dirty="0">
                <a:solidFill>
                  <a:srgbClr val="1F6091"/>
                </a:solidFill>
                <a:latin typeface="Neutraface 2 Text Greek Demi" panose="020B0303020202020102" pitchFamily="34" charset="0"/>
                <a:cs typeface="Calibri" panose="020F0502020204030204" pitchFamily="34" charset="0"/>
              </a:rPr>
              <a:t>Εικονικός υβριδικός σταθμός ΑΠΕ (</a:t>
            </a:r>
            <a:r>
              <a:rPr lang="en-US" sz="3200" dirty="0" err="1">
                <a:solidFill>
                  <a:srgbClr val="1F6091"/>
                </a:solidFill>
                <a:latin typeface="Neutraface 2 Text Greek Demi" panose="020B0303020202020102" pitchFamily="34" charset="0"/>
                <a:cs typeface="Calibri" panose="020F0502020204030204" pitchFamily="34" charset="0"/>
              </a:rPr>
              <a:t>DGReS</a:t>
            </a:r>
            <a:r>
              <a:rPr lang="en-US" sz="3200" dirty="0">
                <a:solidFill>
                  <a:srgbClr val="1F6091"/>
                </a:solidFill>
                <a:latin typeface="Neutraface 2 Text Greek Demi" panose="020B0303020202020102" pitchFamily="34" charset="0"/>
                <a:cs typeface="Calibri" panose="020F0502020204030204" pitchFamily="34" charset="0"/>
              </a:rPr>
              <a:t>-Aegean</a:t>
            </a:r>
            <a:r>
              <a:rPr lang="el-GR" sz="3200" dirty="0">
                <a:solidFill>
                  <a:srgbClr val="1F6091"/>
                </a:solidFill>
                <a:latin typeface="Neutraface 2 Text Greek Demi" panose="020B0303020202020102" pitchFamily="34" charset="0"/>
                <a:cs typeface="Calibri" panose="020F0502020204030204" pitchFamily="34" charset="0"/>
              </a:rPr>
              <a:t>)</a:t>
            </a:r>
            <a:endParaRPr lang="en-US" sz="3200" dirty="0">
              <a:solidFill>
                <a:srgbClr val="1F6091"/>
              </a:solidFill>
              <a:latin typeface="Neutraface 2 Text Greek Demi" panose="020B0303020202020102" pitchFamily="34" charset="0"/>
              <a:cs typeface="Calibri" panose="020F050202020403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1181D7F-606C-ACE7-5272-AC8A0B31FF28}"/>
              </a:ext>
            </a:extLst>
          </p:cNvPr>
          <p:cNvSpPr txBox="1"/>
          <p:nvPr/>
        </p:nvSpPr>
        <p:spPr>
          <a:xfrm>
            <a:off x="455582" y="996810"/>
            <a:ext cx="7315200" cy="341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109728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l-GR" sz="1800" b="1" u="none" strike="noStrike" kern="1200" cap="none" spc="0" normalizeH="0" baseline="0" dirty="0">
                <a:ln>
                  <a:noFill/>
                </a:ln>
                <a:solidFill>
                  <a:srgbClr val="13778E"/>
                </a:solidFill>
                <a:effectLst/>
                <a:uLnTx/>
                <a:uFillTx/>
                <a:latin typeface="Neutraface 2 Text Greek Demi" panose="020B0303020202020102" pitchFamily="34" charset="0"/>
                <a:ea typeface="Roboto" panose="02000000000000000000" pitchFamily="2" charset="0"/>
              </a:rPr>
              <a:t>Μελέτη</a:t>
            </a:r>
            <a:r>
              <a:rPr kumimoji="0" lang="el-GR" sz="1800" b="1" u="none" strike="noStrike" kern="1200" cap="none" spc="0" normalizeH="0" baseline="0" dirty="0">
                <a:ln>
                  <a:noFill/>
                </a:ln>
                <a:solidFill>
                  <a:srgbClr val="13778E"/>
                </a:solidFill>
                <a:effectLst/>
                <a:uLnTx/>
                <a:uFillTx/>
                <a:latin typeface="Neutraface 2 Text Greek Demi" panose="020B0303020202020102" pitchFamily="34" charset="0"/>
              </a:rPr>
              <a:t> Σκοπιμότητας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AC50773E-CCB5-2A47-961A-418D9302CD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7124747"/>
              </p:ext>
            </p:extLst>
          </p:nvPr>
        </p:nvGraphicFramePr>
        <p:xfrm>
          <a:off x="535592" y="2132388"/>
          <a:ext cx="13740162" cy="462818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870081">
                  <a:extLst>
                    <a:ext uri="{9D8B030D-6E8A-4147-A177-3AD203B41FA5}">
                      <a16:colId xmlns:a16="http://schemas.microsoft.com/office/drawing/2014/main" val="3216449746"/>
                    </a:ext>
                  </a:extLst>
                </a:gridCol>
                <a:gridCol w="6870081">
                  <a:extLst>
                    <a:ext uri="{9D8B030D-6E8A-4147-A177-3AD203B41FA5}">
                      <a16:colId xmlns:a16="http://schemas.microsoft.com/office/drawing/2014/main" val="806992509"/>
                    </a:ext>
                  </a:extLst>
                </a:gridCol>
              </a:tblGrid>
              <a:tr h="663262">
                <a:tc>
                  <a:txBody>
                    <a:bodyPr/>
                    <a:lstStyle/>
                    <a:p>
                      <a:pPr marL="0" indent="0" algn="l">
                        <a:lnSpc>
                          <a:spcPts val="1800"/>
                        </a:lnSpc>
                        <a:spcBef>
                          <a:spcPts val="720"/>
                        </a:spcBef>
                        <a:spcAft>
                          <a:spcPts val="720"/>
                        </a:spcAft>
                        <a:buNone/>
                      </a:pPr>
                      <a:r>
                        <a:rPr lang="el-GR" sz="2400" b="1" dirty="0">
                          <a:solidFill>
                            <a:srgbClr val="1F609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Κύριοι Στόχοι</a:t>
                      </a:r>
                      <a:endParaRPr lang="en-US" sz="2400" b="1" dirty="0">
                        <a:solidFill>
                          <a:srgbClr val="1F6091"/>
                        </a:solidFill>
                        <a:latin typeface="Roboto" panose="02000000000000000000" pitchFamily="2" charset="0"/>
                        <a:ea typeface="Roboto" panose="02000000000000000000" pitchFamily="2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>
                        <a:spcBef>
                          <a:spcPts val="720"/>
                        </a:spcBef>
                        <a:spcAft>
                          <a:spcPts val="720"/>
                        </a:spcAft>
                        <a:buNone/>
                      </a:pPr>
                      <a:r>
                        <a:rPr lang="el-GR" sz="2400" b="1" dirty="0">
                          <a:solidFill>
                            <a:srgbClr val="1F609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Περιεχόμενα μελέτης</a:t>
                      </a:r>
                      <a:endParaRPr lang="en-US" sz="2400" b="1" dirty="0">
                        <a:solidFill>
                          <a:srgbClr val="1F6091"/>
                        </a:solidFill>
                        <a:latin typeface="Roboto" panose="02000000000000000000" pitchFamily="2" charset="0"/>
                        <a:ea typeface="Roboto" panose="02000000000000000000" pitchFamily="2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3638961"/>
                  </a:ext>
                </a:extLst>
              </a:tr>
              <a:tr h="3964921">
                <a:tc>
                  <a:txBody>
                    <a:bodyPr/>
                    <a:lstStyle/>
                    <a:p>
                      <a:pPr marL="411480" indent="-411480">
                        <a:lnSpc>
                          <a:spcPct val="150000"/>
                        </a:lnSpc>
                        <a:spcBef>
                          <a:spcPts val="720"/>
                        </a:spcBef>
                        <a:spcAft>
                          <a:spcPts val="72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l-GR" sz="1600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Μείωση της κατανάλωσης ορυκτών καυσίμων για παραγωγή ηλεκτρικής ενέργειας </a:t>
                      </a:r>
                    </a:p>
                    <a:p>
                      <a:pPr marL="411480" indent="-411480">
                        <a:lnSpc>
                          <a:spcPct val="150000"/>
                        </a:lnSpc>
                        <a:spcBef>
                          <a:spcPts val="720"/>
                        </a:spcBef>
                        <a:spcAft>
                          <a:spcPts val="72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l-GR" sz="1600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Αύξηση διείσδυσης των ΑΠΕ</a:t>
                      </a:r>
                      <a:r>
                        <a:rPr lang="en-US" sz="1600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l-GR" sz="1600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στο ηλεκτρικό σύστημα</a:t>
                      </a:r>
                      <a:endParaRPr lang="en-US" sz="1600" dirty="0">
                        <a:solidFill>
                          <a:srgbClr val="343433"/>
                        </a:solidFill>
                        <a:latin typeface="Roboto" panose="02000000000000000000" pitchFamily="2" charset="0"/>
                        <a:ea typeface="Roboto" panose="02000000000000000000" pitchFamily="2" charset="0"/>
                        <a:cs typeface="Calibri" panose="020F0502020204030204" pitchFamily="34" charset="0"/>
                      </a:endParaRPr>
                    </a:p>
                    <a:p>
                      <a:pPr marL="411480" indent="-411480">
                        <a:lnSpc>
                          <a:spcPct val="150000"/>
                        </a:lnSpc>
                        <a:spcBef>
                          <a:spcPts val="720"/>
                        </a:spcBef>
                        <a:spcAft>
                          <a:spcPts val="72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l-GR" sz="1600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Αύξηση της σταθερότητας και της επάρκειας ηλεκτρικής ενέργειας </a:t>
                      </a:r>
                    </a:p>
                    <a:p>
                      <a:pPr marL="411480" indent="-411480">
                        <a:lnSpc>
                          <a:spcPct val="150000"/>
                        </a:lnSpc>
                        <a:spcBef>
                          <a:spcPts val="720"/>
                        </a:spcBef>
                        <a:spcAft>
                          <a:spcPts val="72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l-GR" sz="1600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Μετριασμός της ενεργειακής φτώχιας στα 3 νησιά μέσω </a:t>
                      </a:r>
                      <a:r>
                        <a:rPr lang="el-GR" sz="1600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παροχής ηλεκτρικής ενέργειας σε </a:t>
                      </a:r>
                      <a:r>
                        <a:rPr lang="en-GB" sz="1600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130 </a:t>
                      </a:r>
                      <a:r>
                        <a:rPr lang="el-GR" sz="1600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ενεργειακά φτωχά νοικοκυριά από τους Δήμους.</a:t>
                      </a:r>
                      <a:endParaRPr lang="en-GB" sz="1600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137160" marR="137160" marT="137160" marB="137160"/>
                </a:tc>
                <a:tc>
                  <a:txBody>
                    <a:bodyPr/>
                    <a:lstStyle/>
                    <a:p>
                      <a:pPr marL="285750" indent="-285750">
                        <a:lnSpc>
                          <a:spcPct val="150000"/>
                        </a:lnSpc>
                        <a:spcBef>
                          <a:spcPts val="360"/>
                        </a:spcBef>
                        <a:spcAft>
                          <a:spcPts val="36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l-GR" sz="1600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Σχεδιασμός συστήματος</a:t>
                      </a:r>
                      <a:endParaRPr lang="en-US" sz="1600" b="1" dirty="0">
                        <a:solidFill>
                          <a:srgbClr val="343433"/>
                        </a:solidFill>
                        <a:latin typeface="Roboto" panose="02000000000000000000" pitchFamily="2" charset="0"/>
                        <a:ea typeface="Roboto" panose="02000000000000000000" pitchFamily="2" charset="0"/>
                        <a:cs typeface="Calibri" panose="020F0502020204030204" pitchFamily="34" charset="0"/>
                      </a:endParaRPr>
                    </a:p>
                    <a:p>
                      <a:pPr marL="285750" indent="-285750">
                        <a:lnSpc>
                          <a:spcPct val="150000"/>
                        </a:lnSpc>
                        <a:spcBef>
                          <a:spcPts val="360"/>
                        </a:spcBef>
                        <a:spcAft>
                          <a:spcPts val="36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l-GR" sz="1600" dirty="0" err="1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Χωροθέτηση</a:t>
                      </a:r>
                      <a:endParaRPr lang="en-US" sz="1600" dirty="0">
                        <a:solidFill>
                          <a:srgbClr val="343433"/>
                        </a:solidFill>
                        <a:latin typeface="Roboto" panose="02000000000000000000" pitchFamily="2" charset="0"/>
                        <a:ea typeface="Roboto" panose="02000000000000000000" pitchFamily="2" charset="0"/>
                        <a:cs typeface="Calibri" panose="020F0502020204030204" pitchFamily="34" charset="0"/>
                      </a:endParaRPr>
                    </a:p>
                    <a:p>
                      <a:pPr marL="285750" indent="-285750">
                        <a:lnSpc>
                          <a:spcPct val="150000"/>
                        </a:lnSpc>
                        <a:spcBef>
                          <a:spcPts val="360"/>
                        </a:spcBef>
                        <a:spcAft>
                          <a:spcPts val="36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l-GR" sz="1600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Ανάλυση νομοθετικού και ρυθμιστικού πλαισίου</a:t>
                      </a:r>
                      <a:endParaRPr lang="en-US" sz="1600" dirty="0">
                        <a:solidFill>
                          <a:srgbClr val="343433"/>
                        </a:solidFill>
                        <a:latin typeface="Roboto" panose="02000000000000000000" pitchFamily="2" charset="0"/>
                        <a:ea typeface="Roboto" panose="02000000000000000000" pitchFamily="2" charset="0"/>
                        <a:cs typeface="Calibri" panose="020F0502020204030204" pitchFamily="34" charset="0"/>
                      </a:endParaRPr>
                    </a:p>
                    <a:p>
                      <a:pPr marL="285750" indent="-285750">
                        <a:lnSpc>
                          <a:spcPct val="150000"/>
                        </a:lnSpc>
                        <a:spcBef>
                          <a:spcPts val="360"/>
                        </a:spcBef>
                        <a:spcAft>
                          <a:spcPts val="36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l-GR" sz="1600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Ανάλυση ρίσκων</a:t>
                      </a:r>
                      <a:endParaRPr lang="en-US" sz="1600" dirty="0">
                        <a:solidFill>
                          <a:srgbClr val="343433"/>
                        </a:solidFill>
                        <a:latin typeface="Roboto" panose="02000000000000000000" pitchFamily="2" charset="0"/>
                        <a:ea typeface="Roboto" panose="02000000000000000000" pitchFamily="2" charset="0"/>
                        <a:cs typeface="Calibri" panose="020F0502020204030204" pitchFamily="34" charset="0"/>
                      </a:endParaRPr>
                    </a:p>
                    <a:p>
                      <a:pPr marL="285750" indent="-285750">
                        <a:lnSpc>
                          <a:spcPct val="150000"/>
                        </a:lnSpc>
                        <a:spcBef>
                          <a:spcPts val="360"/>
                        </a:spcBef>
                        <a:spcAft>
                          <a:spcPts val="36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l-GR" sz="1600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Ανάλυση κόστους-οφέλους</a:t>
                      </a:r>
                    </a:p>
                    <a:p>
                      <a:pPr marL="285750" indent="-285750">
                        <a:lnSpc>
                          <a:spcPct val="150000"/>
                        </a:lnSpc>
                        <a:spcBef>
                          <a:spcPts val="360"/>
                        </a:spcBef>
                        <a:spcAft>
                          <a:spcPts val="36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l-GR" sz="1600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Επιχειρηματικό μοντέλο</a:t>
                      </a:r>
                      <a:endParaRPr lang="en-US" sz="1600" dirty="0">
                        <a:solidFill>
                          <a:srgbClr val="343433"/>
                        </a:solidFill>
                        <a:latin typeface="Roboto" panose="02000000000000000000" pitchFamily="2" charset="0"/>
                        <a:ea typeface="Roboto" panose="02000000000000000000" pitchFamily="2" charset="0"/>
                        <a:cs typeface="Calibri" panose="020F0502020204030204" pitchFamily="34" charset="0"/>
                      </a:endParaRPr>
                    </a:p>
                    <a:p>
                      <a:pPr marL="285750" indent="-285750">
                        <a:lnSpc>
                          <a:spcPct val="150000"/>
                        </a:lnSpc>
                        <a:spcBef>
                          <a:spcPts val="360"/>
                        </a:spcBef>
                        <a:spcAft>
                          <a:spcPts val="36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l-GR" sz="1600" b="1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Calibri" panose="020F0502020204030204" pitchFamily="34" charset="0"/>
                        </a:rPr>
                        <a:t>Σχέδιο Δράσης</a:t>
                      </a:r>
                      <a:endParaRPr lang="en-US" sz="1600" b="1" dirty="0">
                        <a:solidFill>
                          <a:srgbClr val="343433"/>
                        </a:solidFill>
                        <a:latin typeface="Roboto" panose="02000000000000000000" pitchFamily="2" charset="0"/>
                        <a:ea typeface="Roboto" panose="02000000000000000000" pitchFamily="2" charset="0"/>
                        <a:cs typeface="Calibri" panose="020F0502020204030204" pitchFamily="34" charset="0"/>
                      </a:endParaRPr>
                    </a:p>
                  </a:txBody>
                  <a:tcPr marL="137160" marR="137160" marT="137160" marB="137160"/>
                </a:tc>
                <a:extLst>
                  <a:ext uri="{0D108BD9-81ED-4DB2-BD59-A6C34878D82A}">
                    <a16:rowId xmlns:a16="http://schemas.microsoft.com/office/drawing/2014/main" val="3073506387"/>
                  </a:ext>
                </a:extLst>
              </a:tr>
            </a:tbl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293B51AE-EAC8-BC88-F979-83FD0E49D6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019" y="7497127"/>
            <a:ext cx="6086475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458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C5B74C73-B534-0562-02A3-ED80700B31E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8771652"/>
              </p:ext>
            </p:extLst>
          </p:nvPr>
        </p:nvGraphicFramePr>
        <p:xfrm>
          <a:off x="400022" y="1555612"/>
          <a:ext cx="13606923" cy="659633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535641">
                  <a:extLst>
                    <a:ext uri="{9D8B030D-6E8A-4147-A177-3AD203B41FA5}">
                      <a16:colId xmlns:a16="http://schemas.microsoft.com/office/drawing/2014/main" val="3201764477"/>
                    </a:ext>
                  </a:extLst>
                </a:gridCol>
                <a:gridCol w="4535641">
                  <a:extLst>
                    <a:ext uri="{9D8B030D-6E8A-4147-A177-3AD203B41FA5}">
                      <a16:colId xmlns:a16="http://schemas.microsoft.com/office/drawing/2014/main" val="3216449746"/>
                    </a:ext>
                  </a:extLst>
                </a:gridCol>
                <a:gridCol w="4535641">
                  <a:extLst>
                    <a:ext uri="{9D8B030D-6E8A-4147-A177-3AD203B41FA5}">
                      <a16:colId xmlns:a16="http://schemas.microsoft.com/office/drawing/2014/main" val="806992509"/>
                    </a:ext>
                  </a:extLst>
                </a:gridCol>
              </a:tblGrid>
              <a:tr h="430785">
                <a:tc>
                  <a:txBody>
                    <a:bodyPr/>
                    <a:lstStyle/>
                    <a:p>
                      <a:pPr marL="0" marR="0" lvl="0" indent="0" algn="ctr" defTabSz="1097280" rtl="0" eaLnBrk="1" fontAlgn="auto" latinLnBrk="0" hangingPunct="1">
                        <a:lnSpc>
                          <a:spcPts val="1800"/>
                        </a:lnSpc>
                        <a:spcBef>
                          <a:spcPts val="720"/>
                        </a:spcBef>
                        <a:spcAft>
                          <a:spcPts val="72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l-GR" sz="2000" b="1" dirty="0">
                          <a:solidFill>
                            <a:srgbClr val="1F609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ΣΥΣΤΗΜΑΤΑ </a:t>
                      </a:r>
                      <a:r>
                        <a:rPr lang="en-US" sz="2000" b="1" dirty="0">
                          <a:solidFill>
                            <a:srgbClr val="1F609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ΧΙΟ</a:t>
                      </a:r>
                      <a:r>
                        <a:rPr lang="el-GR" sz="2000" b="1" dirty="0">
                          <a:solidFill>
                            <a:srgbClr val="1F609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Υ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ts val="1800"/>
                        </a:lnSpc>
                        <a:spcBef>
                          <a:spcPts val="720"/>
                        </a:spcBef>
                        <a:spcAft>
                          <a:spcPts val="720"/>
                        </a:spcAft>
                        <a:buNone/>
                      </a:pPr>
                      <a:r>
                        <a:rPr lang="el-GR" sz="2000" b="1" dirty="0">
                          <a:solidFill>
                            <a:srgbClr val="1F609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ΣΥΣΤΗΜΑΤΑ </a:t>
                      </a:r>
                      <a:r>
                        <a:rPr lang="en-US" sz="2000" b="1" dirty="0">
                          <a:solidFill>
                            <a:srgbClr val="1F609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ΟΙΝΟΥΣ</a:t>
                      </a:r>
                      <a:r>
                        <a:rPr lang="el-GR" sz="2000" b="1" dirty="0">
                          <a:solidFill>
                            <a:srgbClr val="1F609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ΩΝ</a:t>
                      </a:r>
                      <a:endParaRPr lang="en-US" sz="2000" b="1" dirty="0">
                        <a:solidFill>
                          <a:srgbClr val="1F6091"/>
                        </a:solidFill>
                        <a:latin typeface="Roboto" panose="02000000000000000000" pitchFamily="2" charset="0"/>
                        <a:ea typeface="Roboto" panose="02000000000000000000" pitchFamily="2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17348" marR="125730">
                        <a:spcBef>
                          <a:spcPts val="624"/>
                        </a:spcBef>
                        <a:tabLst>
                          <a:tab pos="323088" algn="l"/>
                        </a:tabLst>
                      </a:pPr>
                      <a:r>
                        <a:rPr lang="el-GR" sz="2000" b="1" dirty="0">
                          <a:solidFill>
                            <a:srgbClr val="1F609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ΣΥΣΤΗΜΑΤΑ ΨΑΡΩΝ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3638961"/>
                  </a:ext>
                </a:extLst>
              </a:tr>
              <a:tr h="6165553">
                <a:tc>
                  <a:txBody>
                    <a:bodyPr/>
                    <a:lstStyle/>
                    <a:p>
                      <a:pPr marL="403098" marR="125730" indent="-285750">
                        <a:lnSpc>
                          <a:spcPct val="150000"/>
                        </a:lnSpc>
                        <a:spcBef>
                          <a:spcPts val="624"/>
                        </a:spcBef>
                        <a:buFont typeface="Arial" panose="020B0604020202020204" pitchFamily="34" charset="0"/>
                        <a:buChar char="•"/>
                        <a:tabLst>
                          <a:tab pos="323088" algn="l"/>
                        </a:tabLst>
                      </a:pPr>
                      <a:r>
                        <a:rPr lang="el-GR" sz="1400" b="1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Υβριδικός σταθμός Χίου</a:t>
                      </a:r>
                      <a:br>
                        <a:rPr lang="el-GR" sz="1400" b="1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</a:br>
                      <a:r>
                        <a:rPr lang="el-GR" sz="1400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3 Χ </a:t>
                      </a:r>
                      <a:r>
                        <a:rPr lang="en-US" sz="1400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BESS 4.5 MW/ (18 MWh </a:t>
                      </a:r>
                      <a:r>
                        <a:rPr lang="el-GR" sz="1400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μπαταρίες </a:t>
                      </a:r>
                      <a:r>
                        <a:rPr lang="el-GR" sz="1400" dirty="0" err="1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λιθίου</a:t>
                      </a:r>
                      <a:r>
                        <a:rPr lang="el-GR" sz="1400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 ή 36 </a:t>
                      </a:r>
                      <a:r>
                        <a:rPr lang="en-US" sz="1400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MWh </a:t>
                      </a:r>
                      <a:r>
                        <a:rPr lang="el-GR" sz="1400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μπαταρίες ροής) από ΔΕΗ</a:t>
                      </a:r>
                      <a:br>
                        <a:rPr lang="el-GR" sz="1400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</a:br>
                      <a:r>
                        <a:rPr lang="el-GR" sz="1400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5.4 </a:t>
                      </a:r>
                      <a:r>
                        <a:rPr lang="en-US" sz="1400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MW of </a:t>
                      </a:r>
                      <a:r>
                        <a:rPr lang="el-GR" sz="1400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ΦΒ (ΔΕΗ)</a:t>
                      </a:r>
                    </a:p>
                    <a:p>
                      <a:pPr marL="403098" marR="125730" indent="-285750">
                        <a:lnSpc>
                          <a:spcPct val="150000"/>
                        </a:lnSpc>
                        <a:spcBef>
                          <a:spcPts val="624"/>
                        </a:spcBef>
                        <a:buFont typeface="Arial" panose="020B0604020202020204" pitchFamily="34" charset="0"/>
                        <a:buChar char="•"/>
                        <a:tabLst>
                          <a:tab pos="323088" algn="l"/>
                        </a:tabLst>
                      </a:pPr>
                      <a:r>
                        <a:rPr lang="el-GR" sz="1400" b="1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Σύστημα αποθήκευσης ενέργειας (</a:t>
                      </a:r>
                      <a:r>
                        <a:rPr lang="en-US" sz="1400" b="1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BESS) at the Chios’ thermal power station </a:t>
                      </a:r>
                      <a:br>
                        <a:rPr lang="el-GR" sz="1400" b="1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</a:br>
                      <a:r>
                        <a:rPr lang="en-US" sz="1400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15 MW/ 20 MWh </a:t>
                      </a:r>
                      <a:r>
                        <a:rPr lang="el-GR" sz="1400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μπαταρίες </a:t>
                      </a:r>
                      <a:r>
                        <a:rPr lang="el-GR" sz="1400" dirty="0" err="1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λιθίου</a:t>
                      </a:r>
                      <a:r>
                        <a:rPr lang="el-GR" sz="1400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 (ΔΕΗ)</a:t>
                      </a:r>
                    </a:p>
                    <a:p>
                      <a:pPr marL="403098" marR="125730" indent="-285750">
                        <a:lnSpc>
                          <a:spcPct val="150000"/>
                        </a:lnSpc>
                        <a:spcBef>
                          <a:spcPts val="624"/>
                        </a:spcBef>
                        <a:buFont typeface="Arial" panose="020B0604020202020204" pitchFamily="34" charset="0"/>
                        <a:buChar char="•"/>
                        <a:tabLst>
                          <a:tab pos="323088" algn="l"/>
                        </a:tabLst>
                      </a:pPr>
                      <a:r>
                        <a:rPr lang="el-GR" sz="1400" b="1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Αντικατάσταση καυσίμου στο θερμικό σταθμό Χίου (ΔΕΗ)</a:t>
                      </a:r>
                    </a:p>
                    <a:p>
                      <a:pPr marL="403098" marR="125730" indent="-285750">
                        <a:lnSpc>
                          <a:spcPct val="150000"/>
                        </a:lnSpc>
                        <a:spcBef>
                          <a:spcPts val="624"/>
                        </a:spcBef>
                        <a:buFont typeface="Arial" panose="020B0604020202020204" pitchFamily="34" charset="0"/>
                        <a:buChar char="•"/>
                        <a:tabLst>
                          <a:tab pos="323088" algn="l"/>
                        </a:tabLst>
                      </a:pPr>
                      <a:r>
                        <a:rPr lang="el-GR" sz="1400" b="1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Υβριδικός σταθμός στο Δήμο Χίου </a:t>
                      </a:r>
                      <a:br>
                        <a:rPr lang="el-GR" sz="1400" b="1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</a:br>
                      <a:r>
                        <a:rPr lang="el-GR" sz="1400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3 MW/ (12 </a:t>
                      </a:r>
                      <a:r>
                        <a:rPr lang="el-GR" sz="1400" dirty="0" err="1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MWh</a:t>
                      </a:r>
                      <a:r>
                        <a:rPr lang="el-GR" sz="1400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 μπαταρίες </a:t>
                      </a:r>
                      <a:r>
                        <a:rPr lang="el-GR" sz="1400" dirty="0" err="1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λιθίου</a:t>
                      </a:r>
                      <a:r>
                        <a:rPr lang="el-GR" sz="1400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 ή </a:t>
                      </a:r>
                      <a:r>
                        <a:rPr lang="el-GR" sz="1400" dirty="0" err="1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or</a:t>
                      </a:r>
                      <a:r>
                        <a:rPr lang="el-GR" sz="1400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 24 </a:t>
                      </a:r>
                      <a:r>
                        <a:rPr lang="el-GR" sz="1400" dirty="0" err="1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MWh</a:t>
                      </a:r>
                      <a:r>
                        <a:rPr lang="el-GR" sz="1400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 μπαταρίες ροής) (ΔΕΗ) </a:t>
                      </a:r>
                      <a:br>
                        <a:rPr lang="el-GR" sz="1400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</a:br>
                      <a:r>
                        <a:rPr lang="el-GR" sz="1400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3.6 MW of ΦΒ (Δήμος)</a:t>
                      </a:r>
                    </a:p>
                  </a:txBody>
                  <a:tcPr marL="137160" marR="137160" marT="137160" marB="137160"/>
                </a:tc>
                <a:tc>
                  <a:txBody>
                    <a:bodyPr/>
                    <a:lstStyle/>
                    <a:p>
                      <a:pPr marL="0" marR="0" lvl="0" indent="0" algn="l" defTabSz="1097280" rtl="0" eaLnBrk="1" fontAlgn="auto" latinLnBrk="0" hangingPunct="1">
                        <a:lnSpc>
                          <a:spcPct val="150000"/>
                        </a:lnSpc>
                        <a:spcBef>
                          <a:spcPts val="720"/>
                        </a:spcBef>
                        <a:spcAft>
                          <a:spcPts val="72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l-GR" sz="1400" b="1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Υβριδικός σταθμός στις Οινούσσες </a:t>
                      </a:r>
                      <a:br>
                        <a:rPr lang="el-GR" sz="1400" b="1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</a:br>
                      <a:r>
                        <a:rPr lang="el-GR" sz="1400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BESS 0.7 MW/ 2.8 </a:t>
                      </a:r>
                      <a:r>
                        <a:rPr lang="el-GR" sz="1400" dirty="0" err="1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MWh</a:t>
                      </a:r>
                      <a:r>
                        <a:rPr lang="el-GR" sz="1400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 μπαταρίες </a:t>
                      </a:r>
                      <a:r>
                        <a:rPr lang="el-GR" sz="1400" dirty="0" err="1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λιθίου</a:t>
                      </a:r>
                      <a:r>
                        <a:rPr lang="el-GR" sz="1400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 (ΔΕΗ)</a:t>
                      </a:r>
                      <a:br>
                        <a:rPr lang="el-GR" sz="1400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</a:br>
                      <a:r>
                        <a:rPr lang="el-GR" sz="1400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0.8 MW ΦΒ (Δήμος)</a:t>
                      </a:r>
                    </a:p>
                  </a:txBody>
                  <a:tcPr marL="137160" marR="137160" marT="137160" marB="137160"/>
                </a:tc>
                <a:tc>
                  <a:txBody>
                    <a:bodyPr/>
                    <a:lstStyle/>
                    <a:p>
                      <a:pPr marL="0" marR="0" lvl="0" indent="0" algn="l" defTabSz="1097280" rtl="0" eaLnBrk="1" fontAlgn="auto" latinLnBrk="0" hangingPunct="1">
                        <a:lnSpc>
                          <a:spcPct val="150000"/>
                        </a:lnSpc>
                        <a:spcBef>
                          <a:spcPts val="360"/>
                        </a:spcBef>
                        <a:spcAft>
                          <a:spcPts val="36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l-GR" sz="1400" b="1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Υβριδικός σταθμός στα Ψαρά</a:t>
                      </a:r>
                      <a:br>
                        <a:rPr lang="el-GR" sz="1400" b="1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</a:br>
                      <a:r>
                        <a:rPr lang="el-GR" sz="1400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BESS 0.7 MW/ 2.8 </a:t>
                      </a:r>
                      <a:r>
                        <a:rPr lang="el-GR" sz="1400" dirty="0" err="1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MWh</a:t>
                      </a:r>
                      <a:r>
                        <a:rPr lang="el-GR" sz="1400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 μπαταρίες </a:t>
                      </a:r>
                      <a:r>
                        <a:rPr lang="el-GR" sz="1400" dirty="0" err="1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λιθίου</a:t>
                      </a:r>
                      <a:r>
                        <a:rPr lang="el-GR" sz="1400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 (ΔΕΗ)</a:t>
                      </a:r>
                      <a:br>
                        <a:rPr lang="el-GR" sz="1400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</a:br>
                      <a:r>
                        <a:rPr lang="el-GR" sz="1400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0.8 MW ΦΒ (Δήμος)</a:t>
                      </a:r>
                      <a:endParaRPr lang="en-US" sz="1400" dirty="0">
                        <a:solidFill>
                          <a:srgbClr val="343433"/>
                        </a:solidFill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137160" marR="137160" marT="137160" marB="137160"/>
                </a:tc>
                <a:extLst>
                  <a:ext uri="{0D108BD9-81ED-4DB2-BD59-A6C34878D82A}">
                    <a16:rowId xmlns:a16="http://schemas.microsoft.com/office/drawing/2014/main" val="3073506387"/>
                  </a:ext>
                </a:extLst>
              </a:tr>
            </a:tbl>
          </a:graphicData>
        </a:graphic>
      </p:graphicFrame>
      <p:pic>
        <p:nvPicPr>
          <p:cNvPr id="6" name="Picture 5" descr="A black background with blue triangles&#10;&#10;Description automatically generated">
            <a:extLst>
              <a:ext uri="{FF2B5EF4-FFF2-40B4-BE49-F238E27FC236}">
                <a16:creationId xmlns:a16="http://schemas.microsoft.com/office/drawing/2014/main" id="{F4E5C692-1F1A-E60C-FF84-BC14A17BA9A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20000"/>
          </a:blip>
          <a:srcRect t="1119" r="5625" b="5054"/>
          <a:stretch/>
        </p:blipFill>
        <p:spPr>
          <a:xfrm>
            <a:off x="4946073" y="-1"/>
            <a:ext cx="9684327" cy="8229601"/>
          </a:xfrm>
          <a:prstGeom prst="rect">
            <a:avLst/>
          </a:prstGeom>
        </p:spPr>
      </p:pic>
      <p:grpSp>
        <p:nvGrpSpPr>
          <p:cNvPr id="8" name="Ομάδα 7">
            <a:extLst>
              <a:ext uri="{FF2B5EF4-FFF2-40B4-BE49-F238E27FC236}">
                <a16:creationId xmlns:a16="http://schemas.microsoft.com/office/drawing/2014/main" id="{3D720FEE-1FFE-37D8-158E-C46C6147281D}"/>
              </a:ext>
            </a:extLst>
          </p:cNvPr>
          <p:cNvGrpSpPr/>
          <p:nvPr/>
        </p:nvGrpSpPr>
        <p:grpSpPr>
          <a:xfrm>
            <a:off x="10398279" y="4354522"/>
            <a:ext cx="3332662" cy="2319466"/>
            <a:chOff x="10398279" y="7966402"/>
            <a:chExt cx="3332662" cy="2319466"/>
          </a:xfrm>
        </p:grpSpPr>
        <p:pic>
          <p:nvPicPr>
            <p:cNvPr id="16" name="Picture 15" descr="Map&#10;&#10;Description automatically generated">
              <a:extLst>
                <a:ext uri="{FF2B5EF4-FFF2-40B4-BE49-F238E27FC236}">
                  <a16:creationId xmlns:a16="http://schemas.microsoft.com/office/drawing/2014/main" id="{2103B894-7789-4364-9FEA-FF51CFE6E93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98279" y="7966402"/>
              <a:ext cx="3332662" cy="231946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E889FCB2-D461-4F9C-AA97-D553BC935AF9}"/>
                </a:ext>
              </a:extLst>
            </p:cNvPr>
            <p:cNvSpPr txBox="1"/>
            <p:nvPr/>
          </p:nvSpPr>
          <p:spPr>
            <a:xfrm>
              <a:off x="10591962" y="9069588"/>
              <a:ext cx="1291305" cy="726353"/>
            </a:xfrm>
            <a:prstGeom prst="rect">
              <a:avLst/>
            </a:prstGeom>
            <a:noFill/>
            <a:ln w="3175" cap="flat">
              <a:solidFill>
                <a:schemeClr val="tx1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30480" tIns="30480" rIns="30480" bIns="30480" numCol="1" spcCol="38100" rtlCol="0" anchor="ctr">
              <a:spAutoFit/>
            </a:bodyPr>
            <a:lstStyle/>
            <a:p>
              <a:pPr marL="308610" indent="-308610" defTabSz="495300" hangingPunct="0">
                <a:buFontTx/>
                <a:buAutoNum type="arabicPeriod"/>
              </a:pPr>
              <a:r>
                <a:rPr lang="el-GR" sz="1440" dirty="0">
                  <a:sym typeface="Ping LCG Bold"/>
                </a:rPr>
                <a:t>Χίος</a:t>
              </a:r>
              <a:endParaRPr lang="en-US" sz="1440" dirty="0">
                <a:sym typeface="Ping LCG Bold"/>
              </a:endParaRPr>
            </a:p>
            <a:p>
              <a:pPr marL="308610" indent="-308610" defTabSz="495300" hangingPunct="0">
                <a:buFontTx/>
                <a:buAutoNum type="arabicPeriod"/>
              </a:pPr>
              <a:r>
                <a:rPr lang="el-GR" sz="1440" dirty="0"/>
                <a:t>Οινούσσες</a:t>
              </a:r>
              <a:endParaRPr lang="en-US" sz="1440" dirty="0"/>
            </a:p>
            <a:p>
              <a:pPr marL="308610" indent="-308610" defTabSz="495300" hangingPunct="0">
                <a:buFontTx/>
                <a:buAutoNum type="arabicPeriod"/>
              </a:pPr>
              <a:r>
                <a:rPr lang="el-GR" sz="1440" dirty="0">
                  <a:sym typeface="Ping LCG Bold"/>
                </a:rPr>
                <a:t>Ψαρά</a:t>
              </a:r>
            </a:p>
          </p:txBody>
        </p:sp>
      </p:grpSp>
      <p:sp>
        <p:nvSpPr>
          <p:cNvPr id="11" name="Title 1">
            <a:extLst>
              <a:ext uri="{FF2B5EF4-FFF2-40B4-BE49-F238E27FC236}">
                <a16:creationId xmlns:a16="http://schemas.microsoft.com/office/drawing/2014/main" id="{4DA26B05-672D-43F4-8F6C-B85B63BB47E4}"/>
              </a:ext>
            </a:extLst>
          </p:cNvPr>
          <p:cNvSpPr txBox="1">
            <a:spLocks/>
          </p:cNvSpPr>
          <p:nvPr/>
        </p:nvSpPr>
        <p:spPr>
          <a:xfrm>
            <a:off x="1" y="77650"/>
            <a:ext cx="14630398" cy="585710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algn="l" defTabSz="109728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>
                <a:solidFill>
                  <a:schemeClr val="tx1"/>
                </a:solidFill>
                <a:latin typeface="DM Sans Medium" charset="0"/>
                <a:ea typeface="DM Sans Medium" charset="0"/>
                <a:cs typeface="DM Sans Medium" charset="0"/>
              </a:defRPr>
            </a:lvl1pPr>
          </a:lstStyle>
          <a:p>
            <a:endParaRPr lang="en-US" sz="2400" dirty="0">
              <a:solidFill>
                <a:srgbClr val="5BCBF5"/>
              </a:solidFill>
              <a:latin typeface="Neutraface 2 Text Greek Demi" panose="020B0303020202020102" pitchFamily="34" charset="0"/>
              <a:cs typeface="Calibri" panose="020F050202020403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FB2A785-068A-F9D3-4589-C8F3A06D68D2}"/>
              </a:ext>
            </a:extLst>
          </p:cNvPr>
          <p:cNvSpPr txBox="1">
            <a:spLocks/>
          </p:cNvSpPr>
          <p:nvPr/>
        </p:nvSpPr>
        <p:spPr>
          <a:xfrm>
            <a:off x="535592" y="352960"/>
            <a:ext cx="10288618" cy="585710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algn="l" defTabSz="109728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>
                <a:solidFill>
                  <a:schemeClr val="tx1"/>
                </a:solidFill>
                <a:latin typeface="DM Sans Medium" charset="0"/>
                <a:ea typeface="DM Sans Medium" charset="0"/>
                <a:cs typeface="DM Sans Medium" charset="0"/>
              </a:defRPr>
            </a:lvl1pPr>
          </a:lstStyle>
          <a:p>
            <a:r>
              <a:rPr lang="el-GR" sz="3200" dirty="0">
                <a:solidFill>
                  <a:srgbClr val="1F6091"/>
                </a:solidFill>
                <a:latin typeface="Neutraface 2 Text Greek Demi" panose="020B0303020202020102" pitchFamily="34" charset="0"/>
                <a:cs typeface="Calibri" panose="020F0502020204030204" pitchFamily="34" charset="0"/>
              </a:rPr>
              <a:t>Εικονικός υβριδικός σταθμός ΑΠΕ (</a:t>
            </a:r>
            <a:r>
              <a:rPr lang="en-US" sz="3200" dirty="0" err="1">
                <a:solidFill>
                  <a:srgbClr val="1F6091"/>
                </a:solidFill>
                <a:latin typeface="Neutraface 2 Text Greek Demi" panose="020B0303020202020102" pitchFamily="34" charset="0"/>
                <a:cs typeface="Calibri" panose="020F0502020204030204" pitchFamily="34" charset="0"/>
              </a:rPr>
              <a:t>DGReS</a:t>
            </a:r>
            <a:r>
              <a:rPr lang="en-US" sz="3200" dirty="0">
                <a:solidFill>
                  <a:srgbClr val="1F6091"/>
                </a:solidFill>
                <a:latin typeface="Neutraface 2 Text Greek Demi" panose="020B0303020202020102" pitchFamily="34" charset="0"/>
                <a:cs typeface="Calibri" panose="020F0502020204030204" pitchFamily="34" charset="0"/>
              </a:rPr>
              <a:t>-Aegean</a:t>
            </a:r>
            <a:r>
              <a:rPr lang="el-GR" sz="3200" dirty="0">
                <a:solidFill>
                  <a:srgbClr val="1F6091"/>
                </a:solidFill>
                <a:latin typeface="Neutraface 2 Text Greek Demi" panose="020B0303020202020102" pitchFamily="34" charset="0"/>
                <a:cs typeface="Calibri" panose="020F0502020204030204" pitchFamily="34" charset="0"/>
              </a:rPr>
              <a:t>)</a:t>
            </a:r>
            <a:endParaRPr lang="en-US" sz="3200" dirty="0">
              <a:solidFill>
                <a:srgbClr val="1F6091"/>
              </a:solidFill>
              <a:latin typeface="Neutraface 2 Text Greek Demi" panose="020B0303020202020102" pitchFamily="34" charset="0"/>
              <a:cs typeface="Calibri" panose="020F050202020403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1181D7F-606C-ACE7-5272-AC8A0B31FF28}"/>
              </a:ext>
            </a:extLst>
          </p:cNvPr>
          <p:cNvSpPr txBox="1"/>
          <p:nvPr/>
        </p:nvSpPr>
        <p:spPr>
          <a:xfrm>
            <a:off x="535592" y="938670"/>
            <a:ext cx="7315200" cy="341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109728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l-GR" sz="1800" b="1" u="none" strike="noStrike" kern="1200" cap="none" spc="0" normalizeH="0" baseline="0" dirty="0">
                <a:ln>
                  <a:noFill/>
                </a:ln>
                <a:solidFill>
                  <a:srgbClr val="13778E"/>
                </a:solidFill>
                <a:effectLst/>
                <a:uLnTx/>
                <a:uFillTx/>
                <a:latin typeface="Neutraface 2 Text Greek Demi" panose="020B0303020202020102" pitchFamily="34" charset="0"/>
              </a:rPr>
              <a:t>Τεχνική</a:t>
            </a:r>
            <a:r>
              <a:rPr kumimoji="0" lang="el-GR" sz="1800" b="1" i="0" u="none" strike="noStrike" kern="1200" cap="none" spc="0" normalizeH="0" baseline="0" dirty="0">
                <a:ln>
                  <a:noFill/>
                </a:ln>
                <a:solidFill>
                  <a:srgbClr val="13778E"/>
                </a:solidFill>
                <a:effectLst/>
                <a:uLnTx/>
                <a:uFillTx/>
                <a:latin typeface="Neutraface 2 Text Greek Demi" panose="020B0303020202020102" pitchFamily="34" charset="0"/>
                <a:ea typeface="+mn-ea"/>
                <a:cs typeface="+mn-cs"/>
              </a:rPr>
              <a:t> περιγραφή</a:t>
            </a:r>
          </a:p>
        </p:txBody>
      </p:sp>
      <p:pic>
        <p:nvPicPr>
          <p:cNvPr id="7" name="Εικόνα 2" descr="Εικόνα που περιέχει χάρτης&#10;&#10;Περιγραφή που δημιουργήθηκε αυτόματα">
            <a:extLst>
              <a:ext uri="{FF2B5EF4-FFF2-40B4-BE49-F238E27FC236}">
                <a16:creationId xmlns:a16="http://schemas.microsoft.com/office/drawing/2014/main" id="{418D998A-39D7-A948-14CD-837C21E9940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8799" y="3579102"/>
            <a:ext cx="4987215" cy="448356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553DFD6-DA4A-0FC8-5ED2-54182A8945F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9019" y="7497127"/>
            <a:ext cx="6086475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6027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black background with blue triangles&#10;&#10;Description automatically generated">
            <a:extLst>
              <a:ext uri="{FF2B5EF4-FFF2-40B4-BE49-F238E27FC236}">
                <a16:creationId xmlns:a16="http://schemas.microsoft.com/office/drawing/2014/main" id="{F4E5C692-1F1A-E60C-FF84-BC14A17BA9A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20000"/>
          </a:blip>
          <a:srcRect t="1119" r="5625" b="5054"/>
          <a:stretch/>
        </p:blipFill>
        <p:spPr>
          <a:xfrm>
            <a:off x="4946073" y="-1"/>
            <a:ext cx="9684327" cy="8229601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4DA26B05-672D-43F4-8F6C-B85B63BB47E4}"/>
              </a:ext>
            </a:extLst>
          </p:cNvPr>
          <p:cNvSpPr txBox="1">
            <a:spLocks/>
          </p:cNvSpPr>
          <p:nvPr/>
        </p:nvSpPr>
        <p:spPr>
          <a:xfrm>
            <a:off x="1" y="77650"/>
            <a:ext cx="14630398" cy="585710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algn="l" defTabSz="109728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>
                <a:solidFill>
                  <a:schemeClr val="tx1"/>
                </a:solidFill>
                <a:latin typeface="DM Sans Medium" charset="0"/>
                <a:ea typeface="DM Sans Medium" charset="0"/>
                <a:cs typeface="DM Sans Medium" charset="0"/>
              </a:defRPr>
            </a:lvl1pPr>
          </a:lstStyle>
          <a:p>
            <a:endParaRPr lang="en-US" sz="2400" dirty="0">
              <a:solidFill>
                <a:srgbClr val="5BCBF5"/>
              </a:solidFill>
              <a:latin typeface="Neutraface 2 Text Greek Demi" panose="020B0303020202020102" pitchFamily="34" charset="0"/>
              <a:cs typeface="Calibri" panose="020F050202020403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FB2A785-068A-F9D3-4589-C8F3A06D68D2}"/>
              </a:ext>
            </a:extLst>
          </p:cNvPr>
          <p:cNvSpPr txBox="1">
            <a:spLocks/>
          </p:cNvSpPr>
          <p:nvPr/>
        </p:nvSpPr>
        <p:spPr>
          <a:xfrm>
            <a:off x="535592" y="352960"/>
            <a:ext cx="9591388" cy="585710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algn="l" defTabSz="109728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>
                <a:solidFill>
                  <a:schemeClr val="tx1"/>
                </a:solidFill>
                <a:latin typeface="DM Sans Medium" charset="0"/>
                <a:ea typeface="DM Sans Medium" charset="0"/>
                <a:cs typeface="DM Sans Medium" charset="0"/>
              </a:defRPr>
            </a:lvl1pPr>
          </a:lstStyle>
          <a:p>
            <a:r>
              <a:rPr lang="el-GR" sz="3200" dirty="0">
                <a:solidFill>
                  <a:srgbClr val="1F6091"/>
                </a:solidFill>
                <a:latin typeface="Neutraface 2 Text Greek Demi" panose="020B0303020202020102" pitchFamily="34" charset="0"/>
                <a:cs typeface="Calibri" panose="020F0502020204030204" pitchFamily="34" charset="0"/>
              </a:rPr>
              <a:t>Εικονικός υβριδικός σταθμός ΑΠΕ (</a:t>
            </a:r>
            <a:r>
              <a:rPr lang="en-US" sz="3200" dirty="0" err="1">
                <a:solidFill>
                  <a:srgbClr val="1F6091"/>
                </a:solidFill>
                <a:latin typeface="Neutraface 2 Text Greek Demi" panose="020B0303020202020102" pitchFamily="34" charset="0"/>
                <a:cs typeface="Calibri" panose="020F0502020204030204" pitchFamily="34" charset="0"/>
              </a:rPr>
              <a:t>DGReS</a:t>
            </a:r>
            <a:r>
              <a:rPr lang="en-US" sz="3200" dirty="0">
                <a:solidFill>
                  <a:srgbClr val="1F6091"/>
                </a:solidFill>
                <a:latin typeface="Neutraface 2 Text Greek Demi" panose="020B0303020202020102" pitchFamily="34" charset="0"/>
                <a:cs typeface="Calibri" panose="020F0502020204030204" pitchFamily="34" charset="0"/>
              </a:rPr>
              <a:t>-Aegean</a:t>
            </a:r>
            <a:r>
              <a:rPr lang="el-GR" sz="3200" dirty="0">
                <a:solidFill>
                  <a:srgbClr val="1F6091"/>
                </a:solidFill>
                <a:latin typeface="Neutraface 2 Text Greek Demi" panose="020B0303020202020102" pitchFamily="34" charset="0"/>
                <a:cs typeface="Calibri" panose="020F0502020204030204" pitchFamily="34" charset="0"/>
              </a:rPr>
              <a:t>)</a:t>
            </a:r>
            <a:endParaRPr lang="en-US" sz="3200" dirty="0">
              <a:solidFill>
                <a:srgbClr val="1F6091"/>
              </a:solidFill>
              <a:latin typeface="Neutraface 2 Text Greek Demi" panose="020B0303020202020102" pitchFamily="34" charset="0"/>
              <a:cs typeface="Calibri" panose="020F050202020403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1181D7F-606C-ACE7-5272-AC8A0B31FF28}"/>
              </a:ext>
            </a:extLst>
          </p:cNvPr>
          <p:cNvSpPr txBox="1"/>
          <p:nvPr/>
        </p:nvSpPr>
        <p:spPr>
          <a:xfrm>
            <a:off x="535592" y="938670"/>
            <a:ext cx="7315200" cy="341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109728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l-GR" sz="1800" b="1" i="0" u="none" strike="noStrike" kern="1200" cap="none" spc="0" normalizeH="0" baseline="0" dirty="0">
                <a:ln>
                  <a:noFill/>
                </a:ln>
                <a:solidFill>
                  <a:srgbClr val="13778E"/>
                </a:solidFill>
                <a:effectLst/>
                <a:uLnTx/>
                <a:uFillTx/>
                <a:latin typeface="Neutraface 2 Text Greek Demi" panose="020B0303020202020102" pitchFamily="34" charset="0"/>
                <a:ea typeface="+mn-ea"/>
                <a:cs typeface="+mn-cs"/>
              </a:rPr>
              <a:t>Αποτελέσματα ανάλυσης κόστους οφέλους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EC32179-F93D-6F0B-7405-722DB9D05F7C}"/>
              </a:ext>
            </a:extLst>
          </p:cNvPr>
          <p:cNvSpPr txBox="1"/>
          <p:nvPr/>
        </p:nvSpPr>
        <p:spPr>
          <a:xfrm>
            <a:off x="642618" y="1720174"/>
            <a:ext cx="10741661" cy="53850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l-GR" sz="1800" b="1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Υβριδικοί Σταθμοί [2025-2049]</a:t>
            </a: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l-GR" sz="1800" b="1" dirty="0">
                <a:solidFill>
                  <a:srgbClr val="13778E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Χίος (ΔΕΗ): </a:t>
            </a:r>
          </a:p>
          <a:p>
            <a:pPr marL="742950" lvl="1" indent="-28575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l-GR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Μπαταρία (Ιόντων </a:t>
            </a:r>
            <a:r>
              <a:rPr lang="el-GR" dirty="0" err="1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Λιθίου</a:t>
            </a:r>
            <a:r>
              <a:rPr lang="el-GR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) 4.5 Μ</a:t>
            </a:r>
            <a:r>
              <a:rPr lang="en-US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W/4h </a:t>
            </a:r>
            <a:r>
              <a:rPr lang="el-GR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  <a:sym typeface="Wingdings" panose="05000000000000000000" pitchFamily="2" charset="2"/>
              </a:rPr>
              <a:t> </a:t>
            </a:r>
            <a:r>
              <a:rPr lang="en-US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11.1m</a:t>
            </a:r>
            <a:r>
              <a:rPr lang="en-US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603050405020304" pitchFamily="18" charset="0"/>
              </a:rPr>
              <a:t>€</a:t>
            </a:r>
            <a:r>
              <a:rPr lang="en-US" baseline="-25000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603050405020304" pitchFamily="18" charset="0"/>
              </a:rPr>
              <a:t>2024 </a:t>
            </a:r>
            <a:r>
              <a:rPr lang="en-US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l-GR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ή </a:t>
            </a:r>
          </a:p>
          <a:p>
            <a:pPr marL="742950" lvl="1" indent="-28575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l-GR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Ροής 8</a:t>
            </a:r>
            <a:r>
              <a:rPr lang="en-US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h</a:t>
            </a:r>
            <a:r>
              <a:rPr lang="el-GR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| 5.4 </a:t>
            </a:r>
            <a:r>
              <a:rPr lang="en-US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MW</a:t>
            </a:r>
            <a:r>
              <a:rPr lang="en-US" baseline="-25000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p </a:t>
            </a:r>
            <a:r>
              <a:rPr lang="en-US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[26.1m</a:t>
            </a:r>
            <a:r>
              <a:rPr lang="en-US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603050405020304" pitchFamily="18" charset="0"/>
              </a:rPr>
              <a:t>€</a:t>
            </a:r>
            <a:r>
              <a:rPr lang="en-US" baseline="-25000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603050405020304" pitchFamily="18" charset="0"/>
              </a:rPr>
              <a:t>2024 </a:t>
            </a:r>
            <a:r>
              <a:rPr lang="en-US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603050405020304" pitchFamily="18" charset="0"/>
              </a:rPr>
              <a:t>]</a:t>
            </a:r>
            <a:r>
              <a:rPr lang="en-US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endParaRPr lang="el-GR" dirty="0">
              <a:solidFill>
                <a:srgbClr val="343433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l-GR" sz="1800" b="1" dirty="0">
                <a:solidFill>
                  <a:srgbClr val="13778E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Χίος (ΔΕΗ</a:t>
            </a:r>
            <a:r>
              <a:rPr lang="en-US" sz="1800" b="1" dirty="0">
                <a:solidFill>
                  <a:srgbClr val="13778E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&amp; </a:t>
            </a:r>
            <a:r>
              <a:rPr lang="el-GR" sz="1800" b="1" dirty="0">
                <a:solidFill>
                  <a:srgbClr val="13778E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Δήμος): </a:t>
            </a:r>
          </a:p>
          <a:p>
            <a:pPr marL="742950" lvl="1" indent="-28575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l-GR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Μπαταρία (Ιόντων </a:t>
            </a:r>
            <a:r>
              <a:rPr lang="el-GR" dirty="0" err="1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Λιθίου</a:t>
            </a:r>
            <a:r>
              <a:rPr lang="el-GR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) 3 Μ</a:t>
            </a:r>
            <a:r>
              <a:rPr lang="en-US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W/</a:t>
            </a:r>
            <a:r>
              <a:rPr lang="el-GR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4</a:t>
            </a:r>
            <a:r>
              <a:rPr lang="en-US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h </a:t>
            </a:r>
            <a:r>
              <a:rPr lang="el-GR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  <a:sym typeface="Wingdings" panose="05000000000000000000" pitchFamily="2" charset="2"/>
              </a:rPr>
              <a:t> </a:t>
            </a:r>
            <a:r>
              <a:rPr lang="el-GR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7</a:t>
            </a:r>
            <a:r>
              <a:rPr lang="en-US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.</a:t>
            </a:r>
            <a:r>
              <a:rPr lang="el-GR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3</a:t>
            </a:r>
            <a:r>
              <a:rPr lang="en-US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m</a:t>
            </a:r>
            <a:r>
              <a:rPr lang="en-US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603050405020304" pitchFamily="18" charset="0"/>
              </a:rPr>
              <a:t>€</a:t>
            </a:r>
            <a:r>
              <a:rPr lang="en-US" baseline="-25000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603050405020304" pitchFamily="18" charset="0"/>
              </a:rPr>
              <a:t>2024 </a:t>
            </a:r>
            <a:r>
              <a:rPr lang="el-GR" baseline="-25000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el-GR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ή </a:t>
            </a:r>
          </a:p>
          <a:p>
            <a:pPr marL="742950" lvl="1" indent="-28575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l-GR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Ροής 8</a:t>
            </a:r>
            <a:r>
              <a:rPr lang="en-US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h</a:t>
            </a:r>
            <a:r>
              <a:rPr lang="el-GR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| </a:t>
            </a:r>
            <a:r>
              <a:rPr lang="en-US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PV 3</a:t>
            </a:r>
            <a:r>
              <a:rPr lang="el-GR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.</a:t>
            </a:r>
            <a:r>
              <a:rPr lang="en-US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6</a:t>
            </a:r>
            <a:r>
              <a:rPr lang="el-GR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n-US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MW</a:t>
            </a:r>
            <a:r>
              <a:rPr lang="en-US" baseline="-25000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p </a:t>
            </a:r>
            <a:r>
              <a:rPr lang="el-GR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  <a:sym typeface="Wingdings" panose="05000000000000000000" pitchFamily="2" charset="2"/>
              </a:rPr>
              <a:t> </a:t>
            </a:r>
            <a:r>
              <a:rPr lang="en-US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17.3m</a:t>
            </a:r>
            <a:r>
              <a:rPr lang="en-US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603050405020304" pitchFamily="18" charset="0"/>
              </a:rPr>
              <a:t>€</a:t>
            </a:r>
            <a:r>
              <a:rPr lang="en-US" baseline="-25000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603050405020304" pitchFamily="18" charset="0"/>
              </a:rPr>
              <a:t>2024</a:t>
            </a:r>
            <a:endParaRPr lang="en-US" dirty="0">
              <a:solidFill>
                <a:srgbClr val="343433"/>
              </a:solidFill>
              <a:latin typeface="Roboto" panose="02000000000000000000" pitchFamily="2" charset="0"/>
              <a:ea typeface="Roboto" panose="02000000000000000000" pitchFamily="2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sz="1800" dirty="0">
                <a:solidFill>
                  <a:srgbClr val="13778E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l-GR" sz="1800" b="1" dirty="0">
                <a:solidFill>
                  <a:srgbClr val="13778E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Οινούσσες (ΔΕΗ</a:t>
            </a:r>
            <a:r>
              <a:rPr lang="en-US" sz="1800" b="1" dirty="0">
                <a:solidFill>
                  <a:srgbClr val="13778E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&amp; </a:t>
            </a:r>
            <a:r>
              <a:rPr lang="el-GR" sz="1800" b="1" dirty="0">
                <a:solidFill>
                  <a:srgbClr val="13778E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Δήμος): </a:t>
            </a:r>
          </a:p>
          <a:p>
            <a:pPr marL="742950" lvl="1" indent="-28575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l-GR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Μπαταρία (Ιόντων </a:t>
            </a:r>
            <a:r>
              <a:rPr lang="el-GR" dirty="0" err="1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Λιθίου</a:t>
            </a:r>
            <a:r>
              <a:rPr lang="el-GR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) 0.7 Μ</a:t>
            </a:r>
            <a:r>
              <a:rPr lang="en-US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W/</a:t>
            </a:r>
            <a:r>
              <a:rPr lang="el-GR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4</a:t>
            </a:r>
            <a:r>
              <a:rPr lang="en-US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h </a:t>
            </a:r>
            <a:r>
              <a:rPr lang="el-GR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| </a:t>
            </a:r>
            <a:r>
              <a:rPr lang="en-US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PV </a:t>
            </a:r>
            <a:r>
              <a:rPr lang="el-GR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0.8 </a:t>
            </a:r>
            <a:r>
              <a:rPr lang="en-US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MW</a:t>
            </a:r>
            <a:r>
              <a:rPr lang="en-US" baseline="-25000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p </a:t>
            </a:r>
            <a:r>
              <a:rPr lang="el-GR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l-GR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  <a:sym typeface="Wingdings" panose="05000000000000000000" pitchFamily="2" charset="2"/>
              </a:rPr>
              <a:t> </a:t>
            </a:r>
            <a:r>
              <a:rPr lang="en-US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1</a:t>
            </a:r>
            <a:r>
              <a:rPr lang="el-GR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.7 </a:t>
            </a:r>
            <a:r>
              <a:rPr lang="en-US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m</a:t>
            </a:r>
            <a:r>
              <a:rPr lang="en-US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603050405020304" pitchFamily="18" charset="0"/>
              </a:rPr>
              <a:t>€</a:t>
            </a:r>
            <a:r>
              <a:rPr lang="en-US" baseline="-25000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603050405020304" pitchFamily="18" charset="0"/>
              </a:rPr>
              <a:t>2024</a:t>
            </a:r>
            <a:endParaRPr lang="en-US" dirty="0">
              <a:solidFill>
                <a:srgbClr val="343433"/>
              </a:solidFill>
              <a:latin typeface="Roboto" panose="02000000000000000000" pitchFamily="2" charset="0"/>
              <a:ea typeface="Roboto" panose="02000000000000000000" pitchFamily="2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sz="1800" dirty="0">
                <a:solidFill>
                  <a:srgbClr val="13778E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l-GR" sz="1800" b="1" dirty="0">
                <a:solidFill>
                  <a:srgbClr val="13778E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Ψαρά (ΔΕΗ</a:t>
            </a:r>
            <a:r>
              <a:rPr lang="en-US" sz="1800" b="1" dirty="0">
                <a:solidFill>
                  <a:srgbClr val="13778E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&amp; </a:t>
            </a:r>
            <a:r>
              <a:rPr lang="el-GR" sz="1800" b="1" dirty="0">
                <a:solidFill>
                  <a:srgbClr val="13778E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Δήμος): </a:t>
            </a:r>
          </a:p>
          <a:p>
            <a:pPr marL="800100" lvl="1" indent="-342900">
              <a:lnSpc>
                <a:spcPct val="15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l-GR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Μπαταρία (Ιόντων </a:t>
            </a:r>
            <a:r>
              <a:rPr lang="el-GR" dirty="0" err="1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Λιθίου</a:t>
            </a:r>
            <a:r>
              <a:rPr lang="el-GR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) 0.7 Μ</a:t>
            </a:r>
            <a:r>
              <a:rPr lang="en-US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W/</a:t>
            </a:r>
            <a:r>
              <a:rPr lang="el-GR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4</a:t>
            </a:r>
            <a:r>
              <a:rPr lang="en-US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h </a:t>
            </a:r>
            <a:r>
              <a:rPr lang="el-GR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| </a:t>
            </a:r>
            <a:r>
              <a:rPr lang="en-US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PV </a:t>
            </a:r>
            <a:r>
              <a:rPr lang="el-GR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0.8 </a:t>
            </a:r>
            <a:r>
              <a:rPr lang="en-US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MW</a:t>
            </a:r>
            <a:r>
              <a:rPr lang="en-US" baseline="-25000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p </a:t>
            </a:r>
            <a:r>
              <a:rPr lang="el-GR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  <a:sym typeface="Wingdings" panose="05000000000000000000" pitchFamily="2" charset="2"/>
              </a:rPr>
              <a:t> </a:t>
            </a:r>
            <a:r>
              <a:rPr lang="en-US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1</a:t>
            </a:r>
            <a:r>
              <a:rPr lang="el-GR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.7 </a:t>
            </a:r>
            <a:r>
              <a:rPr lang="en-US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m</a:t>
            </a:r>
            <a:r>
              <a:rPr lang="en-US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603050405020304" pitchFamily="18" charset="0"/>
              </a:rPr>
              <a:t>€</a:t>
            </a:r>
            <a:r>
              <a:rPr lang="en-US" baseline="-25000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  <a:cs typeface="Times New Roman" panose="02020603050405020304" pitchFamily="18" charset="0"/>
              </a:rPr>
              <a:t>2024</a:t>
            </a:r>
            <a:endParaRPr lang="en-US" dirty="0">
              <a:solidFill>
                <a:srgbClr val="343433"/>
              </a:solidFill>
              <a:latin typeface="Roboto" panose="02000000000000000000" pitchFamily="2" charset="0"/>
              <a:ea typeface="Roboto" panose="02000000000000000000" pitchFamily="2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F25A571-3E14-3591-078A-A41C778F4E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019" y="7497127"/>
            <a:ext cx="6086475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6811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black background with blue triangles&#10;&#10;Description automatically generated">
            <a:extLst>
              <a:ext uri="{FF2B5EF4-FFF2-40B4-BE49-F238E27FC236}">
                <a16:creationId xmlns:a16="http://schemas.microsoft.com/office/drawing/2014/main" id="{4D8294D0-9BD2-4134-DC5C-DF4F96C54C8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20000"/>
          </a:blip>
          <a:srcRect t="1119" r="5625" b="5054"/>
          <a:stretch/>
        </p:blipFill>
        <p:spPr>
          <a:xfrm>
            <a:off x="4946073" y="-1"/>
            <a:ext cx="9684327" cy="8229601"/>
          </a:xfrm>
          <a:prstGeom prst="rect">
            <a:avLst/>
          </a:prstGeom>
        </p:spPr>
      </p:pic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1B3C981C-3E7E-07D9-72C5-32CA347F94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5592" y="1459572"/>
            <a:ext cx="12677488" cy="4509328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l-GR" sz="1800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Παραγωγή πράσινου υδρογόνου 500 τόνων/έτος από ΦΒ πάρκο ισχύος 5 </a:t>
            </a:r>
            <a:r>
              <a:rPr lang="en-US" sz="1800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MW</a:t>
            </a:r>
            <a:r>
              <a:rPr lang="el-GR" sz="1800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στην περιοχή του </a:t>
            </a:r>
            <a:r>
              <a:rPr lang="el-GR" sz="1800" dirty="0" err="1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Αθερινόλακκου</a:t>
            </a:r>
            <a:r>
              <a:rPr lang="en-US" sz="1800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. </a:t>
            </a:r>
            <a:endParaRPr lang="el-GR" sz="1800" dirty="0">
              <a:solidFill>
                <a:srgbClr val="343433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>
              <a:lnSpc>
                <a:spcPct val="150000"/>
              </a:lnSpc>
            </a:pPr>
            <a:r>
              <a:rPr lang="el-GR" sz="1800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Χρήση της ενέργειας από αιολικό πάρκο σε συνδυασμό με την διασύνδεση Ελλάδας-Αιγύπτου </a:t>
            </a:r>
            <a:endParaRPr lang="en-US" sz="1800" dirty="0">
              <a:solidFill>
                <a:srgbClr val="343433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>
              <a:lnSpc>
                <a:spcPct val="150000"/>
              </a:lnSpc>
            </a:pPr>
            <a:r>
              <a:rPr lang="el-GR" sz="1800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Χρήση του υδρογόνου σε τουριστικά λεωφορεία (Α’ φάση)</a:t>
            </a:r>
          </a:p>
          <a:p>
            <a:pPr>
              <a:lnSpc>
                <a:spcPct val="150000"/>
              </a:lnSpc>
            </a:pPr>
            <a:r>
              <a:rPr lang="el-GR" sz="1800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Χρήση του υδρογόνου στη ναυτιλία (λιμάνι </a:t>
            </a:r>
            <a:r>
              <a:rPr lang="el-GR" sz="1800" dirty="0" err="1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Αθερινόλακκου</a:t>
            </a:r>
            <a:r>
              <a:rPr lang="el-GR" sz="1800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l-GR" sz="1800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Κόστος 11 εκ. </a:t>
            </a:r>
            <a:r>
              <a:rPr lang="el-GR" sz="1800" b="1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  <a:cs typeface="Calibri Light" panose="020F0302020204030204" pitchFamily="34" charset="0"/>
              </a:rPr>
              <a:t>€</a:t>
            </a:r>
            <a:endParaRPr lang="en-US" sz="1800" b="1" dirty="0">
              <a:solidFill>
                <a:srgbClr val="343433"/>
              </a:solidFill>
              <a:latin typeface="Roboto" panose="02000000000000000000" pitchFamily="2" charset="0"/>
              <a:ea typeface="Roboto" panose="02000000000000000000" pitchFamily="2" charset="0"/>
              <a:cs typeface="Calibri Light" panose="020F0302020204030204" pitchFamily="34" charset="0"/>
            </a:endParaRPr>
          </a:p>
          <a:p>
            <a:r>
              <a:rPr lang="el-GR" sz="1800" b="1" dirty="0">
                <a:solidFill>
                  <a:srgbClr val="13778E"/>
                </a:solidFill>
                <a:latin typeface="Roboto" panose="02000000000000000000" pitchFamily="2" charset="0"/>
                <a:ea typeface="Roboto" panose="02000000000000000000" pitchFamily="2" charset="0"/>
                <a:cs typeface="Calibri Light" panose="020F0302020204030204" pitchFamily="34" charset="0"/>
              </a:rPr>
              <a:t>Χρόνος υλοποίησης : 5 χρόνια</a:t>
            </a:r>
            <a:endParaRPr lang="el-GR" sz="1800" b="1" dirty="0">
              <a:solidFill>
                <a:srgbClr val="13778E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pic>
        <p:nvPicPr>
          <p:cNvPr id="3074" name="Picture 2" descr="crete hydrogen valley logo">
            <a:extLst>
              <a:ext uri="{FF2B5EF4-FFF2-40B4-BE49-F238E27FC236}">
                <a16:creationId xmlns:a16="http://schemas.microsoft.com/office/drawing/2014/main" id="{6D5D9F7A-0B9F-0307-6908-DC606F9F4B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7960" y="233582"/>
            <a:ext cx="3074670" cy="1074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7584207-39DF-69B2-6B42-8A5290BD6962}"/>
              </a:ext>
            </a:extLst>
          </p:cNvPr>
          <p:cNvSpPr txBox="1">
            <a:spLocks/>
          </p:cNvSpPr>
          <p:nvPr/>
        </p:nvSpPr>
        <p:spPr>
          <a:xfrm>
            <a:off x="535592" y="352960"/>
            <a:ext cx="9248488" cy="585710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algn="l" defTabSz="109728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>
                <a:solidFill>
                  <a:schemeClr val="tx1"/>
                </a:solidFill>
                <a:latin typeface="DM Sans Medium" charset="0"/>
                <a:ea typeface="DM Sans Medium" charset="0"/>
                <a:cs typeface="DM Sans Medium" charset="0"/>
              </a:defRPr>
            </a:lvl1pPr>
          </a:lstStyle>
          <a:p>
            <a:r>
              <a:rPr lang="el-GR" sz="3200" dirty="0">
                <a:solidFill>
                  <a:srgbClr val="1F6091"/>
                </a:solidFill>
                <a:latin typeface="Neutraface 2 Text Greek Demi" panose="020B0303020202020102" pitchFamily="34" charset="0"/>
                <a:cs typeface="Calibri" panose="020F0502020204030204" pitchFamily="34" charset="0"/>
              </a:rPr>
              <a:t>Κοιλάδα υδρογόνου στην Κρήτη</a:t>
            </a:r>
            <a:endParaRPr lang="pt-BR" sz="3200" dirty="0">
              <a:solidFill>
                <a:srgbClr val="1F6091"/>
              </a:solidFill>
              <a:latin typeface="Neutraface 2 Text Greek Demi" panose="020B0303020202020102" pitchFamily="34" charset="0"/>
              <a:cs typeface="Calibri" panose="020F050202020403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996E578-78D3-21D3-EDC8-6E813892718E}"/>
              </a:ext>
            </a:extLst>
          </p:cNvPr>
          <p:cNvSpPr txBox="1"/>
          <p:nvPr/>
        </p:nvSpPr>
        <p:spPr>
          <a:xfrm>
            <a:off x="535592" y="938670"/>
            <a:ext cx="73152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109728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l-GR" sz="2000" b="1" i="0" u="none" strike="noStrike" kern="1200" cap="none" spc="0" normalizeH="0" baseline="0" dirty="0">
                <a:ln>
                  <a:noFill/>
                </a:ln>
                <a:solidFill>
                  <a:srgbClr val="13778E"/>
                </a:solidFill>
                <a:effectLst/>
                <a:uLnTx/>
                <a:uFillTx/>
                <a:latin typeface="Neutraface 2 Text Greek Demi" panose="020B0303020202020102" pitchFamily="34" charset="0"/>
                <a:ea typeface="+mn-ea"/>
                <a:cs typeface="+mn-cs"/>
              </a:rPr>
              <a:t>Στοιχεία έργου</a:t>
            </a:r>
          </a:p>
        </p:txBody>
      </p:sp>
      <p:pic>
        <p:nvPicPr>
          <p:cNvPr id="12" name="Picture 2" descr="h2 crete valley concept">
            <a:extLst>
              <a:ext uri="{FF2B5EF4-FFF2-40B4-BE49-F238E27FC236}">
                <a16:creationId xmlns:a16="http://schemas.microsoft.com/office/drawing/2014/main" id="{69668BCB-F453-B713-36AF-9AD23847104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820"/>
          <a:stretch/>
        </p:blipFill>
        <p:spPr bwMode="auto">
          <a:xfrm>
            <a:off x="2020106" y="4378036"/>
            <a:ext cx="11661371" cy="3305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166D119-FE0B-3F67-9316-C550E159250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9019" y="7497127"/>
            <a:ext cx="6086475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963997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2 crete valley concept">
            <a:extLst>
              <a:ext uri="{FF2B5EF4-FFF2-40B4-BE49-F238E27FC236}">
                <a16:creationId xmlns:a16="http://schemas.microsoft.com/office/drawing/2014/main" id="{7A1EA81A-7195-B48D-3D01-A7E58AF5D47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820"/>
          <a:stretch/>
        </p:blipFill>
        <p:spPr bwMode="auto">
          <a:xfrm>
            <a:off x="2020106" y="4378036"/>
            <a:ext cx="11661371" cy="3305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 descr="A black background with blue triangles&#10;&#10;Description automatically generated">
            <a:extLst>
              <a:ext uri="{FF2B5EF4-FFF2-40B4-BE49-F238E27FC236}">
                <a16:creationId xmlns:a16="http://schemas.microsoft.com/office/drawing/2014/main" id="{0981D171-4716-53A5-B88D-7B525A3096B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 amt="20000"/>
          </a:blip>
          <a:srcRect t="1119" r="5625" b="5054"/>
          <a:stretch/>
        </p:blipFill>
        <p:spPr>
          <a:xfrm>
            <a:off x="4946073" y="-1"/>
            <a:ext cx="9684327" cy="8229601"/>
          </a:xfrm>
          <a:prstGeom prst="rect">
            <a:avLst/>
          </a:prstGeom>
        </p:spPr>
      </p:pic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1B3C981C-3E7E-07D9-72C5-32CA347F94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5592" y="1590475"/>
            <a:ext cx="11975063" cy="2976330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l-GR" sz="1800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Ηλεκτρολύτης : 3 MWel</a:t>
            </a:r>
          </a:p>
          <a:p>
            <a:pPr>
              <a:lnSpc>
                <a:spcPct val="100000"/>
              </a:lnSpc>
            </a:pPr>
            <a:r>
              <a:rPr lang="el-GR" sz="1800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Συμπίεση και αποθήκευση H2 μαζί με σταθμούς τροφοδοσίας: 1 τόνος</a:t>
            </a:r>
          </a:p>
          <a:p>
            <a:pPr>
              <a:lnSpc>
                <a:spcPct val="100000"/>
              </a:lnSpc>
            </a:pPr>
            <a:r>
              <a:rPr lang="el-GR" sz="1800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Κυψέλη καυσίμου </a:t>
            </a:r>
            <a:r>
              <a:rPr lang="en-US" sz="1800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(PEM): 0,4 </a:t>
            </a:r>
            <a:r>
              <a:rPr lang="en-US" sz="1800" dirty="0" err="1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MWel</a:t>
            </a:r>
            <a:endParaRPr lang="el-GR" sz="1800" dirty="0">
              <a:solidFill>
                <a:srgbClr val="343433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>
              <a:lnSpc>
                <a:spcPct val="100000"/>
              </a:lnSpc>
            </a:pPr>
            <a:r>
              <a:rPr lang="el-GR" sz="1800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Λεωφορεία υδρογόνου για τουριστικούς σκοπούς και άλλα οχήματα</a:t>
            </a:r>
          </a:p>
          <a:p>
            <a:pPr>
              <a:lnSpc>
                <a:spcPct val="100000"/>
              </a:lnSpc>
            </a:pPr>
            <a:r>
              <a:rPr lang="el-GR" sz="1800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Ανορθωτές </a:t>
            </a:r>
            <a:r>
              <a:rPr lang="en-US" sz="1800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AC/DC </a:t>
            </a:r>
            <a:r>
              <a:rPr lang="el-GR" sz="1800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και Μετατροπείς </a:t>
            </a:r>
            <a:r>
              <a:rPr lang="en-US" sz="1800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DC/AC </a:t>
            </a:r>
            <a:endParaRPr lang="el-GR" sz="1800" dirty="0">
              <a:solidFill>
                <a:srgbClr val="343433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>
              <a:lnSpc>
                <a:spcPct val="100000"/>
              </a:lnSpc>
            </a:pPr>
            <a:r>
              <a:rPr lang="el-GR" sz="1800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Επαναχρησιμοποίηση του νερού που παράγεται από τις κυψέλες καυσίμου</a:t>
            </a:r>
          </a:p>
          <a:p>
            <a:pPr>
              <a:lnSpc>
                <a:spcPct val="100000"/>
              </a:lnSpc>
            </a:pPr>
            <a:r>
              <a:rPr lang="el-GR" sz="1800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Μελέτη των πιθανών περαιτέρω χρήσεων H2 σε σταθμούς ηλεκτροπαραγωγής, βιομηχανία και ναυτιλιακές εφαρμογές σε όλη την Κρήτη</a:t>
            </a:r>
            <a:endParaRPr lang="en-US" sz="1800" dirty="0">
              <a:solidFill>
                <a:srgbClr val="343433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>
              <a:lnSpc>
                <a:spcPct val="100000"/>
              </a:lnSpc>
            </a:pPr>
            <a:endParaRPr lang="el-GR" sz="1800" dirty="0">
              <a:solidFill>
                <a:srgbClr val="343433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947A5803-FBB6-4DBE-ABCB-52C0246D3704}"/>
              </a:ext>
            </a:extLst>
          </p:cNvPr>
          <p:cNvSpPr txBox="1">
            <a:spLocks/>
          </p:cNvSpPr>
          <p:nvPr/>
        </p:nvSpPr>
        <p:spPr>
          <a:xfrm>
            <a:off x="1" y="77650"/>
            <a:ext cx="14630398" cy="585710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algn="l" defTabSz="109728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>
                <a:solidFill>
                  <a:schemeClr val="tx1"/>
                </a:solidFill>
                <a:latin typeface="DM Sans Medium" charset="0"/>
                <a:ea typeface="DM Sans Medium" charset="0"/>
                <a:cs typeface="DM Sans Medium" charset="0"/>
              </a:defRPr>
            </a:lvl1pPr>
          </a:lstStyle>
          <a:p>
            <a:endParaRPr lang="pt-BR" sz="2400" dirty="0">
              <a:solidFill>
                <a:srgbClr val="5BCBF5"/>
              </a:solidFill>
              <a:latin typeface="Neutraface 2 Text Greek Demi" panose="020B0303020202020102" pitchFamily="34" charset="0"/>
              <a:cs typeface="Calibri" panose="020F0502020204030204" pitchFamily="34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8DDE2597-0001-A05F-2446-C7C0EDA32110}"/>
              </a:ext>
            </a:extLst>
          </p:cNvPr>
          <p:cNvSpPr txBox="1">
            <a:spLocks/>
          </p:cNvSpPr>
          <p:nvPr/>
        </p:nvSpPr>
        <p:spPr>
          <a:xfrm>
            <a:off x="535592" y="352960"/>
            <a:ext cx="6613353" cy="585710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algn="l" defTabSz="109728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>
                <a:solidFill>
                  <a:schemeClr val="tx1"/>
                </a:solidFill>
                <a:latin typeface="DM Sans Medium" charset="0"/>
                <a:ea typeface="DM Sans Medium" charset="0"/>
                <a:cs typeface="DM Sans Medium" charset="0"/>
              </a:defRPr>
            </a:lvl1pPr>
          </a:lstStyle>
          <a:p>
            <a:r>
              <a:rPr lang="el-GR" sz="3200" dirty="0">
                <a:solidFill>
                  <a:srgbClr val="1F6091"/>
                </a:solidFill>
                <a:latin typeface="Neutraface 2 Text Greek Demi" panose="020B0303020202020102" pitchFamily="34" charset="0"/>
                <a:cs typeface="Calibri" panose="020F0502020204030204" pitchFamily="34" charset="0"/>
              </a:rPr>
              <a:t>Κοιλάδα υδρογόνου στην Κρήτη</a:t>
            </a:r>
            <a:endParaRPr lang="pt-BR" sz="3200" dirty="0">
              <a:solidFill>
                <a:srgbClr val="1F6091"/>
              </a:solidFill>
              <a:latin typeface="Neutraface 2 Text Greek Demi" panose="020B0303020202020102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4A980F0-6E1A-BC33-CBCD-C21931A2F7CD}"/>
              </a:ext>
            </a:extLst>
          </p:cNvPr>
          <p:cNvSpPr txBox="1"/>
          <p:nvPr/>
        </p:nvSpPr>
        <p:spPr>
          <a:xfrm>
            <a:off x="535592" y="938670"/>
            <a:ext cx="7315200" cy="341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109728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l-GR" sz="1800" b="1" i="0" u="none" strike="noStrike" kern="1200" cap="none" spc="0" normalizeH="0" baseline="0" dirty="0">
                <a:ln>
                  <a:noFill/>
                </a:ln>
                <a:solidFill>
                  <a:srgbClr val="13778E"/>
                </a:solidFill>
                <a:effectLst/>
                <a:uLnTx/>
                <a:uFillTx/>
                <a:latin typeface="Neutraface 2 Text Greek Demi" panose="020B0303020202020102" pitchFamily="34" charset="0"/>
                <a:ea typeface="+mn-ea"/>
                <a:cs typeface="+mn-cs"/>
              </a:rPr>
              <a:t>Τεχνική περιγραφή</a:t>
            </a:r>
          </a:p>
        </p:txBody>
      </p:sp>
      <p:pic>
        <p:nvPicPr>
          <p:cNvPr id="5" name="Picture 2" descr="crete hydrogen valley logo">
            <a:extLst>
              <a:ext uri="{FF2B5EF4-FFF2-40B4-BE49-F238E27FC236}">
                <a16:creationId xmlns:a16="http://schemas.microsoft.com/office/drawing/2014/main" id="{75C2FCF8-8000-30D0-1834-123756E390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7960" y="233582"/>
            <a:ext cx="3074670" cy="1074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EFC85B8-A3AD-3871-7E62-2EF7717A5D0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9019" y="7497127"/>
            <a:ext cx="6086475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374197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black background with blue triangles&#10;&#10;Description automatically generated">
            <a:extLst>
              <a:ext uri="{FF2B5EF4-FFF2-40B4-BE49-F238E27FC236}">
                <a16:creationId xmlns:a16="http://schemas.microsoft.com/office/drawing/2014/main" id="{E7BF615C-38BB-B3DD-2288-AE2A95660E5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20000"/>
          </a:blip>
          <a:srcRect t="1119" r="5625" b="5054"/>
          <a:stretch/>
        </p:blipFill>
        <p:spPr>
          <a:xfrm>
            <a:off x="4946073" y="-1"/>
            <a:ext cx="9684327" cy="8229601"/>
          </a:xfrm>
          <a:prstGeom prst="rect">
            <a:avLst/>
          </a:prstGeom>
        </p:spPr>
      </p:pic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3DCC9B99-2BF8-60D8-08EF-16C79A8C61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5592" y="1524381"/>
            <a:ext cx="13447536" cy="3674344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en-US" sz="2300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2</a:t>
            </a:r>
            <a:r>
              <a:rPr lang="el-GR" sz="2300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νέα εργοστάσια παραγωγής πράσινου υδρογόνου (</a:t>
            </a:r>
            <a:r>
              <a:rPr lang="el-GR" sz="2300" b="1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300.000 τόνοι ετησίως</a:t>
            </a:r>
            <a:r>
              <a:rPr lang="el-GR" sz="2300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) στις πόλεις </a:t>
            </a:r>
            <a:r>
              <a:rPr lang="es-ES" sz="2300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Palos de la Frontera (Huelva) </a:t>
            </a:r>
            <a:r>
              <a:rPr lang="el-GR" sz="2300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και</a:t>
            </a:r>
            <a:r>
              <a:rPr lang="es-ES" sz="2300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San Roque (Campo de Gibraltar, Cádiz)</a:t>
            </a:r>
            <a:endParaRPr lang="el-GR" sz="2300" dirty="0">
              <a:solidFill>
                <a:srgbClr val="343433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>
              <a:lnSpc>
                <a:spcPct val="150000"/>
              </a:lnSpc>
            </a:pPr>
            <a:r>
              <a:rPr lang="el-GR" sz="2300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Ηλεκτρόλυση συνολικής ισχύος 2 </a:t>
            </a:r>
            <a:r>
              <a:rPr lang="en-US" sz="2300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GW </a:t>
            </a:r>
            <a:endParaRPr lang="el-GR" sz="2300" dirty="0">
              <a:solidFill>
                <a:srgbClr val="343433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>
              <a:lnSpc>
                <a:spcPct val="150000"/>
              </a:lnSpc>
            </a:pPr>
            <a:r>
              <a:rPr lang="el-GR" sz="2300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Το </a:t>
            </a:r>
            <a:r>
              <a:rPr lang="en-US" sz="2300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H2 </a:t>
            </a:r>
            <a:r>
              <a:rPr lang="el-GR" sz="2300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θα χρησιμοποιηθεί ως καύσιμο για την</a:t>
            </a:r>
            <a:r>
              <a:rPr lang="en-US" sz="2300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el-GR" sz="2300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αεροπορία, την ναυτιλία και τα </a:t>
            </a:r>
            <a:r>
              <a:rPr lang="el-GR" sz="2300" dirty="0" err="1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βαρέα</a:t>
            </a:r>
            <a:r>
              <a:rPr lang="el-GR" sz="2300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οχήματα</a:t>
            </a:r>
          </a:p>
          <a:p>
            <a:pPr>
              <a:lnSpc>
                <a:spcPct val="150000"/>
              </a:lnSpc>
            </a:pPr>
            <a:r>
              <a:rPr lang="el-GR" sz="2300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Αποφυγή 6 εκ. τόνων </a:t>
            </a:r>
            <a:r>
              <a:rPr lang="en-US" sz="2300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</a:t>
            </a:r>
            <a:r>
              <a:rPr lang="en-US" sz="2300" baseline="-25000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2 </a:t>
            </a:r>
            <a:r>
              <a:rPr lang="el-GR" sz="2300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ετησίως</a:t>
            </a:r>
            <a:r>
              <a:rPr lang="en-US" sz="2300" baseline="-25000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endParaRPr lang="el-GR" sz="2300" baseline="-25000" dirty="0">
              <a:solidFill>
                <a:srgbClr val="343433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>
              <a:lnSpc>
                <a:spcPct val="150000"/>
              </a:lnSpc>
            </a:pPr>
            <a:r>
              <a:rPr lang="el-GR" sz="2300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Δημιουργία 1000 άμεσων θέσεων εργασίας (+9000 έμμεσες) </a:t>
            </a:r>
          </a:p>
          <a:p>
            <a:pPr>
              <a:lnSpc>
                <a:spcPct val="150000"/>
              </a:lnSpc>
            </a:pPr>
            <a:r>
              <a:rPr lang="el-GR" sz="2300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Συνολικό κόστος επένδυσης : </a:t>
            </a:r>
            <a:r>
              <a:rPr lang="el-GR" sz="2300" b="1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3 δις </a:t>
            </a:r>
            <a:r>
              <a:rPr lang="el-GR" sz="2300" b="1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  <a:cs typeface="Calibri Light" panose="020F0302020204030204" pitchFamily="34" charset="0"/>
              </a:rPr>
              <a:t>€</a:t>
            </a:r>
            <a:endParaRPr lang="el-GR" sz="2300" b="1" dirty="0">
              <a:solidFill>
                <a:srgbClr val="343433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>
              <a:lnSpc>
                <a:spcPct val="150000"/>
              </a:lnSpc>
            </a:pPr>
            <a:r>
              <a:rPr lang="el-GR" sz="2300" b="1" dirty="0">
                <a:solidFill>
                  <a:srgbClr val="13778E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Χρόνος υλοποίησης: </a:t>
            </a:r>
            <a:r>
              <a:rPr lang="en-US" sz="2300" b="1" dirty="0">
                <a:solidFill>
                  <a:srgbClr val="13778E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5</a:t>
            </a:r>
            <a:r>
              <a:rPr lang="el-GR" sz="2300" b="1" dirty="0">
                <a:solidFill>
                  <a:srgbClr val="13778E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χρόνια</a:t>
            </a:r>
          </a:p>
          <a:p>
            <a:endParaRPr lang="el-GR" b="1" dirty="0">
              <a:solidFill>
                <a:srgbClr val="343433"/>
              </a:solidFill>
            </a:endParaRPr>
          </a:p>
          <a:p>
            <a:endParaRPr lang="en-US" b="1" dirty="0">
              <a:solidFill>
                <a:srgbClr val="343433"/>
              </a:solidFill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403EB5E1-5C2A-DB85-1231-8DD96656A4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592" y="5230980"/>
            <a:ext cx="7165045" cy="2059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F759A19-54D4-A6E9-08E3-A978ED42779C}"/>
              </a:ext>
            </a:extLst>
          </p:cNvPr>
          <p:cNvSpPr txBox="1">
            <a:spLocks/>
          </p:cNvSpPr>
          <p:nvPr/>
        </p:nvSpPr>
        <p:spPr>
          <a:xfrm>
            <a:off x="535592" y="352960"/>
            <a:ext cx="11054428" cy="585710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algn="l" defTabSz="109728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>
                <a:solidFill>
                  <a:schemeClr val="tx1"/>
                </a:solidFill>
                <a:latin typeface="DM Sans Medium" charset="0"/>
                <a:ea typeface="DM Sans Medium" charset="0"/>
                <a:cs typeface="DM Sans Medium" charset="0"/>
              </a:defRPr>
            </a:lvl1pPr>
          </a:lstStyle>
          <a:p>
            <a:r>
              <a:rPr lang="el-GR" dirty="0">
                <a:solidFill>
                  <a:srgbClr val="1F6091"/>
                </a:solidFill>
                <a:latin typeface="Neutraface 2 Text Greek Demi" panose="020B0303020202020102" pitchFamily="34" charset="0"/>
                <a:cs typeface="Calibri" panose="020F0502020204030204" pitchFamily="34" charset="0"/>
              </a:rPr>
              <a:t>Πράσινη κοιλάδα υδρογόνου στην Ανδαλουσία (Ισπανία)</a:t>
            </a:r>
            <a:r>
              <a:rPr lang="en-US" sz="3200" dirty="0">
                <a:solidFill>
                  <a:srgbClr val="1F6091"/>
                </a:solidFill>
                <a:latin typeface="Neutraface 2 Text Greek Demi" panose="020B0303020202020102" pitchFamily="34" charset="0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FE858FD-7E0A-AA5B-89F2-629401FEE1DE}"/>
              </a:ext>
            </a:extLst>
          </p:cNvPr>
          <p:cNvSpPr txBox="1"/>
          <p:nvPr/>
        </p:nvSpPr>
        <p:spPr>
          <a:xfrm>
            <a:off x="535592" y="938670"/>
            <a:ext cx="73152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109728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l-GR" sz="2000" b="1" i="0" u="none" strike="noStrike" kern="1200" cap="none" spc="0" normalizeH="0" baseline="0" dirty="0">
                <a:ln>
                  <a:noFill/>
                </a:ln>
                <a:solidFill>
                  <a:srgbClr val="13778E"/>
                </a:solidFill>
                <a:effectLst/>
                <a:uLnTx/>
                <a:uFillTx/>
                <a:latin typeface="Neutraface 2 Text Greek Demi" panose="020B0303020202020102" pitchFamily="34" charset="0"/>
                <a:ea typeface="+mn-ea"/>
                <a:cs typeface="+mn-cs"/>
              </a:rPr>
              <a:t>Στοιχεία έργου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D22B389-9EFC-4C96-0B8F-56AD01CE2B3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9019" y="7497127"/>
            <a:ext cx="6086475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850511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black background with blue triangles&#10;&#10;Description automatically generated">
            <a:extLst>
              <a:ext uri="{FF2B5EF4-FFF2-40B4-BE49-F238E27FC236}">
                <a16:creationId xmlns:a16="http://schemas.microsoft.com/office/drawing/2014/main" id="{7FCD0D51-F652-99C4-B83F-C46DB9A41DD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20000"/>
          </a:blip>
          <a:srcRect t="1119" r="5625" b="5054"/>
          <a:stretch/>
        </p:blipFill>
        <p:spPr>
          <a:xfrm>
            <a:off x="4946073" y="-1"/>
            <a:ext cx="9684327" cy="822960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7498CCA-EB5A-DA52-8800-C83F1F8F9272}"/>
              </a:ext>
            </a:extLst>
          </p:cNvPr>
          <p:cNvSpPr txBox="1"/>
          <p:nvPr/>
        </p:nvSpPr>
        <p:spPr>
          <a:xfrm>
            <a:off x="343194" y="1541781"/>
            <a:ext cx="5474676" cy="56938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l-GR" b="1" i="1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1</a:t>
            </a:r>
            <a:r>
              <a:rPr lang="el-GR" b="1" i="1" baseline="30000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η</a:t>
            </a:r>
            <a:r>
              <a:rPr lang="el-GR" b="1" i="1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τμήμα</a:t>
            </a:r>
            <a:r>
              <a:rPr lang="en-US" b="1" i="1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:</a:t>
            </a:r>
            <a:r>
              <a:rPr lang="el-GR" i="1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l-GR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προς τον οικισμό του Πολιχνίτου για τη θέρμανση διαφόρων κτιρίων</a:t>
            </a:r>
          </a:p>
          <a:p>
            <a:pPr>
              <a:lnSpc>
                <a:spcPct val="150000"/>
              </a:lnSpc>
            </a:pPr>
            <a:r>
              <a:rPr lang="el-GR" b="1" i="1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2</a:t>
            </a:r>
            <a:r>
              <a:rPr lang="el-GR" b="1" i="1" baseline="30000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ο</a:t>
            </a:r>
            <a:r>
              <a:rPr lang="el-GR" b="1" i="1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τμήμα</a:t>
            </a:r>
            <a:r>
              <a:rPr lang="en-US" b="1" i="1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:</a:t>
            </a:r>
            <a:r>
              <a:rPr lang="el-GR" b="1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l-GR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επέκταση προς την κάλυψη αναγκών θέρμανσης γεωργικών και άλλων εγκαταστάσεων </a:t>
            </a:r>
          </a:p>
          <a:p>
            <a:pPr>
              <a:lnSpc>
                <a:spcPct val="150000"/>
              </a:lnSpc>
            </a:pPr>
            <a:r>
              <a:rPr lang="el-GR" b="1" i="1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3</a:t>
            </a:r>
            <a:r>
              <a:rPr lang="el-GR" b="1" i="1" baseline="30000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ο</a:t>
            </a:r>
            <a:r>
              <a:rPr lang="el-GR" b="1" i="1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τμήμα</a:t>
            </a:r>
            <a:r>
              <a:rPr lang="en-US" i="1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: </a:t>
            </a:r>
            <a:r>
              <a:rPr lang="el-GR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δίκτυο επανέγχυσης γεωθερμικού ρευστού. </a:t>
            </a:r>
          </a:p>
          <a:p>
            <a:endParaRPr lang="el-GR" dirty="0">
              <a:solidFill>
                <a:srgbClr val="343433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205740" indent="-205740">
              <a:spcAft>
                <a:spcPts val="1200"/>
              </a:spcAft>
              <a:buFont typeface="Arial" panose="020B0604020202090204" pitchFamily="34" charset="0"/>
              <a:buChar char="•"/>
            </a:pPr>
            <a:r>
              <a:rPr lang="el-GR" b="1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Πηγή ενέργειας</a:t>
            </a:r>
            <a:r>
              <a:rPr lang="el-GR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: γεωθερμικό ρευστό (85-90 °C, 300 m³/h) </a:t>
            </a:r>
          </a:p>
          <a:p>
            <a:pPr marL="205740" indent="-205740">
              <a:spcAft>
                <a:spcPts val="1200"/>
              </a:spcAft>
              <a:buFont typeface="Arial" panose="020B0604020202090204" pitchFamily="34" charset="0"/>
              <a:buChar char="•"/>
            </a:pPr>
            <a:r>
              <a:rPr lang="el-GR" b="1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Μήκος δικτύου τηλεθέρμανσης</a:t>
            </a:r>
            <a:r>
              <a:rPr lang="el-GR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: 2.600</a:t>
            </a:r>
            <a:r>
              <a:rPr lang="en-US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</a:t>
            </a:r>
            <a:endParaRPr lang="el-GR" dirty="0">
              <a:solidFill>
                <a:srgbClr val="343433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marL="205740" indent="-205740">
              <a:spcAft>
                <a:spcPts val="1200"/>
              </a:spcAft>
              <a:buFont typeface="Arial" panose="020B0604020202090204" pitchFamily="34" charset="0"/>
              <a:buChar char="•"/>
            </a:pPr>
            <a:r>
              <a:rPr lang="el-GR" b="1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Συνολική παρεχόμενη ενέργεια</a:t>
            </a:r>
            <a:r>
              <a:rPr lang="el-GR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: 21,8 </a:t>
            </a:r>
            <a:r>
              <a:rPr lang="el-GR" dirty="0" err="1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GWh</a:t>
            </a:r>
            <a:r>
              <a:rPr lang="el-GR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ετησίως </a:t>
            </a:r>
          </a:p>
          <a:p>
            <a:pPr marL="205740" indent="-205740">
              <a:spcAft>
                <a:spcPts val="1200"/>
              </a:spcAft>
              <a:buFont typeface="Arial" panose="020B0604020202090204" pitchFamily="34" charset="0"/>
              <a:buChar char="•"/>
            </a:pPr>
            <a:r>
              <a:rPr lang="el-GR" b="1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Εξυπηρετούμενα κτίρια και εγκαταστάσεις</a:t>
            </a:r>
            <a:r>
              <a:rPr lang="el-GR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: 575 </a:t>
            </a:r>
            <a:endParaRPr lang="el-GR" u="sng" dirty="0">
              <a:solidFill>
                <a:srgbClr val="343433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algn="ctr">
              <a:spcAft>
                <a:spcPts val="1200"/>
              </a:spcAft>
            </a:pPr>
            <a:r>
              <a:rPr lang="el-GR" u="sng" dirty="0">
                <a:solidFill>
                  <a:srgbClr val="13778E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Δημιουργία Ενεργειακής Κοινότητας για τη διαχείριση του έργου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1FEBD2C-BB66-9882-6FD5-6A53B565ED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64842" y="1808156"/>
            <a:ext cx="8322364" cy="5298483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18FC8E20-C2A8-6396-558B-BAFEAEED7CB3}"/>
              </a:ext>
            </a:extLst>
          </p:cNvPr>
          <p:cNvSpPr txBox="1">
            <a:spLocks/>
          </p:cNvSpPr>
          <p:nvPr/>
        </p:nvSpPr>
        <p:spPr>
          <a:xfrm>
            <a:off x="535592" y="352960"/>
            <a:ext cx="11317318" cy="585710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algn="l" defTabSz="109728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>
                <a:solidFill>
                  <a:schemeClr val="tx1"/>
                </a:solidFill>
                <a:latin typeface="DM Sans Medium" charset="0"/>
                <a:ea typeface="DM Sans Medium" charset="0"/>
                <a:cs typeface="DM Sans Medium" charset="0"/>
              </a:defRPr>
            </a:lvl1pPr>
          </a:lstStyle>
          <a:p>
            <a:r>
              <a:rPr lang="el-GR" sz="3200" dirty="0">
                <a:solidFill>
                  <a:srgbClr val="1F6091"/>
                </a:solidFill>
                <a:latin typeface="Neutraface 2 Text Greek Demi" panose="020B0303020202020102" pitchFamily="34" charset="0"/>
                <a:cs typeface="Calibri" panose="020F0502020204030204" pitchFamily="34" charset="0"/>
              </a:rPr>
              <a:t>Δίκτυο τηλεθέρμανσης από γεωθερμία στ</a:t>
            </a:r>
            <a:r>
              <a:rPr lang="el-GR" dirty="0">
                <a:solidFill>
                  <a:srgbClr val="1F6091"/>
                </a:solidFill>
                <a:latin typeface="Neutraface 2 Text Greek Demi" panose="020B0303020202020102" pitchFamily="34" charset="0"/>
                <a:cs typeface="Calibri" panose="020F0502020204030204" pitchFamily="34" charset="0"/>
              </a:rPr>
              <a:t>ον </a:t>
            </a:r>
            <a:r>
              <a:rPr lang="el-GR" dirty="0" err="1">
                <a:solidFill>
                  <a:srgbClr val="1F6091"/>
                </a:solidFill>
                <a:latin typeface="Neutraface 2 Text Greek Demi" panose="020B0303020202020102" pitchFamily="34" charset="0"/>
                <a:cs typeface="Calibri" panose="020F0502020204030204" pitchFamily="34" charset="0"/>
              </a:rPr>
              <a:t>Πολιχνίτο</a:t>
            </a:r>
            <a:r>
              <a:rPr lang="el-GR" dirty="0">
                <a:solidFill>
                  <a:srgbClr val="1F6091"/>
                </a:solidFill>
                <a:latin typeface="Neutraface 2 Text Greek Demi" panose="020B0303020202020102" pitchFamily="34" charset="0"/>
                <a:cs typeface="Calibri" panose="020F0502020204030204" pitchFamily="34" charset="0"/>
              </a:rPr>
              <a:t> (Λέσβος)</a:t>
            </a:r>
            <a:endParaRPr lang="pt-BR" sz="3200" dirty="0">
              <a:solidFill>
                <a:srgbClr val="1F6091"/>
              </a:solidFill>
              <a:latin typeface="Neutraface 2 Text Greek Demi" panose="020B0303020202020102" pitchFamily="34" charset="0"/>
              <a:cs typeface="Calibri" panose="020F050202020403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C29E6E2-A15A-1352-4E44-2AC56CB031B0}"/>
              </a:ext>
            </a:extLst>
          </p:cNvPr>
          <p:cNvSpPr txBox="1"/>
          <p:nvPr/>
        </p:nvSpPr>
        <p:spPr>
          <a:xfrm>
            <a:off x="535592" y="938670"/>
            <a:ext cx="7315200" cy="341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109728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l-GR" b="1" i="0" u="none" strike="noStrike" kern="1200" cap="none" spc="0" normalizeH="0" baseline="0" dirty="0">
                <a:ln>
                  <a:noFill/>
                </a:ln>
                <a:solidFill>
                  <a:srgbClr val="13778E"/>
                </a:solidFill>
                <a:effectLst/>
                <a:uLnTx/>
                <a:uFillTx/>
                <a:latin typeface="Neutraface 2 Text Greek Demi" panose="020B0303020202020102" pitchFamily="34" charset="0"/>
                <a:ea typeface="+mn-ea"/>
                <a:cs typeface="+mn-cs"/>
              </a:rPr>
              <a:t>Περιγραφή έργου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1183A82-7B03-577A-A953-EEBC54B819B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9019" y="7497127"/>
            <a:ext cx="6086475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42491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black background with blue triangles&#10;&#10;Description automatically generated">
            <a:extLst>
              <a:ext uri="{FF2B5EF4-FFF2-40B4-BE49-F238E27FC236}">
                <a16:creationId xmlns:a16="http://schemas.microsoft.com/office/drawing/2014/main" id="{2C6725FA-5772-98BE-5317-A43324BB5F0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20000"/>
          </a:blip>
          <a:srcRect t="1119" r="5625" b="5054"/>
          <a:stretch/>
        </p:blipFill>
        <p:spPr>
          <a:xfrm>
            <a:off x="4946073" y="-1"/>
            <a:ext cx="9684327" cy="822960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68EF69C-F0E6-F35A-683A-9CE738BAC6E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876" t="10207" r="60317" b="15076"/>
          <a:stretch/>
        </p:blipFill>
        <p:spPr>
          <a:xfrm>
            <a:off x="535592" y="1608835"/>
            <a:ext cx="5174104" cy="5564467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B5F09E07-9D33-473F-93BD-EB231D417B86}"/>
              </a:ext>
            </a:extLst>
          </p:cNvPr>
          <p:cNvSpPr txBox="1">
            <a:spLocks/>
          </p:cNvSpPr>
          <p:nvPr/>
        </p:nvSpPr>
        <p:spPr>
          <a:xfrm>
            <a:off x="123291" y="62093"/>
            <a:ext cx="14630398" cy="585710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algn="l" defTabSz="109728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>
                <a:solidFill>
                  <a:schemeClr val="tx1"/>
                </a:solidFill>
                <a:latin typeface="DM Sans Medium" charset="0"/>
                <a:ea typeface="DM Sans Medium" charset="0"/>
                <a:cs typeface="DM Sans Medium" charset="0"/>
              </a:defRPr>
            </a:lvl1pPr>
          </a:lstStyle>
          <a:p>
            <a:endParaRPr lang="pt-BR" sz="2400" dirty="0">
              <a:solidFill>
                <a:srgbClr val="5BCBF5"/>
              </a:solidFill>
              <a:latin typeface="Neutraface 2 Text Greek Demi" panose="020B0303020202020102" pitchFamily="34" charset="0"/>
              <a:cs typeface="Calibri" panose="020F050202020403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85E208D-809A-01A0-D236-856D8AC6B8F7}"/>
              </a:ext>
            </a:extLst>
          </p:cNvPr>
          <p:cNvSpPr txBox="1"/>
          <p:nvPr/>
        </p:nvSpPr>
        <p:spPr>
          <a:xfrm>
            <a:off x="535592" y="938670"/>
            <a:ext cx="7315200" cy="341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109728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l-GR" sz="1800" b="1" i="0" u="none" strike="noStrike" kern="1200" cap="none" spc="0" normalizeH="0" baseline="0" dirty="0">
                <a:ln>
                  <a:noFill/>
                </a:ln>
                <a:solidFill>
                  <a:srgbClr val="13778E"/>
                </a:solidFill>
                <a:effectLst/>
                <a:uLnTx/>
                <a:uFillTx/>
                <a:latin typeface="Neutraface 2 Text Greek Demi" panose="020B0303020202020102" pitchFamily="34" charset="0"/>
                <a:ea typeface="+mn-ea"/>
                <a:cs typeface="+mn-cs"/>
              </a:rPr>
              <a:t>Στοιχεία έργου</a:t>
            </a:r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F5A7A1EC-BCA4-6BF6-CD4E-138104CC17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9843978"/>
              </p:ext>
            </p:extLst>
          </p:nvPr>
        </p:nvGraphicFramePr>
        <p:xfrm>
          <a:off x="6193596" y="1245870"/>
          <a:ext cx="7657400" cy="5920741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370543">
                  <a:extLst>
                    <a:ext uri="{9D8B030D-6E8A-4147-A177-3AD203B41FA5}">
                      <a16:colId xmlns:a16="http://schemas.microsoft.com/office/drawing/2014/main" val="2794430209"/>
                    </a:ext>
                  </a:extLst>
                </a:gridCol>
                <a:gridCol w="4957302">
                  <a:extLst>
                    <a:ext uri="{9D8B030D-6E8A-4147-A177-3AD203B41FA5}">
                      <a16:colId xmlns:a16="http://schemas.microsoft.com/office/drawing/2014/main" val="2609807847"/>
                    </a:ext>
                  </a:extLst>
                </a:gridCol>
                <a:gridCol w="1188720">
                  <a:extLst>
                    <a:ext uri="{9D8B030D-6E8A-4147-A177-3AD203B41FA5}">
                      <a16:colId xmlns:a16="http://schemas.microsoft.com/office/drawing/2014/main" val="2583402777"/>
                    </a:ext>
                  </a:extLst>
                </a:gridCol>
                <a:gridCol w="1140835">
                  <a:extLst>
                    <a:ext uri="{9D8B030D-6E8A-4147-A177-3AD203B41FA5}">
                      <a16:colId xmlns:a16="http://schemas.microsoft.com/office/drawing/2014/main" val="3821288681"/>
                    </a:ext>
                  </a:extLst>
                </a:gridCol>
              </a:tblGrid>
              <a:tr h="34370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 kern="100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 </a:t>
                      </a:r>
                      <a:endParaRPr lang="el-GR" sz="1300" kern="100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6400" marR="86400" marT="1143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800" kern="100" dirty="0">
                          <a:solidFill>
                            <a:srgbClr val="13778E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Μεγέθη του έργου</a:t>
                      </a:r>
                      <a:endParaRPr lang="el-GR" sz="1800" kern="100" dirty="0">
                        <a:solidFill>
                          <a:srgbClr val="13778E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6400" marR="86400" marT="1143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617725041"/>
                  </a:ext>
                </a:extLst>
              </a:tr>
              <a:tr h="3600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 kern="100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</a:t>
                      </a:r>
                      <a:endParaRPr lang="el-GR" sz="1300" kern="100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6400" marR="86400" marT="1143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 kern="100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Συνολική επένδυση</a:t>
                      </a:r>
                      <a:endParaRPr lang="el-GR" sz="1300" kern="100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6400" marR="86400" marT="1143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 kern="100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ΕΥΡΏ</a:t>
                      </a:r>
                      <a:endParaRPr lang="el-GR" sz="1300" kern="100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6400" marR="86400" marT="1143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 kern="100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11.685.075</a:t>
                      </a:r>
                      <a:endParaRPr lang="el-GR" sz="1300" kern="100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6400" marR="86400" marT="1143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7268339"/>
                  </a:ext>
                </a:extLst>
              </a:tr>
              <a:tr h="3437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 kern="10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2</a:t>
                      </a:r>
                      <a:endParaRPr lang="el-GR" sz="1300" kern="10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6400" marR="86400" marT="1143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 kern="10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Εξοικονόμηση πρωτογενούς ενέργειας</a:t>
                      </a:r>
                      <a:endParaRPr lang="el-GR" sz="1300" kern="10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6400" marR="86400" marT="1143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 kern="100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MWh/έτος</a:t>
                      </a:r>
                      <a:endParaRPr lang="el-GR" sz="1300" kern="100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6400" marR="86400" marT="1143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 kern="10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19.278</a:t>
                      </a:r>
                      <a:endParaRPr lang="el-GR" sz="1300" kern="10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6400" marR="86400" marT="1143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0057113"/>
                  </a:ext>
                </a:extLst>
              </a:tr>
              <a:tr h="929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 kern="100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3</a:t>
                      </a:r>
                      <a:endParaRPr lang="el-GR" sz="1300" kern="100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6400" marR="86400" marT="1143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 kern="100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Αποφυγή εκπομπών αερίων του θερμοκηπίου</a:t>
                      </a:r>
                      <a:endParaRPr lang="el-GR" sz="1300" kern="100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6400" marR="86400" marT="1143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 kern="100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 tonCO2_eq/έτος</a:t>
                      </a:r>
                      <a:endParaRPr lang="el-GR" sz="1300" kern="100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6400" marR="86400" marT="1143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 kern="100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5.147</a:t>
                      </a:r>
                      <a:endParaRPr lang="el-GR" sz="1300" kern="100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6400" marR="86400" marT="1143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6632665"/>
                  </a:ext>
                </a:extLst>
              </a:tr>
              <a:tr h="3600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 kern="100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4</a:t>
                      </a:r>
                      <a:endParaRPr lang="el-GR" sz="1300" kern="100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6400" marR="86400" marT="1143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 kern="100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Βελτίωση άλλων τοπικών περιβαλλοντικών συνθηκών</a:t>
                      </a:r>
                      <a:endParaRPr lang="el-GR" sz="1300" kern="100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6400" marR="86400" marT="1143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 kern="100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Κλίμακα </a:t>
                      </a:r>
                      <a:r>
                        <a:rPr lang="el-GR" sz="1300" kern="100" dirty="0" err="1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Likert</a:t>
                      </a:r>
                      <a:r>
                        <a:rPr lang="el-GR" sz="1300" kern="100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 kern="100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1-5</a:t>
                      </a:r>
                      <a:endParaRPr lang="el-GR" sz="1300" kern="100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6400" marR="86400" marT="1143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 kern="100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3</a:t>
                      </a:r>
                      <a:endParaRPr lang="el-GR" sz="1300" kern="100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6400" marR="86400" marT="1143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5383900"/>
                  </a:ext>
                </a:extLst>
              </a:tr>
              <a:tr h="3437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 kern="10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5</a:t>
                      </a:r>
                      <a:endParaRPr lang="el-GR" sz="1300" kern="10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6400" marR="86400" marT="1143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 kern="10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Μετριασμός της ενεργειακής φτώχειας</a:t>
                      </a:r>
                      <a:endParaRPr lang="el-GR" sz="1300" kern="10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6400" marR="86400" marT="1143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 kern="100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4</a:t>
                      </a:r>
                      <a:endParaRPr lang="el-GR" sz="1300" kern="100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6400" marR="86400" marT="1143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1050458"/>
                  </a:ext>
                </a:extLst>
              </a:tr>
              <a:tr h="3437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 kern="100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6</a:t>
                      </a:r>
                      <a:endParaRPr lang="el-GR" sz="1300" kern="100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6400" marR="86400" marT="1143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 kern="10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Κοινωνική αποδοχή</a:t>
                      </a:r>
                      <a:endParaRPr lang="el-GR" sz="1300" kern="10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6400" marR="86400" marT="1143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 kern="100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3</a:t>
                      </a:r>
                      <a:endParaRPr lang="el-GR" sz="1300" kern="100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6400" marR="86400" marT="1143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3972492"/>
                  </a:ext>
                </a:extLst>
              </a:tr>
              <a:tr h="3437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 kern="100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7</a:t>
                      </a:r>
                      <a:endParaRPr lang="el-GR" sz="1300" kern="100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6400" marR="86400" marT="1143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 kern="10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Επιπτώσεις στην τοπική οικονομία</a:t>
                      </a:r>
                      <a:endParaRPr lang="el-GR" sz="1300" kern="10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6400" marR="86400" marT="1143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 kern="100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4</a:t>
                      </a:r>
                      <a:endParaRPr lang="el-GR" sz="1300" kern="100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6400" marR="86400" marT="1143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275282"/>
                  </a:ext>
                </a:extLst>
              </a:tr>
              <a:tr h="3437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 kern="100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8</a:t>
                      </a:r>
                      <a:endParaRPr lang="el-GR" sz="1300" kern="100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6400" marR="86400" marT="1143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 kern="100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Μερίδιο ΑΠΕ</a:t>
                      </a:r>
                      <a:endParaRPr lang="el-GR" sz="1300" kern="100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6400" marR="86400" marT="1143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 kern="100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%</a:t>
                      </a:r>
                      <a:endParaRPr lang="el-GR" sz="1300" kern="100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6400" marR="86400" marT="1143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 kern="100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100%</a:t>
                      </a:r>
                      <a:endParaRPr lang="el-GR" sz="1300" kern="100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6400" marR="86400" marT="1143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1087951"/>
                  </a:ext>
                </a:extLst>
              </a:tr>
              <a:tr h="3437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 kern="100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9</a:t>
                      </a:r>
                      <a:endParaRPr lang="el-GR" sz="1300" kern="100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6400" marR="86400" marT="1143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 kern="100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Οφέλη στο τοπικό δίκτυο</a:t>
                      </a:r>
                      <a:endParaRPr lang="el-GR" sz="1300" kern="100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6400" marR="86400" marT="1143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 kern="100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Κλίμακα </a:t>
                      </a:r>
                      <a:r>
                        <a:rPr lang="el-GR" sz="1300" kern="100" dirty="0" err="1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Likert</a:t>
                      </a:r>
                      <a:r>
                        <a:rPr lang="el-GR" sz="1300" kern="100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 kern="100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1-5</a:t>
                      </a:r>
                      <a:endParaRPr lang="el-GR" sz="1300" kern="100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6400" marR="86400" marT="1143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 kern="100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2</a:t>
                      </a:r>
                      <a:endParaRPr lang="el-GR" sz="1300" kern="100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6400" marR="86400" marT="1143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8170583"/>
                  </a:ext>
                </a:extLst>
              </a:tr>
              <a:tr h="62161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 kern="100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10</a:t>
                      </a:r>
                      <a:endParaRPr lang="el-GR" sz="1300" kern="100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6400" marR="86400" marT="1143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 kern="100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Δυνατότητα αναπαραγωγής  σε άλλα νησιά ή αρχιπελάγη</a:t>
                      </a:r>
                      <a:endParaRPr lang="el-GR" sz="1300" kern="100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6400" marR="86400" marT="1143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 kern="100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5</a:t>
                      </a:r>
                      <a:endParaRPr lang="el-GR" sz="1300" kern="100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6400" marR="86400" marT="1143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6983491"/>
                  </a:ext>
                </a:extLst>
              </a:tr>
              <a:tr h="62161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 kern="100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11</a:t>
                      </a:r>
                      <a:endParaRPr lang="el-GR" sz="1300" kern="100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6400" marR="86400" marT="1143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 kern="100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Δυνατότητα αναπαραγωγής  στην ηπειρωτική χώρα </a:t>
                      </a:r>
                      <a:endParaRPr lang="el-GR" sz="1300" kern="100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6400" marR="86400" marT="1143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 kern="100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5</a:t>
                      </a:r>
                      <a:endParaRPr lang="el-GR" sz="1300" kern="100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6400" marR="86400" marT="1143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5539774"/>
                  </a:ext>
                </a:extLst>
              </a:tr>
              <a:tr h="62161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 kern="100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12</a:t>
                      </a:r>
                      <a:endParaRPr lang="el-GR" sz="1300" kern="100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6400" marR="86400" marT="1143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 kern="100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Δυνατότητες διάδοσης και επικοινωνίας για την προώθηση της εφαρμοζόμενης λύσης με άλλα νησιά</a:t>
                      </a:r>
                      <a:endParaRPr lang="el-GR" sz="1300" kern="100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6400" marR="86400" marT="1143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 kern="100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5</a:t>
                      </a:r>
                      <a:endParaRPr lang="el-GR" sz="1300" kern="100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6400" marR="86400" marT="1143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2542323"/>
                  </a:ext>
                </a:extLst>
              </a:tr>
            </a:tbl>
          </a:graphicData>
        </a:graphic>
      </p:graphicFrame>
      <p:sp>
        <p:nvSpPr>
          <p:cNvPr id="7" name="Title 1">
            <a:extLst>
              <a:ext uri="{FF2B5EF4-FFF2-40B4-BE49-F238E27FC236}">
                <a16:creationId xmlns:a16="http://schemas.microsoft.com/office/drawing/2014/main" id="{9E54C10C-5954-495E-DD3F-B156A5139FE4}"/>
              </a:ext>
            </a:extLst>
          </p:cNvPr>
          <p:cNvSpPr txBox="1">
            <a:spLocks/>
          </p:cNvSpPr>
          <p:nvPr/>
        </p:nvSpPr>
        <p:spPr>
          <a:xfrm>
            <a:off x="535592" y="352960"/>
            <a:ext cx="11317318" cy="585710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algn="l" defTabSz="109728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>
                <a:solidFill>
                  <a:schemeClr val="tx1"/>
                </a:solidFill>
                <a:latin typeface="DM Sans Medium" charset="0"/>
                <a:ea typeface="DM Sans Medium" charset="0"/>
                <a:cs typeface="DM Sans Medium" charset="0"/>
              </a:defRPr>
            </a:lvl1pPr>
          </a:lstStyle>
          <a:p>
            <a:r>
              <a:rPr lang="el-GR" sz="3200" dirty="0">
                <a:solidFill>
                  <a:srgbClr val="1F6091"/>
                </a:solidFill>
                <a:latin typeface="Neutraface 2 Text Greek Demi" panose="020B0303020202020102" pitchFamily="34" charset="0"/>
                <a:cs typeface="Calibri" panose="020F0502020204030204" pitchFamily="34" charset="0"/>
              </a:rPr>
              <a:t>Δίκτυο τηλεθέρμανσης από γεωθερμία στ</a:t>
            </a:r>
            <a:r>
              <a:rPr lang="el-GR" dirty="0">
                <a:solidFill>
                  <a:srgbClr val="1F6091"/>
                </a:solidFill>
                <a:latin typeface="Neutraface 2 Text Greek Demi" panose="020B0303020202020102" pitchFamily="34" charset="0"/>
                <a:cs typeface="Calibri" panose="020F0502020204030204" pitchFamily="34" charset="0"/>
              </a:rPr>
              <a:t>ον </a:t>
            </a:r>
            <a:r>
              <a:rPr lang="el-GR" dirty="0" err="1">
                <a:solidFill>
                  <a:srgbClr val="1F6091"/>
                </a:solidFill>
                <a:latin typeface="Neutraface 2 Text Greek Demi" panose="020B0303020202020102" pitchFamily="34" charset="0"/>
                <a:cs typeface="Calibri" panose="020F0502020204030204" pitchFamily="34" charset="0"/>
              </a:rPr>
              <a:t>Πολιχνίτο</a:t>
            </a:r>
            <a:r>
              <a:rPr lang="el-GR" dirty="0">
                <a:solidFill>
                  <a:srgbClr val="1F6091"/>
                </a:solidFill>
                <a:latin typeface="Neutraface 2 Text Greek Demi" panose="020B0303020202020102" pitchFamily="34" charset="0"/>
                <a:cs typeface="Calibri" panose="020F0502020204030204" pitchFamily="34" charset="0"/>
              </a:rPr>
              <a:t> (Λέσβος)</a:t>
            </a:r>
            <a:endParaRPr lang="pt-BR" sz="3200" dirty="0">
              <a:solidFill>
                <a:srgbClr val="1F6091"/>
              </a:solidFill>
              <a:latin typeface="Neutraface 2 Text Greek Demi" panose="020B0303020202020102" pitchFamily="34" charset="0"/>
              <a:cs typeface="Calibri" panose="020F050202020403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CB3AD1C-BCEE-85BB-2CDE-73121CEB041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9019" y="7497127"/>
            <a:ext cx="6086475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851900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black background with blue triangles&#10;&#10;Description automatically generated">
            <a:extLst>
              <a:ext uri="{FF2B5EF4-FFF2-40B4-BE49-F238E27FC236}">
                <a16:creationId xmlns:a16="http://schemas.microsoft.com/office/drawing/2014/main" id="{E1198AF1-C38B-71E3-0213-EAC65EDC01C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20000"/>
          </a:blip>
          <a:srcRect t="1119" r="5625" b="5054"/>
          <a:stretch/>
        </p:blipFill>
        <p:spPr>
          <a:xfrm>
            <a:off x="4946073" y="-1"/>
            <a:ext cx="9684327" cy="822960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AE0F838-478C-054C-9F2F-E1A8DC94345D}"/>
              </a:ext>
            </a:extLst>
          </p:cNvPr>
          <p:cNvSpPr txBox="1"/>
          <p:nvPr/>
        </p:nvSpPr>
        <p:spPr>
          <a:xfrm>
            <a:off x="535592" y="938670"/>
            <a:ext cx="7315200" cy="341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097280">
              <a:lnSpc>
                <a:spcPct val="90000"/>
              </a:lnSpc>
              <a:spcBef>
                <a:spcPts val="1200"/>
              </a:spcBef>
              <a:defRPr/>
            </a:pPr>
            <a:r>
              <a:rPr kumimoji="0" lang="el-GR" sz="1800" b="1" i="0" u="none" strike="noStrike" kern="1200" cap="none" spc="0" normalizeH="0" baseline="0" dirty="0">
                <a:ln>
                  <a:noFill/>
                </a:ln>
                <a:solidFill>
                  <a:srgbClr val="13778E"/>
                </a:solidFill>
                <a:effectLst/>
                <a:uLnTx/>
                <a:uFillTx/>
                <a:latin typeface="Neutraface 2 Text Greek Demi" panose="020B0303020202020102" pitchFamily="34" charset="0"/>
                <a:ea typeface="+mn-ea"/>
                <a:cs typeface="+mn-cs"/>
              </a:rPr>
              <a:t>Οικονομική ανάλυση έργου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EE84C94-0E07-4B4E-8AC8-CABF156AD0F4}"/>
              </a:ext>
            </a:extLst>
          </p:cNvPr>
          <p:cNvSpPr txBox="1">
            <a:spLocks/>
          </p:cNvSpPr>
          <p:nvPr/>
        </p:nvSpPr>
        <p:spPr>
          <a:xfrm>
            <a:off x="123291" y="62093"/>
            <a:ext cx="14630398" cy="585710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algn="l" defTabSz="109728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>
                <a:solidFill>
                  <a:schemeClr val="tx1"/>
                </a:solidFill>
                <a:latin typeface="DM Sans Medium" charset="0"/>
                <a:ea typeface="DM Sans Medium" charset="0"/>
                <a:cs typeface="DM Sans Medium" charset="0"/>
              </a:defRPr>
            </a:lvl1pPr>
          </a:lstStyle>
          <a:p>
            <a:endParaRPr lang="pt-BR" sz="2400" dirty="0">
              <a:solidFill>
                <a:srgbClr val="5BCBF5"/>
              </a:solidFill>
              <a:latin typeface="Neutraface 2 Text Greek Demi" panose="020B0303020202020102" pitchFamily="34" charset="0"/>
              <a:cs typeface="Calibri" panose="020F050202020403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D136ACD-FC8F-4DBB-9B7B-2495855C716C}"/>
              </a:ext>
            </a:extLst>
          </p:cNvPr>
          <p:cNvSpPr txBox="1">
            <a:spLocks/>
          </p:cNvSpPr>
          <p:nvPr/>
        </p:nvSpPr>
        <p:spPr>
          <a:xfrm>
            <a:off x="535592" y="352960"/>
            <a:ext cx="11317318" cy="585710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algn="l" defTabSz="109728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>
                <a:solidFill>
                  <a:schemeClr val="tx1"/>
                </a:solidFill>
                <a:latin typeface="DM Sans Medium" charset="0"/>
                <a:ea typeface="DM Sans Medium" charset="0"/>
                <a:cs typeface="DM Sans Medium" charset="0"/>
              </a:defRPr>
            </a:lvl1pPr>
          </a:lstStyle>
          <a:p>
            <a:r>
              <a:rPr lang="el-GR" sz="3200" dirty="0">
                <a:solidFill>
                  <a:srgbClr val="1F6091"/>
                </a:solidFill>
                <a:latin typeface="Neutraface 2 Text Greek Demi" panose="020B0303020202020102" pitchFamily="34" charset="0"/>
                <a:cs typeface="Calibri" panose="020F0502020204030204" pitchFamily="34" charset="0"/>
              </a:rPr>
              <a:t>Δίκτυο τηλεθέρμανσης από γεωθερμία στ</a:t>
            </a:r>
            <a:r>
              <a:rPr lang="el-GR" dirty="0">
                <a:solidFill>
                  <a:srgbClr val="1F6091"/>
                </a:solidFill>
                <a:latin typeface="Neutraface 2 Text Greek Demi" panose="020B0303020202020102" pitchFamily="34" charset="0"/>
                <a:cs typeface="Calibri" panose="020F0502020204030204" pitchFamily="34" charset="0"/>
              </a:rPr>
              <a:t>ον </a:t>
            </a:r>
            <a:r>
              <a:rPr lang="el-GR" dirty="0" err="1">
                <a:solidFill>
                  <a:srgbClr val="1F6091"/>
                </a:solidFill>
                <a:latin typeface="Neutraface 2 Text Greek Demi" panose="020B0303020202020102" pitchFamily="34" charset="0"/>
                <a:cs typeface="Calibri" panose="020F0502020204030204" pitchFamily="34" charset="0"/>
              </a:rPr>
              <a:t>Πολιχνίτο</a:t>
            </a:r>
            <a:r>
              <a:rPr lang="el-GR" dirty="0">
                <a:solidFill>
                  <a:srgbClr val="1F6091"/>
                </a:solidFill>
                <a:latin typeface="Neutraface 2 Text Greek Demi" panose="020B0303020202020102" pitchFamily="34" charset="0"/>
                <a:cs typeface="Calibri" panose="020F0502020204030204" pitchFamily="34" charset="0"/>
              </a:rPr>
              <a:t> (Λέσβος)</a:t>
            </a:r>
            <a:endParaRPr lang="pt-BR" sz="3200" dirty="0">
              <a:solidFill>
                <a:srgbClr val="1F6091"/>
              </a:solidFill>
              <a:latin typeface="Neutraface 2 Text Greek Demi" panose="020B0303020202020102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6" name="Γράφημα 1">
            <a:extLst>
              <a:ext uri="{FF2B5EF4-FFF2-40B4-BE49-F238E27FC236}">
                <a16:creationId xmlns:a16="http://schemas.microsoft.com/office/drawing/2014/main" id="{613CA377-C2D5-3AA1-878D-65BBFC0025F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82424840"/>
              </p:ext>
            </p:extLst>
          </p:nvPr>
        </p:nvGraphicFramePr>
        <p:xfrm>
          <a:off x="6057900" y="5039256"/>
          <a:ext cx="7935415" cy="255643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7" name="Table 16">
            <a:extLst>
              <a:ext uri="{FF2B5EF4-FFF2-40B4-BE49-F238E27FC236}">
                <a16:creationId xmlns:a16="http://schemas.microsoft.com/office/drawing/2014/main" id="{F1404D87-F3A1-68F0-50F0-60B8F01050A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7922958"/>
              </p:ext>
            </p:extLst>
          </p:nvPr>
        </p:nvGraphicFramePr>
        <p:xfrm>
          <a:off x="637085" y="2952790"/>
          <a:ext cx="9139109" cy="1946148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2005483">
                  <a:extLst>
                    <a:ext uri="{9D8B030D-6E8A-4147-A177-3AD203B41FA5}">
                      <a16:colId xmlns:a16="http://schemas.microsoft.com/office/drawing/2014/main" val="610456230"/>
                    </a:ext>
                  </a:extLst>
                </a:gridCol>
                <a:gridCol w="1775578">
                  <a:extLst>
                    <a:ext uri="{9D8B030D-6E8A-4147-A177-3AD203B41FA5}">
                      <a16:colId xmlns:a16="http://schemas.microsoft.com/office/drawing/2014/main" val="401516744"/>
                    </a:ext>
                  </a:extLst>
                </a:gridCol>
                <a:gridCol w="1628324">
                  <a:extLst>
                    <a:ext uri="{9D8B030D-6E8A-4147-A177-3AD203B41FA5}">
                      <a16:colId xmlns:a16="http://schemas.microsoft.com/office/drawing/2014/main" val="2426607979"/>
                    </a:ext>
                  </a:extLst>
                </a:gridCol>
                <a:gridCol w="2012903">
                  <a:extLst>
                    <a:ext uri="{9D8B030D-6E8A-4147-A177-3AD203B41FA5}">
                      <a16:colId xmlns:a16="http://schemas.microsoft.com/office/drawing/2014/main" val="358361251"/>
                    </a:ext>
                  </a:extLst>
                </a:gridCol>
                <a:gridCol w="1716821">
                  <a:extLst>
                    <a:ext uri="{9D8B030D-6E8A-4147-A177-3AD203B41FA5}">
                      <a16:colId xmlns:a16="http://schemas.microsoft.com/office/drawing/2014/main" val="1680014121"/>
                    </a:ext>
                  </a:extLst>
                </a:gridCol>
              </a:tblGrid>
              <a:tr h="630174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4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 </a:t>
                      </a:r>
                      <a:endParaRPr lang="el-GR" sz="1300" dirty="0">
                        <a:solidFill>
                          <a:schemeClr val="tx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Σχέδιο χρηματοδότησης 1</a:t>
                      </a:r>
                      <a:endParaRPr lang="el-GR" sz="1700" dirty="0">
                        <a:solidFill>
                          <a:schemeClr val="tx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Σχέδιο χρηματοδότησης 2</a:t>
                      </a:r>
                      <a:endParaRPr lang="el-GR" sz="1700" dirty="0">
                        <a:solidFill>
                          <a:schemeClr val="tx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Σχέδιο χρηματοδότησης</a:t>
                      </a:r>
                      <a:r>
                        <a:rPr lang="en-US" sz="13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 </a:t>
                      </a:r>
                      <a:r>
                        <a:rPr lang="el-GR" sz="13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3</a:t>
                      </a:r>
                      <a:endParaRPr lang="el-GR" sz="1700" dirty="0">
                        <a:solidFill>
                          <a:schemeClr val="tx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Σχέδιο χρηματοδότησης 4</a:t>
                      </a:r>
                      <a:endParaRPr lang="el-GR" sz="1700" dirty="0">
                        <a:solidFill>
                          <a:schemeClr val="tx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596948"/>
                  </a:ext>
                </a:extLst>
              </a:tr>
              <a:tr h="181433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20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Ίδια κεφάλαια</a:t>
                      </a:r>
                      <a:endParaRPr lang="el-GR" sz="1300">
                        <a:solidFill>
                          <a:schemeClr val="tx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30%</a:t>
                      </a:r>
                      <a:endParaRPr lang="el-GR" sz="1300" dirty="0">
                        <a:solidFill>
                          <a:schemeClr val="tx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15%</a:t>
                      </a:r>
                      <a:endParaRPr lang="el-GR" sz="1300" dirty="0">
                        <a:solidFill>
                          <a:schemeClr val="tx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10%</a:t>
                      </a:r>
                      <a:endParaRPr lang="el-GR" sz="1300" dirty="0">
                        <a:solidFill>
                          <a:schemeClr val="tx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20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5%</a:t>
                      </a:r>
                      <a:endParaRPr lang="el-GR" sz="1300">
                        <a:solidFill>
                          <a:schemeClr val="tx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814570445"/>
                  </a:ext>
                </a:extLst>
              </a:tr>
              <a:tr h="181433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20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Επιχορήγηση</a:t>
                      </a:r>
                      <a:endParaRPr lang="el-GR" sz="1300">
                        <a:solidFill>
                          <a:schemeClr val="tx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20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50%</a:t>
                      </a:r>
                      <a:endParaRPr lang="el-GR" sz="1300">
                        <a:solidFill>
                          <a:schemeClr val="tx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20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60%</a:t>
                      </a:r>
                      <a:endParaRPr lang="el-GR" sz="1300">
                        <a:solidFill>
                          <a:schemeClr val="tx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70%</a:t>
                      </a:r>
                      <a:endParaRPr lang="el-GR" sz="1300" dirty="0">
                        <a:solidFill>
                          <a:schemeClr val="tx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20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80%</a:t>
                      </a:r>
                      <a:endParaRPr lang="el-GR" sz="1300">
                        <a:solidFill>
                          <a:schemeClr val="tx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211566783"/>
                  </a:ext>
                </a:extLst>
              </a:tr>
              <a:tr h="181433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20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Δάνειο</a:t>
                      </a:r>
                      <a:endParaRPr lang="el-GR" sz="1300">
                        <a:solidFill>
                          <a:schemeClr val="tx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20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20%</a:t>
                      </a:r>
                      <a:endParaRPr lang="el-GR" sz="1300">
                        <a:solidFill>
                          <a:schemeClr val="tx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20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25%</a:t>
                      </a:r>
                      <a:endParaRPr lang="el-GR" sz="1300">
                        <a:solidFill>
                          <a:schemeClr val="tx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20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20%</a:t>
                      </a:r>
                      <a:endParaRPr lang="el-GR" sz="1300">
                        <a:solidFill>
                          <a:schemeClr val="tx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20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15%</a:t>
                      </a:r>
                      <a:endParaRPr lang="el-GR" sz="1300">
                        <a:solidFill>
                          <a:schemeClr val="tx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824669182"/>
                  </a:ext>
                </a:extLst>
              </a:tr>
              <a:tr h="377114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20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Κόστος επένδυσης</a:t>
                      </a:r>
                      <a:br>
                        <a:rPr lang="el-GR" sz="120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</a:br>
                      <a:r>
                        <a:rPr lang="el-GR" sz="120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(με επιχορήγηση)</a:t>
                      </a:r>
                      <a:endParaRPr lang="el-GR" sz="1300">
                        <a:solidFill>
                          <a:schemeClr val="tx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€ </a:t>
                      </a:r>
                      <a:r>
                        <a:rPr lang="el-GR" sz="120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5.842.537</a:t>
                      </a:r>
                      <a:endParaRPr lang="el-GR" sz="1300">
                        <a:solidFill>
                          <a:schemeClr val="tx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20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€ </a:t>
                      </a:r>
                      <a:r>
                        <a:rPr lang="el-GR" sz="120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4.674.030</a:t>
                      </a:r>
                      <a:endParaRPr lang="el-GR" sz="1300">
                        <a:solidFill>
                          <a:schemeClr val="tx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20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€ </a:t>
                      </a:r>
                      <a:r>
                        <a:rPr lang="el-GR" sz="120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3.505.522</a:t>
                      </a:r>
                      <a:endParaRPr lang="el-GR" sz="1300">
                        <a:solidFill>
                          <a:schemeClr val="tx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20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€ </a:t>
                      </a:r>
                      <a:r>
                        <a:rPr lang="el-GR" sz="120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2.337.015</a:t>
                      </a:r>
                      <a:endParaRPr lang="el-GR" sz="1300">
                        <a:solidFill>
                          <a:schemeClr val="tx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548037471"/>
                  </a:ext>
                </a:extLst>
              </a:tr>
              <a:tr h="377114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20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Συνολικό κόστος επένδυσης</a:t>
                      </a:r>
                      <a:endParaRPr lang="el-GR" sz="1300">
                        <a:solidFill>
                          <a:schemeClr val="tx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4"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€ </a:t>
                      </a:r>
                      <a:r>
                        <a:rPr lang="el-GR" sz="1200" dirty="0">
                          <a:solidFill>
                            <a:schemeClr val="tx1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11.685.075</a:t>
                      </a:r>
                      <a:endParaRPr lang="el-GR" sz="1300" dirty="0">
                        <a:solidFill>
                          <a:schemeClr val="tx1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71121748"/>
                  </a:ext>
                </a:extLst>
              </a:tr>
            </a:tbl>
          </a:graphicData>
        </a:graphic>
      </p:graphicFrame>
      <p:graphicFrame>
        <p:nvGraphicFramePr>
          <p:cNvPr id="8" name="Table 17">
            <a:extLst>
              <a:ext uri="{FF2B5EF4-FFF2-40B4-BE49-F238E27FC236}">
                <a16:creationId xmlns:a16="http://schemas.microsoft.com/office/drawing/2014/main" id="{5467FECE-11A0-1D32-2E7E-233F451E09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3681427"/>
              </p:ext>
            </p:extLst>
          </p:nvPr>
        </p:nvGraphicFramePr>
        <p:xfrm>
          <a:off x="637085" y="1570163"/>
          <a:ext cx="5695136" cy="1201674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2847568">
                  <a:extLst>
                    <a:ext uri="{9D8B030D-6E8A-4147-A177-3AD203B41FA5}">
                      <a16:colId xmlns:a16="http://schemas.microsoft.com/office/drawing/2014/main" val="779991845"/>
                    </a:ext>
                  </a:extLst>
                </a:gridCol>
                <a:gridCol w="2847568">
                  <a:extLst>
                    <a:ext uri="{9D8B030D-6E8A-4147-A177-3AD203B41FA5}">
                      <a16:colId xmlns:a16="http://schemas.microsoft.com/office/drawing/2014/main" val="2231624145"/>
                    </a:ext>
                  </a:extLst>
                </a:gridCol>
              </a:tblGrid>
              <a:tr h="199644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Συνολικό κόστος έργου (€)</a:t>
                      </a:r>
                      <a:endParaRPr lang="el-GR" sz="1300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B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18350537"/>
                  </a:ext>
                </a:extLst>
              </a:tr>
              <a:tr h="199644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Γεωτρήσεις</a:t>
                      </a:r>
                      <a:endParaRPr lang="el-GR" sz="1300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30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364.000</a:t>
                      </a:r>
                      <a:endParaRPr lang="el-GR" sz="130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944538953"/>
                  </a:ext>
                </a:extLst>
              </a:tr>
              <a:tr h="199644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Δίκτυα τηλεθέρμανσης</a:t>
                      </a:r>
                      <a:endParaRPr lang="el-GR" sz="130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30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6.394.926</a:t>
                      </a:r>
                      <a:endParaRPr lang="el-GR" sz="130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182967598"/>
                  </a:ext>
                </a:extLst>
              </a:tr>
              <a:tr h="199644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Χωματουργικά και κατασκευές</a:t>
                      </a:r>
                      <a:endParaRPr lang="el-GR" sz="1300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30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115.000</a:t>
                      </a:r>
                      <a:endParaRPr lang="el-GR" sz="130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188422613"/>
                  </a:ext>
                </a:extLst>
              </a:tr>
              <a:tr h="199644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300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Η &amp; Μ</a:t>
                      </a:r>
                      <a:endParaRPr lang="el-GR" sz="1300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30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3.811.149</a:t>
                      </a:r>
                      <a:endParaRPr lang="el-GR" sz="130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621755079"/>
                  </a:ext>
                </a:extLst>
              </a:tr>
              <a:tr h="199644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300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ΣΥΝΟΛΟ (</a:t>
                      </a:r>
                      <a:r>
                        <a:rPr lang="el-GR" sz="1300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χωρίς ΦΠΑ</a:t>
                      </a:r>
                      <a:r>
                        <a:rPr lang="it-IT" sz="1300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)</a:t>
                      </a:r>
                      <a:endParaRPr lang="el-GR" sz="1300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300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11.685.075</a:t>
                      </a:r>
                      <a:endParaRPr lang="el-GR" sz="1300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080451427"/>
                  </a:ext>
                </a:extLst>
              </a:tr>
            </a:tbl>
          </a:graphicData>
        </a:graphic>
      </p:graphicFrame>
      <p:graphicFrame>
        <p:nvGraphicFramePr>
          <p:cNvPr id="9" name="Table 21">
            <a:extLst>
              <a:ext uri="{FF2B5EF4-FFF2-40B4-BE49-F238E27FC236}">
                <a16:creationId xmlns:a16="http://schemas.microsoft.com/office/drawing/2014/main" id="{EE095359-3F8D-0D6C-1ADD-42E58E0422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0769663"/>
              </p:ext>
            </p:extLst>
          </p:nvPr>
        </p:nvGraphicFramePr>
        <p:xfrm>
          <a:off x="10104121" y="1570163"/>
          <a:ext cx="4338303" cy="3241680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2767318">
                  <a:extLst>
                    <a:ext uri="{9D8B030D-6E8A-4147-A177-3AD203B41FA5}">
                      <a16:colId xmlns:a16="http://schemas.microsoft.com/office/drawing/2014/main" val="45748727"/>
                    </a:ext>
                  </a:extLst>
                </a:gridCol>
                <a:gridCol w="1570985">
                  <a:extLst>
                    <a:ext uri="{9D8B030D-6E8A-4147-A177-3AD203B41FA5}">
                      <a16:colId xmlns:a16="http://schemas.microsoft.com/office/drawing/2014/main" val="3883157737"/>
                    </a:ext>
                  </a:extLst>
                </a:gridCol>
              </a:tblGrid>
              <a:tr h="324168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Ετήσια έσοδα (€)</a:t>
                      </a:r>
                      <a:endParaRPr lang="el-GR" sz="1700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B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08764392"/>
                  </a:ext>
                </a:extLst>
              </a:tr>
              <a:tr h="32416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200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Θέρμανση θερμοκηπίων</a:t>
                      </a:r>
                      <a:endParaRPr lang="el-GR" sz="1300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200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21.450</a:t>
                      </a:r>
                      <a:endParaRPr lang="el-GR" sz="1300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689448693"/>
                  </a:ext>
                </a:extLst>
              </a:tr>
              <a:tr h="32416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20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Ξήρανση προϊόντων</a:t>
                      </a:r>
                      <a:endParaRPr lang="el-GR" sz="130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200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9.480</a:t>
                      </a:r>
                      <a:endParaRPr lang="el-GR" sz="1300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699530425"/>
                  </a:ext>
                </a:extLst>
              </a:tr>
              <a:tr h="32416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200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Τηλεθέρμανση</a:t>
                      </a:r>
                      <a:endParaRPr lang="el-GR" sz="1300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200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47.965</a:t>
                      </a:r>
                      <a:endParaRPr lang="el-GR" sz="1300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155285052"/>
                  </a:ext>
                </a:extLst>
              </a:tr>
              <a:tr h="32416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200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Ιαματικός τουρισμός</a:t>
                      </a:r>
                      <a:endParaRPr lang="el-GR" sz="1300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200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23.700</a:t>
                      </a:r>
                      <a:endParaRPr lang="el-GR" sz="1300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340231583"/>
                  </a:ext>
                </a:extLst>
              </a:tr>
              <a:tr h="32416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200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Κεντρικό δίκτυο τηλεθέρμανσης</a:t>
                      </a:r>
                      <a:endParaRPr lang="el-GR" sz="1300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200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4.948</a:t>
                      </a:r>
                      <a:endParaRPr lang="el-GR" sz="1300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18962681"/>
                  </a:ext>
                </a:extLst>
              </a:tr>
              <a:tr h="32416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200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Επέκταση στο Κέντρο Υγείας</a:t>
                      </a:r>
                      <a:endParaRPr lang="el-GR" sz="1300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200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10.490</a:t>
                      </a:r>
                      <a:endParaRPr lang="el-GR" sz="1300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400442741"/>
                  </a:ext>
                </a:extLst>
              </a:tr>
              <a:tr h="32416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200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Επέκταση στις εργατικές κατοικίες</a:t>
                      </a:r>
                      <a:endParaRPr lang="el-GR" sz="1300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200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14.053</a:t>
                      </a:r>
                      <a:endParaRPr lang="el-GR" sz="1300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761565098"/>
                  </a:ext>
                </a:extLst>
              </a:tr>
              <a:tr h="32416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200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Εγκαταστάσεις πτηνοτροφίας</a:t>
                      </a:r>
                      <a:endParaRPr lang="el-GR" sz="1300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it-IT" sz="1200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10.000</a:t>
                      </a:r>
                      <a:endParaRPr lang="el-GR" sz="1300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55548999"/>
                  </a:ext>
                </a:extLst>
              </a:tr>
              <a:tr h="32416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200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ΣΥΝΟΛΟ</a:t>
                      </a:r>
                      <a:endParaRPr lang="el-GR" sz="1300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200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142.086</a:t>
                      </a:r>
                      <a:endParaRPr lang="el-GR" sz="1300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599459483"/>
                  </a:ext>
                </a:extLst>
              </a:tr>
            </a:tbl>
          </a:graphicData>
        </a:graphic>
      </p:graphicFrame>
      <p:pic>
        <p:nvPicPr>
          <p:cNvPr id="10" name="Picture 23" descr="A close-up of a rocky area&#10;&#10;Description automatically generated">
            <a:extLst>
              <a:ext uri="{FF2B5EF4-FFF2-40B4-BE49-F238E27FC236}">
                <a16:creationId xmlns:a16="http://schemas.microsoft.com/office/drawing/2014/main" id="{7039A45B-4D85-34E1-8509-7065353656B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086" y="5066877"/>
            <a:ext cx="4308988" cy="242380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C4A30E3-F6E7-ED9D-2923-12A5B94D3CA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9019" y="7497127"/>
            <a:ext cx="6086475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115651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black background with blue triangles&#10;&#10;Description automatically generated">
            <a:extLst>
              <a:ext uri="{FF2B5EF4-FFF2-40B4-BE49-F238E27FC236}">
                <a16:creationId xmlns:a16="http://schemas.microsoft.com/office/drawing/2014/main" id="{4AFB27CF-8ADF-25E7-2AFC-7F2719FA3C0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20000"/>
          </a:blip>
          <a:srcRect t="1119" r="5625" b="5054"/>
          <a:stretch/>
        </p:blipFill>
        <p:spPr>
          <a:xfrm>
            <a:off x="4946073" y="-1"/>
            <a:ext cx="9684327" cy="8229601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8A41B6F2-F789-9851-0B23-8DF68F2D4A63}"/>
              </a:ext>
            </a:extLst>
          </p:cNvPr>
          <p:cNvSpPr txBox="1">
            <a:spLocks/>
          </p:cNvSpPr>
          <p:nvPr/>
        </p:nvSpPr>
        <p:spPr>
          <a:xfrm>
            <a:off x="535592" y="352960"/>
            <a:ext cx="13559216" cy="585710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algn="l" defTabSz="109728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>
                <a:solidFill>
                  <a:schemeClr val="tx1"/>
                </a:solidFill>
                <a:latin typeface="DM Sans Medium" charset="0"/>
                <a:ea typeface="DM Sans Medium" charset="0"/>
                <a:cs typeface="DM Sans Medium" charset="0"/>
              </a:defRPr>
            </a:lvl1pPr>
          </a:lstStyle>
          <a:p>
            <a:r>
              <a:rPr lang="el-GR" sz="3200" dirty="0">
                <a:solidFill>
                  <a:srgbClr val="1F6091"/>
                </a:solidFill>
                <a:latin typeface="Neutraface 2 Text Greek Demi" panose="020B0303020202020102" pitchFamily="34" charset="0"/>
                <a:cs typeface="Calibri" panose="020F0502020204030204" pitchFamily="34" charset="0"/>
              </a:rPr>
              <a:t>Φ/Β σταθμός με εικονικό ενεργειακό συμψηφισμό στη Μυτιλήνη (Λέσβος)</a:t>
            </a:r>
            <a:endParaRPr lang="pt-BR" sz="3200" dirty="0">
              <a:solidFill>
                <a:srgbClr val="1F6091"/>
              </a:solidFill>
              <a:latin typeface="Neutraface 2 Text Greek Demi" panose="020B0303020202020102" pitchFamily="34" charset="0"/>
              <a:cs typeface="Calibri" panose="020F0502020204030204" pitchFamily="34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32156DC3-D814-9F56-D5AF-701DD1D26445}"/>
              </a:ext>
            </a:extLst>
          </p:cNvPr>
          <p:cNvSpPr/>
          <p:nvPr/>
        </p:nvSpPr>
        <p:spPr>
          <a:xfrm>
            <a:off x="8904006" y="5538769"/>
            <a:ext cx="2872357" cy="1814946"/>
          </a:xfrm>
          <a:prstGeom prst="rect">
            <a:avLst/>
          </a:prstGeom>
          <a:solidFill>
            <a:srgbClr val="1377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28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Δήμος </a:t>
            </a:r>
            <a:endParaRPr lang="nl-BE" sz="28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algn="ctr"/>
            <a:r>
              <a:rPr lang="el-GR" sz="18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Διαχείριση του έργου</a:t>
            </a:r>
            <a:endParaRPr lang="en-US" sz="18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921014D5-0F34-F3C1-76F2-39889F6E89BF}"/>
              </a:ext>
            </a:extLst>
          </p:cNvPr>
          <p:cNvSpPr/>
          <p:nvPr/>
        </p:nvSpPr>
        <p:spPr>
          <a:xfrm>
            <a:off x="5384951" y="5538769"/>
            <a:ext cx="3343413" cy="1814946"/>
          </a:xfrm>
          <a:prstGeom prst="rect">
            <a:avLst/>
          </a:prstGeom>
          <a:solidFill>
            <a:srgbClr val="1F60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168 </a:t>
            </a:r>
            <a:r>
              <a:rPr lang="en-US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MWh</a:t>
            </a:r>
          </a:p>
          <a:p>
            <a:pPr algn="ctr"/>
            <a:r>
              <a:rPr lang="el-GR" sz="18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Παραγόμενη ενέργεια</a:t>
            </a:r>
            <a:endParaRPr lang="en-US" sz="18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406294FE-741C-6ADF-20F4-6D57C0F76FF0}"/>
              </a:ext>
            </a:extLst>
          </p:cNvPr>
          <p:cNvSpPr/>
          <p:nvPr/>
        </p:nvSpPr>
        <p:spPr>
          <a:xfrm>
            <a:off x="535593" y="5538769"/>
            <a:ext cx="4673716" cy="1814946"/>
          </a:xfrm>
          <a:prstGeom prst="rect">
            <a:avLst/>
          </a:prstGeom>
          <a:solidFill>
            <a:srgbClr val="1377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15 σχολεία</a:t>
            </a:r>
            <a:endParaRPr lang="nl-BE" sz="28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algn="ctr"/>
            <a:r>
              <a:rPr lang="el-GR" sz="18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Συμψηφιζόμενες καταναλώσεις</a:t>
            </a:r>
            <a:endParaRPr lang="en-US" sz="18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5756EEDB-D63B-9370-1B93-1DAA964C5F63}"/>
              </a:ext>
            </a:extLst>
          </p:cNvPr>
          <p:cNvSpPr/>
          <p:nvPr/>
        </p:nvSpPr>
        <p:spPr>
          <a:xfrm>
            <a:off x="535592" y="3591254"/>
            <a:ext cx="5144771" cy="1814946"/>
          </a:xfrm>
          <a:prstGeom prst="rect">
            <a:avLst/>
          </a:prstGeom>
          <a:solidFill>
            <a:srgbClr val="1F60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Εικονικός ενεργειακός συμψηφισμός</a:t>
            </a:r>
            <a:endParaRPr lang="nl-BE" sz="28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algn="ctr"/>
            <a:r>
              <a:rPr lang="el-GR" sz="18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Καθεστώς λειτουργίας</a:t>
            </a:r>
            <a:endParaRPr lang="en-US" sz="18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918288EB-5271-4693-76AC-E2203CABDD93}"/>
              </a:ext>
            </a:extLst>
          </p:cNvPr>
          <p:cNvSpPr/>
          <p:nvPr/>
        </p:nvSpPr>
        <p:spPr>
          <a:xfrm>
            <a:off x="5112327" y="1643739"/>
            <a:ext cx="3063445" cy="1814946"/>
          </a:xfrm>
          <a:prstGeom prst="rect">
            <a:avLst/>
          </a:prstGeom>
          <a:solidFill>
            <a:srgbClr val="1F60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99,82 </a:t>
            </a:r>
            <a:r>
              <a:rPr lang="en-US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kW </a:t>
            </a:r>
            <a:r>
              <a:rPr lang="el-GR" sz="1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Εγκατεστημένη ισχύς Φ/Β</a:t>
            </a:r>
            <a:endParaRPr lang="en-US" sz="18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4A77A54E-BC41-FC66-5318-C25127D844F9}"/>
              </a:ext>
            </a:extLst>
          </p:cNvPr>
          <p:cNvSpPr/>
          <p:nvPr/>
        </p:nvSpPr>
        <p:spPr>
          <a:xfrm>
            <a:off x="535592" y="1643739"/>
            <a:ext cx="4410481" cy="1814946"/>
          </a:xfrm>
          <a:prstGeom prst="rect">
            <a:avLst/>
          </a:prstGeom>
          <a:solidFill>
            <a:srgbClr val="1377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αποκατεστημένος ΧΑΔΑ-Μυτιλήνη</a:t>
            </a:r>
            <a:endParaRPr lang="nl-BE" sz="28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algn="ctr"/>
            <a:r>
              <a:rPr lang="el-GR" sz="18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Θέση εγκατάστασης</a:t>
            </a:r>
            <a:endParaRPr lang="en-US" sz="18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29" name="Picture 28" descr="A close-up of electrical boxes&#10;&#10;Description automatically generated">
            <a:extLst>
              <a:ext uri="{FF2B5EF4-FFF2-40B4-BE49-F238E27FC236}">
                <a16:creationId xmlns:a16="http://schemas.microsoft.com/office/drawing/2014/main" id="{A7F52F5C-89E5-7967-D015-EBAFF7EE21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5700" y="1643739"/>
            <a:ext cx="1210624" cy="181494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A2974A5-6774-C9D7-8182-EDCF495C3FDA}"/>
              </a:ext>
            </a:extLst>
          </p:cNvPr>
          <p:cNvSpPr txBox="1"/>
          <p:nvPr/>
        </p:nvSpPr>
        <p:spPr>
          <a:xfrm>
            <a:off x="535592" y="938670"/>
            <a:ext cx="7315200" cy="341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109728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l-GR" sz="1800" b="1" i="0" u="none" strike="noStrike" kern="1200" cap="none" spc="0" normalizeH="0" baseline="0" dirty="0">
                <a:ln>
                  <a:noFill/>
                </a:ln>
                <a:solidFill>
                  <a:srgbClr val="13778E"/>
                </a:solidFill>
                <a:effectLst/>
                <a:uLnTx/>
                <a:uFillTx/>
                <a:latin typeface="Neutraface 2 Text Greek Demi" panose="020B0303020202020102" pitchFamily="34" charset="0"/>
                <a:ea typeface="+mn-ea"/>
                <a:cs typeface="+mn-cs"/>
              </a:rPr>
              <a:t>Στοιχεία έργου</a:t>
            </a:r>
          </a:p>
        </p:txBody>
      </p:sp>
      <p:pic>
        <p:nvPicPr>
          <p:cNvPr id="9" name="Picture 8" descr="A building with trees around it&#10;&#10;Description automatically generated">
            <a:extLst>
              <a:ext uri="{FF2B5EF4-FFF2-40B4-BE49-F238E27FC236}">
                <a16:creationId xmlns:a16="http://schemas.microsoft.com/office/drawing/2014/main" id="{E27DDFB6-D1CD-89A3-AB33-F7295CF4DB4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42" r="8342"/>
          <a:stretch/>
        </p:blipFill>
        <p:spPr>
          <a:xfrm rot="5400000">
            <a:off x="8043538" y="1939602"/>
            <a:ext cx="1814946" cy="1223219"/>
          </a:xfrm>
          <a:prstGeom prst="rect">
            <a:avLst/>
          </a:prstGeom>
        </p:spPr>
      </p:pic>
      <p:pic>
        <p:nvPicPr>
          <p:cNvPr id="13" name="Picture 6">
            <a:extLst>
              <a:ext uri="{FF2B5EF4-FFF2-40B4-BE49-F238E27FC236}">
                <a16:creationId xmlns:a16="http://schemas.microsoft.com/office/drawing/2014/main" id="{29AD362C-BC5E-7BB2-8DE7-5B4F9D971E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6550" y="1643735"/>
            <a:ext cx="1361211" cy="1814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8B32B2B-668F-442C-6DCC-C7130D07893E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b="4447"/>
          <a:stretch/>
        </p:blipFill>
        <p:spPr>
          <a:xfrm>
            <a:off x="8346550" y="1643733"/>
            <a:ext cx="2559002" cy="1814946"/>
          </a:xfrm>
          <a:prstGeom prst="rect">
            <a:avLst/>
          </a:prstGeom>
        </p:spPr>
      </p:pic>
      <p:pic>
        <p:nvPicPr>
          <p:cNvPr id="4" name="Picture 3" descr="A picture containing sky, outdoor, grass, field&#10;&#10;Description automatically generated">
            <a:extLst>
              <a:ext uri="{FF2B5EF4-FFF2-40B4-BE49-F238E27FC236}">
                <a16:creationId xmlns:a16="http://schemas.microsoft.com/office/drawing/2014/main" id="{C273B448-67F4-8ED3-633C-7DCF501D550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70"/>
          <a:stretch/>
        </p:blipFill>
        <p:spPr bwMode="auto">
          <a:xfrm>
            <a:off x="5813369" y="3591238"/>
            <a:ext cx="3480055" cy="181495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 descr="Map&#10;&#10;Description automatically generated">
            <a:extLst>
              <a:ext uri="{FF2B5EF4-FFF2-40B4-BE49-F238E27FC236}">
                <a16:creationId xmlns:a16="http://schemas.microsoft.com/office/drawing/2014/main" id="{02808C99-462D-A3C7-29CF-6B4A9486751D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9295" t="15223" r="5759" b="15225"/>
          <a:stretch/>
        </p:blipFill>
        <p:spPr>
          <a:xfrm>
            <a:off x="8339401" y="1643707"/>
            <a:ext cx="3249762" cy="1814957"/>
          </a:xfrm>
          <a:prstGeom prst="rect">
            <a:avLst/>
          </a:prstGeom>
        </p:spPr>
      </p:pic>
      <p:pic>
        <p:nvPicPr>
          <p:cNvPr id="14" name="Picture 13" descr="Diagram&#10;&#10;Description automatically generated">
            <a:extLst>
              <a:ext uri="{FF2B5EF4-FFF2-40B4-BE49-F238E27FC236}">
                <a16:creationId xmlns:a16="http://schemas.microsoft.com/office/drawing/2014/main" id="{62995BAA-09E8-D881-886B-05AF5020A5F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469066" y="3679318"/>
            <a:ext cx="2307297" cy="178886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6902609-E799-CE07-2D1A-8063508CE16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29019" y="7497127"/>
            <a:ext cx="6086475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03534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8DCF2B-F088-40FC-3DD3-A7F2E9DCB3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black background with blue triangles&#10;&#10;Description automatically generated">
            <a:extLst>
              <a:ext uri="{FF2B5EF4-FFF2-40B4-BE49-F238E27FC236}">
                <a16:creationId xmlns:a16="http://schemas.microsoft.com/office/drawing/2014/main" id="{257094B5-CFCB-D304-A30E-11B9DF8025C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20000"/>
          </a:blip>
          <a:srcRect t="1119" r="5625" b="5054"/>
          <a:stretch/>
        </p:blipFill>
        <p:spPr>
          <a:xfrm>
            <a:off x="4946073" y="-1"/>
            <a:ext cx="9684327" cy="8229601"/>
          </a:xfrm>
          <a:prstGeom prst="rect">
            <a:avLst/>
          </a:prstGeom>
        </p:spPr>
      </p:pic>
      <p:sp>
        <p:nvSpPr>
          <p:cNvPr id="13" name="Θέση αριθμού διαφάνειας 12">
            <a:extLst>
              <a:ext uri="{FF2B5EF4-FFF2-40B4-BE49-F238E27FC236}">
                <a16:creationId xmlns:a16="http://schemas.microsoft.com/office/drawing/2014/main" id="{1E31EF6A-CD8C-8ADC-0403-97201DAA17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4092C-9B9C-9748-AC6A-F06C9D03AD52}" type="slidenum">
              <a:rPr lang="en-US" smtClean="0"/>
              <a:t>4</a:t>
            </a:fld>
            <a:endParaRPr lang="en-US" dirty="0"/>
          </a:p>
        </p:txBody>
      </p:sp>
      <p:sp>
        <p:nvSpPr>
          <p:cNvPr id="3" name="AutoShape 2" descr="https://euc-powerpoint.officeapps.live.com/pods/GetClipboardImage.ashx?Id=7d36c470-9924-4539-b9d8-653f892f5c6a&amp;DC=GEU5&amp;pkey=93e5e3d3-48a2-46ac-ad78-d8573479adac&amp;wdwaccluster=GEU5">
            <a:extLst>
              <a:ext uri="{FF2B5EF4-FFF2-40B4-BE49-F238E27FC236}">
                <a16:creationId xmlns:a16="http://schemas.microsoft.com/office/drawing/2014/main" id="{5319A090-8851-458D-9F3B-879293DC810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7162800" y="3962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l-GR"/>
          </a:p>
        </p:txBody>
      </p:sp>
      <p:graphicFrame>
        <p:nvGraphicFramePr>
          <p:cNvPr id="16" name="Table">
            <a:extLst>
              <a:ext uri="{FF2B5EF4-FFF2-40B4-BE49-F238E27FC236}">
                <a16:creationId xmlns:a16="http://schemas.microsoft.com/office/drawing/2014/main" id="{DD17F134-FA15-4AFA-BBAE-D99E8EB122C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56581898"/>
              </p:ext>
            </p:extLst>
          </p:nvPr>
        </p:nvGraphicFramePr>
        <p:xfrm>
          <a:off x="533400" y="1658597"/>
          <a:ext cx="13792199" cy="5165620"/>
        </p:xfrm>
        <a:graphic>
          <a:graphicData uri="http://schemas.openxmlformats.org/drawingml/2006/table">
            <a:tbl>
              <a:tblPr bandRow="1">
                <a:tableStyleId>{2D5ABB26-0587-4C30-8999-92F81FD0307C}</a:tableStyleId>
              </a:tblPr>
              <a:tblGrid>
                <a:gridCol w="85384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2537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33124">
                <a:tc>
                  <a:txBody>
                    <a:bodyPr/>
                    <a:lstStyle/>
                    <a:p>
                      <a:r>
                        <a:rPr lang="el-GR" sz="2000" b="1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ΕΤΟΣ ΣΤΟΧΟΣ</a:t>
                      </a:r>
                      <a:r>
                        <a:rPr lang="en-GB" sz="2000" b="1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 </a:t>
                      </a:r>
                      <a:r>
                        <a:rPr sz="2000" b="1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2030</a:t>
                      </a: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r>
                        <a:rPr lang="el-GR" sz="2000" b="1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ΑΝΑΘΕΩΡΗΜΕΝΟΣ ΕΣΕΚ</a:t>
                      </a:r>
                      <a:endParaRPr sz="2000" b="1" dirty="0">
                        <a:solidFill>
                          <a:srgbClr val="343433"/>
                        </a:solidFill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0" marR="0" marT="0" marB="0" anchor="ctr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33124">
                <a:tc>
                  <a:txBody>
                    <a:bodyPr/>
                    <a:lstStyle/>
                    <a:p>
                      <a:pPr algn="l"/>
                      <a:r>
                        <a:rPr lang="el-GR" sz="1800" b="0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Μείωση εκπομπών αερίων του θερμοκηπίου </a:t>
                      </a:r>
                      <a:r>
                        <a:rPr sz="1800" b="0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(Ετος Αναφοράς 1990)</a:t>
                      </a: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r>
                        <a:rPr sz="3200" b="1" dirty="0">
                          <a:solidFill>
                            <a:srgbClr val="1F609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&gt;55%</a:t>
                      </a:r>
                    </a:p>
                  </a:txBody>
                  <a:tcPr marL="0" marR="0" marT="0" marB="0" anchor="ctr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33124">
                <a:tc>
                  <a:txBody>
                    <a:bodyPr/>
                    <a:lstStyle/>
                    <a:p>
                      <a:pPr algn="l"/>
                      <a:r>
                        <a:rPr lang="el-GR" sz="1800" b="0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Μερίδιο ΑΠΕ στην Ηλεκτροπαραγωγή</a:t>
                      </a:r>
                      <a:endParaRPr sz="1800" b="0" dirty="0">
                        <a:solidFill>
                          <a:srgbClr val="343433"/>
                        </a:solidFill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r>
                        <a:rPr sz="3200" b="1" dirty="0">
                          <a:solidFill>
                            <a:srgbClr val="1F609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&gt;</a:t>
                      </a:r>
                      <a:r>
                        <a:rPr lang="el-GR" sz="3200" b="1" dirty="0">
                          <a:solidFill>
                            <a:srgbClr val="1F609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80%</a:t>
                      </a:r>
                      <a:endParaRPr sz="3200" b="1" dirty="0">
                        <a:solidFill>
                          <a:srgbClr val="1F6091"/>
                        </a:solidFill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0" marR="0" marT="0" marB="0" anchor="ctr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33124">
                <a:tc>
                  <a:txBody>
                    <a:bodyPr/>
                    <a:lstStyle/>
                    <a:p>
                      <a:pPr algn="l"/>
                      <a:r>
                        <a:rPr lang="el-GR" sz="1800" b="0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Μερίδιο ΑΠΕ στη μικτή τελική κατανάλωση ενέργειας</a:t>
                      </a:r>
                      <a:endParaRPr sz="1800" b="0" dirty="0">
                        <a:solidFill>
                          <a:srgbClr val="343433"/>
                        </a:solidFill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r>
                        <a:rPr sz="3200" b="1" dirty="0">
                          <a:solidFill>
                            <a:srgbClr val="1F609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&gt;</a:t>
                      </a:r>
                      <a:r>
                        <a:rPr lang="el-GR" sz="3200" b="1" dirty="0">
                          <a:solidFill>
                            <a:srgbClr val="1F609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45</a:t>
                      </a:r>
                      <a:r>
                        <a:rPr sz="3200" b="1" dirty="0">
                          <a:solidFill>
                            <a:srgbClr val="1F609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%</a:t>
                      </a:r>
                    </a:p>
                  </a:txBody>
                  <a:tcPr marL="0" marR="0" marT="0" marB="0" anchor="ctr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33124">
                <a:tc>
                  <a:txBody>
                    <a:bodyPr/>
                    <a:lstStyle/>
                    <a:p>
                      <a:pPr algn="l"/>
                      <a:r>
                        <a:rPr lang="el-GR" sz="1800" b="0" dirty="0">
                          <a:solidFill>
                            <a:srgbClr val="343433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Μερίδιο Λιγνίτη στην ηλεκτροπαραγωγή</a:t>
                      </a:r>
                      <a:endParaRPr sz="1800" b="0" dirty="0">
                        <a:solidFill>
                          <a:srgbClr val="343433"/>
                        </a:solidFill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0" marR="0" marT="0" marB="0" anchor="ctr" horzOverflow="overflow"/>
                </a:tc>
                <a:tc>
                  <a:txBody>
                    <a:bodyPr/>
                    <a:lstStyle/>
                    <a:p>
                      <a:r>
                        <a:rPr sz="3200" b="1" dirty="0">
                          <a:solidFill>
                            <a:srgbClr val="1F6091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0%</a:t>
                      </a:r>
                    </a:p>
                  </a:txBody>
                  <a:tcPr marL="0" marR="0" marT="0" marB="0" anchor="ctr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0" name="Title 1">
            <a:extLst>
              <a:ext uri="{FF2B5EF4-FFF2-40B4-BE49-F238E27FC236}">
                <a16:creationId xmlns:a16="http://schemas.microsoft.com/office/drawing/2014/main" id="{FF6E6F6D-04A0-5966-D44B-5CB3D92F72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67658"/>
            <a:ext cx="4426527" cy="861041"/>
          </a:xfrm>
        </p:spPr>
        <p:txBody>
          <a:bodyPr/>
          <a:lstStyle/>
          <a:p>
            <a:r>
              <a:rPr lang="el-GR" sz="4000" dirty="0">
                <a:solidFill>
                  <a:srgbClr val="1F6091"/>
                </a:solidFill>
                <a:latin typeface="Neutraface 2 Text Greek Demi" panose="020B0303020202020102" pitchFamily="34" charset="0"/>
                <a:cs typeface="Calibri" panose="020F0502020204030204" pitchFamily="34" charset="0"/>
              </a:rPr>
              <a:t>Νομοθετικό πλαίσιο</a:t>
            </a:r>
            <a:endParaRPr lang="en-US" sz="4000" dirty="0">
              <a:solidFill>
                <a:srgbClr val="1F6091"/>
              </a:solidFill>
              <a:latin typeface="Neutraface 2 Text Greek Demi" panose="020B0303020202020102" pitchFamily="34" charset="0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0B56944-C7C5-D6BA-F121-ECD23ACB71F7}"/>
              </a:ext>
            </a:extLst>
          </p:cNvPr>
          <p:cNvSpPr txBox="1"/>
          <p:nvPr/>
        </p:nvSpPr>
        <p:spPr>
          <a:xfrm>
            <a:off x="5170162" y="419642"/>
            <a:ext cx="7315200" cy="4247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109728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l-GR" sz="2400" b="1" u="none" strike="noStrike" kern="1200" cap="none" spc="0" normalizeH="0" baseline="0" dirty="0">
                <a:ln>
                  <a:noFill/>
                </a:ln>
                <a:solidFill>
                  <a:srgbClr val="13778E"/>
                </a:solidFill>
                <a:effectLst/>
                <a:uLnTx/>
                <a:uFillTx/>
                <a:latin typeface="Neutraface 2 Text Greek Demi" panose="020B0303020202020102" pitchFamily="34" charset="0"/>
              </a:rPr>
              <a:t>ΕΣΕΚ</a:t>
            </a:r>
            <a:endParaRPr kumimoji="0" lang="en-US" sz="2400" b="1" u="none" strike="noStrike" kern="1200" cap="none" spc="0" normalizeH="0" baseline="0" dirty="0">
              <a:ln>
                <a:noFill/>
              </a:ln>
              <a:solidFill>
                <a:srgbClr val="13778E"/>
              </a:solidFill>
              <a:effectLst/>
              <a:uLnTx/>
              <a:uFillTx/>
              <a:latin typeface="Neutraface 2 Text Greek Demi" panose="020B0303020202020102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168FAF7-9FFA-2C9F-3141-367BBACE48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019" y="7497127"/>
            <a:ext cx="6086475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7630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black background with blue triangles&#10;&#10;Description automatically generated">
            <a:extLst>
              <a:ext uri="{FF2B5EF4-FFF2-40B4-BE49-F238E27FC236}">
                <a16:creationId xmlns:a16="http://schemas.microsoft.com/office/drawing/2014/main" id="{22D9460A-3439-8931-6717-8FDFC9657BE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20000"/>
          </a:blip>
          <a:srcRect t="1119" r="5625" b="5054"/>
          <a:stretch/>
        </p:blipFill>
        <p:spPr>
          <a:xfrm>
            <a:off x="4946073" y="-1"/>
            <a:ext cx="9684327" cy="8229601"/>
          </a:xfrm>
          <a:prstGeom prst="rect">
            <a:avLst/>
          </a:prstGeom>
        </p:spPr>
      </p:pic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E7CDE9D1-2334-F337-A047-862202735A5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3635400"/>
              </p:ext>
            </p:extLst>
          </p:nvPr>
        </p:nvGraphicFramePr>
        <p:xfrm>
          <a:off x="637086" y="1575624"/>
          <a:ext cx="6186625" cy="5644846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368755">
                  <a:extLst>
                    <a:ext uri="{9D8B030D-6E8A-4147-A177-3AD203B41FA5}">
                      <a16:colId xmlns:a16="http://schemas.microsoft.com/office/drawing/2014/main" val="2212210825"/>
                    </a:ext>
                  </a:extLst>
                </a:gridCol>
                <a:gridCol w="3163824">
                  <a:extLst>
                    <a:ext uri="{9D8B030D-6E8A-4147-A177-3AD203B41FA5}">
                      <a16:colId xmlns:a16="http://schemas.microsoft.com/office/drawing/2014/main" val="2538480610"/>
                    </a:ext>
                  </a:extLst>
                </a:gridCol>
                <a:gridCol w="1437437">
                  <a:extLst>
                    <a:ext uri="{9D8B030D-6E8A-4147-A177-3AD203B41FA5}">
                      <a16:colId xmlns:a16="http://schemas.microsoft.com/office/drawing/2014/main" val="1824180824"/>
                    </a:ext>
                  </a:extLst>
                </a:gridCol>
                <a:gridCol w="1216609">
                  <a:extLst>
                    <a:ext uri="{9D8B030D-6E8A-4147-A177-3AD203B41FA5}">
                      <a16:colId xmlns:a16="http://schemas.microsoft.com/office/drawing/2014/main" val="101750339"/>
                    </a:ext>
                  </a:extLst>
                </a:gridCol>
              </a:tblGrid>
              <a:tr h="630174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 </a:t>
                      </a:r>
                      <a:endParaRPr lang="el-GR" sz="1700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B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600" b="1" dirty="0">
                          <a:solidFill>
                            <a:srgbClr val="13778E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 ΣΥΜΨΗΦΙΖΟΜΕΝΕΣ ΚΑΤΑΝΑΛΩΣΕΙΣ</a:t>
                      </a:r>
                      <a:endParaRPr lang="el-GR" sz="1600" b="1" dirty="0">
                        <a:solidFill>
                          <a:srgbClr val="13778E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B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Συμφωνημένη Ισχύς </a:t>
                      </a:r>
                      <a:r>
                        <a:rPr lang="en-US" sz="1300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(kVA)</a:t>
                      </a:r>
                      <a:endParaRPr lang="el-GR" sz="1700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B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Ετήσια κατανάλωση (kWh)</a:t>
                      </a:r>
                      <a:endParaRPr lang="el-GR" sz="1700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B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9584658"/>
                  </a:ext>
                </a:extLst>
              </a:tr>
              <a:tr h="313417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</a:t>
                      </a:r>
                      <a:endParaRPr lang="el-GR" sz="170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T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</a:t>
                      </a:r>
                      <a:r>
                        <a:rPr lang="el-GR" sz="1300" baseline="30000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ο</a:t>
                      </a:r>
                      <a:r>
                        <a:rPr lang="el-GR" sz="1300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 Γυμνάσιο-Μυτιλήνη</a:t>
                      </a:r>
                      <a:endParaRPr lang="el-GR" sz="1700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8</a:t>
                      </a:r>
                      <a:endParaRPr lang="el-GR" sz="1700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2.604</a:t>
                      </a:r>
                      <a:endParaRPr lang="el-GR" sz="170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05486607"/>
                  </a:ext>
                </a:extLst>
              </a:tr>
              <a:tr h="313417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2</a:t>
                      </a:r>
                      <a:endParaRPr lang="el-GR" sz="170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</a:t>
                      </a:r>
                      <a:r>
                        <a:rPr lang="el-GR" sz="1300" baseline="3000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ο</a:t>
                      </a:r>
                      <a:r>
                        <a:rPr lang="el-GR" sz="130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 Δημοτικό-Αγιάσος</a:t>
                      </a:r>
                      <a:endParaRPr lang="el-GR" sz="170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8</a:t>
                      </a:r>
                      <a:endParaRPr lang="el-GR" sz="170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1.995</a:t>
                      </a:r>
                      <a:endParaRPr lang="el-GR" sz="170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723504278"/>
                  </a:ext>
                </a:extLst>
              </a:tr>
              <a:tr h="313417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3</a:t>
                      </a:r>
                      <a:endParaRPr lang="el-GR" sz="170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</a:t>
                      </a:r>
                      <a:r>
                        <a:rPr lang="el-GR" sz="1300" baseline="3000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ο</a:t>
                      </a:r>
                      <a:r>
                        <a:rPr lang="el-GR" sz="130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 Δημοτικό-Μυτιλήνη</a:t>
                      </a:r>
                      <a:endParaRPr lang="el-GR" sz="170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15</a:t>
                      </a:r>
                      <a:endParaRPr lang="el-GR" sz="170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9.913</a:t>
                      </a:r>
                      <a:endParaRPr lang="el-GR" sz="170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716191630"/>
                  </a:ext>
                </a:extLst>
              </a:tr>
              <a:tr h="313417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4</a:t>
                      </a:r>
                      <a:endParaRPr lang="el-GR" sz="170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2</a:t>
                      </a:r>
                      <a:r>
                        <a:rPr lang="el-GR" sz="1300" baseline="3000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ο</a:t>
                      </a:r>
                      <a:r>
                        <a:rPr lang="el-GR" sz="130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 Γυμνάσιο Αρρένων-Μυτιλήνη</a:t>
                      </a:r>
                      <a:endParaRPr lang="el-GR" sz="170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15</a:t>
                      </a:r>
                      <a:endParaRPr lang="el-GR" sz="170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18.716</a:t>
                      </a:r>
                      <a:endParaRPr lang="el-GR" sz="170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281265437"/>
                  </a:ext>
                </a:extLst>
              </a:tr>
              <a:tr h="313417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5</a:t>
                      </a:r>
                      <a:endParaRPr lang="el-GR" sz="170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2</a:t>
                      </a:r>
                      <a:r>
                        <a:rPr lang="el-GR" sz="1300" baseline="3000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ο</a:t>
                      </a:r>
                      <a:r>
                        <a:rPr lang="el-GR" sz="130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 Δημοτικό-Αγιάσος</a:t>
                      </a:r>
                      <a:endParaRPr lang="el-GR" sz="170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15</a:t>
                      </a:r>
                      <a:endParaRPr lang="el-GR" sz="170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12.328</a:t>
                      </a:r>
                      <a:endParaRPr lang="el-GR" sz="170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449783549"/>
                  </a:ext>
                </a:extLst>
              </a:tr>
              <a:tr h="313417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6</a:t>
                      </a:r>
                      <a:endParaRPr lang="el-GR" sz="170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2</a:t>
                      </a:r>
                      <a:r>
                        <a:rPr lang="el-GR" sz="1300" baseline="3000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ο</a:t>
                      </a:r>
                      <a:r>
                        <a:rPr lang="el-GR" sz="130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 Δημοτικό-Μυτιλήνη</a:t>
                      </a:r>
                      <a:endParaRPr lang="el-GR" sz="170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35</a:t>
                      </a:r>
                      <a:endParaRPr lang="el-GR" sz="170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13.536</a:t>
                      </a:r>
                      <a:endParaRPr lang="el-GR" sz="170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420236581"/>
                  </a:ext>
                </a:extLst>
              </a:tr>
              <a:tr h="313417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7</a:t>
                      </a:r>
                      <a:endParaRPr lang="el-GR" sz="170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3</a:t>
                      </a:r>
                      <a:r>
                        <a:rPr lang="el-GR" sz="1300" baseline="3000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ο</a:t>
                      </a:r>
                      <a:r>
                        <a:rPr lang="el-GR" sz="130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 Λύκειο-Μυτιλήνη</a:t>
                      </a:r>
                      <a:endParaRPr lang="el-GR" sz="170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35</a:t>
                      </a:r>
                      <a:endParaRPr lang="el-GR" sz="1700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12.318</a:t>
                      </a:r>
                      <a:endParaRPr lang="el-GR" sz="170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10175021"/>
                  </a:ext>
                </a:extLst>
              </a:tr>
              <a:tr h="313417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8</a:t>
                      </a:r>
                      <a:endParaRPr lang="el-GR" sz="1700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3</a:t>
                      </a:r>
                      <a:r>
                        <a:rPr lang="el-GR" sz="1300" baseline="30000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ο</a:t>
                      </a:r>
                      <a:r>
                        <a:rPr lang="el-GR" sz="1300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 Γυμνάσιο-Μυτιλήνη</a:t>
                      </a:r>
                      <a:endParaRPr lang="el-GR" sz="1700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35</a:t>
                      </a:r>
                      <a:endParaRPr lang="el-GR" sz="170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25.925</a:t>
                      </a:r>
                      <a:endParaRPr lang="el-GR" sz="170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162448691"/>
                  </a:ext>
                </a:extLst>
              </a:tr>
              <a:tr h="313417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9</a:t>
                      </a:r>
                      <a:endParaRPr lang="el-GR" sz="170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4</a:t>
                      </a:r>
                      <a:r>
                        <a:rPr lang="el-GR" sz="1300" baseline="3000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ο</a:t>
                      </a:r>
                      <a:r>
                        <a:rPr lang="el-GR" sz="130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 Γυμνάσιο-Μυτιλήνη</a:t>
                      </a:r>
                      <a:endParaRPr lang="el-GR" sz="170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8</a:t>
                      </a:r>
                      <a:endParaRPr lang="el-GR" sz="170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12.717</a:t>
                      </a:r>
                      <a:endParaRPr lang="el-GR" sz="170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770455532"/>
                  </a:ext>
                </a:extLst>
              </a:tr>
              <a:tr h="313417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10</a:t>
                      </a:r>
                      <a:endParaRPr lang="el-GR" sz="170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4</a:t>
                      </a:r>
                      <a:r>
                        <a:rPr lang="el-GR" sz="1300" baseline="3000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ο</a:t>
                      </a:r>
                      <a:r>
                        <a:rPr lang="el-GR" sz="130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 Δημοτικό-Μυτιλήνη</a:t>
                      </a:r>
                      <a:endParaRPr lang="el-GR" sz="170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8</a:t>
                      </a:r>
                      <a:endParaRPr lang="el-GR" sz="170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5.084</a:t>
                      </a:r>
                      <a:endParaRPr lang="el-GR" sz="170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335013582"/>
                  </a:ext>
                </a:extLst>
              </a:tr>
              <a:tr h="313417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11</a:t>
                      </a:r>
                      <a:endParaRPr lang="el-GR" sz="170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4</a:t>
                      </a:r>
                      <a:r>
                        <a:rPr lang="el-GR" sz="1300" baseline="3000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ο</a:t>
                      </a:r>
                      <a:r>
                        <a:rPr lang="el-GR" sz="130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 Λύκειο-Μυτιλήνη</a:t>
                      </a:r>
                      <a:endParaRPr lang="el-GR" sz="170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25</a:t>
                      </a:r>
                      <a:endParaRPr lang="el-GR" sz="170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5.008</a:t>
                      </a:r>
                      <a:endParaRPr lang="el-GR" sz="170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146563852"/>
                  </a:ext>
                </a:extLst>
              </a:tr>
              <a:tr h="313417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12</a:t>
                      </a:r>
                      <a:endParaRPr lang="el-GR" sz="170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7</a:t>
                      </a:r>
                      <a:r>
                        <a:rPr lang="el-GR" sz="1300" baseline="3000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ο</a:t>
                      </a:r>
                      <a:r>
                        <a:rPr lang="el-GR" sz="130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 Δημοτικό-Μυτιλήνη</a:t>
                      </a:r>
                      <a:endParaRPr lang="el-GR" sz="170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25</a:t>
                      </a:r>
                      <a:endParaRPr lang="el-GR" sz="170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5.565</a:t>
                      </a:r>
                      <a:endParaRPr lang="el-GR" sz="170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407813409"/>
                  </a:ext>
                </a:extLst>
              </a:tr>
              <a:tr h="313417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13</a:t>
                      </a:r>
                      <a:endParaRPr lang="el-GR" sz="170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Πειραματικό Γυμνάσιο-Μυτιλήνη</a:t>
                      </a:r>
                      <a:endParaRPr lang="el-GR" sz="170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25</a:t>
                      </a:r>
                      <a:endParaRPr lang="el-GR" sz="170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9.434</a:t>
                      </a:r>
                      <a:endParaRPr lang="el-GR" sz="170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594777662"/>
                  </a:ext>
                </a:extLst>
              </a:tr>
              <a:tr h="313417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14</a:t>
                      </a:r>
                      <a:endParaRPr lang="el-GR" sz="170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Πειραματικό Λύκειο-Μυτιλήνη</a:t>
                      </a:r>
                      <a:endParaRPr lang="el-GR" sz="170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35</a:t>
                      </a:r>
                      <a:endParaRPr lang="el-GR" sz="170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36.441</a:t>
                      </a:r>
                      <a:endParaRPr lang="el-GR" sz="170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090832088"/>
                  </a:ext>
                </a:extLst>
              </a:tr>
              <a:tr h="313417"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15</a:t>
                      </a:r>
                      <a:endParaRPr lang="el-GR" sz="170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Σχολ. Επ. Γυμν. Εν. Λυκείου-Αγιάσος</a:t>
                      </a:r>
                      <a:endParaRPr lang="el-GR" sz="170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85</a:t>
                      </a:r>
                      <a:endParaRPr lang="el-GR" sz="170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14.800</a:t>
                      </a:r>
                      <a:endParaRPr lang="el-GR" sz="170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459024958"/>
                  </a:ext>
                </a:extLst>
              </a:tr>
              <a:tr h="313417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 </a:t>
                      </a:r>
                      <a:endParaRPr lang="el-GR" sz="170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/>
                </a:tc>
                <a:tc gridSpan="2"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 b="1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Συνολική ετήσια κατανάλωση (</a:t>
                      </a:r>
                      <a:r>
                        <a:rPr lang="en-US" sz="1300" b="1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kWh)</a:t>
                      </a:r>
                      <a:endParaRPr lang="el-GR" sz="170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/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 b="1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186.384</a:t>
                      </a:r>
                      <a:endParaRPr lang="el-GR" sz="1700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/>
                </a:tc>
                <a:extLst>
                  <a:ext uri="{0D108BD9-81ED-4DB2-BD59-A6C34878D82A}">
                    <a16:rowId xmlns:a16="http://schemas.microsoft.com/office/drawing/2014/main" val="4245017397"/>
                  </a:ext>
                </a:extLst>
              </a:tr>
            </a:tbl>
          </a:graphicData>
        </a:graphic>
      </p:graphicFrame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BC3003B5-C7B4-4B6C-BE0B-5BFD35133B6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88754462"/>
              </p:ext>
            </p:extLst>
          </p:nvPr>
        </p:nvGraphicFramePr>
        <p:xfrm>
          <a:off x="8014908" y="4288543"/>
          <a:ext cx="5704210" cy="34843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FA741F1C-5C13-B53B-A12C-5C3153C9CE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103775"/>
              </p:ext>
            </p:extLst>
          </p:nvPr>
        </p:nvGraphicFramePr>
        <p:xfrm>
          <a:off x="7471463" y="1319946"/>
          <a:ext cx="5897880" cy="2794852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5010097">
                  <a:extLst>
                    <a:ext uri="{9D8B030D-6E8A-4147-A177-3AD203B41FA5}">
                      <a16:colId xmlns:a16="http://schemas.microsoft.com/office/drawing/2014/main" val="919784740"/>
                    </a:ext>
                  </a:extLst>
                </a:gridCol>
                <a:gridCol w="887783">
                  <a:extLst>
                    <a:ext uri="{9D8B030D-6E8A-4147-A177-3AD203B41FA5}">
                      <a16:colId xmlns:a16="http://schemas.microsoft.com/office/drawing/2014/main" val="3689049807"/>
                    </a:ext>
                  </a:extLst>
                </a:gridCol>
              </a:tblGrid>
              <a:tr h="430714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600" dirty="0">
                          <a:solidFill>
                            <a:srgbClr val="13778E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 </a:t>
                      </a:r>
                      <a:r>
                        <a:rPr lang="el-GR" sz="1600" b="1" dirty="0">
                          <a:solidFill>
                            <a:srgbClr val="13778E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Κόστος  Φ/Β σταθμού(€)</a:t>
                      </a:r>
                      <a:endParaRPr lang="el-GR" sz="1600" dirty="0">
                        <a:solidFill>
                          <a:srgbClr val="13778E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B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9713474"/>
                  </a:ext>
                </a:extLst>
              </a:tr>
              <a:tr h="262682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Φωτοβολταϊκά πλαίσια </a:t>
                      </a:r>
                      <a:endParaRPr lang="el-GR" sz="1300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30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43.400</a:t>
                      </a:r>
                      <a:endParaRPr lang="el-GR" sz="130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5578557"/>
                  </a:ext>
                </a:extLst>
              </a:tr>
              <a:tr h="262682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Φωτοβολταϊκοί αντιστροφείς</a:t>
                      </a:r>
                      <a:endParaRPr lang="el-GR" sz="130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21.000</a:t>
                      </a:r>
                      <a:endParaRPr lang="el-GR" sz="130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7668087"/>
                  </a:ext>
                </a:extLst>
              </a:tr>
              <a:tr h="262682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Σύστημα στήριξης ΦΒ πλαισίων</a:t>
                      </a:r>
                      <a:endParaRPr lang="el-GR" sz="130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300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13.000</a:t>
                      </a:r>
                      <a:endParaRPr lang="el-GR" sz="1300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825789"/>
                  </a:ext>
                </a:extLst>
              </a:tr>
              <a:tr h="262682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Καλωδίωση και ηλεκτρικοί πίνακες</a:t>
                      </a:r>
                      <a:endParaRPr lang="el-GR" sz="130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30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3.500</a:t>
                      </a:r>
                      <a:endParaRPr lang="el-GR" sz="130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3883603"/>
                  </a:ext>
                </a:extLst>
              </a:tr>
              <a:tr h="262682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Εργασίες εγκατάστασης (ηλεκτρολογικά, μηχανολογικά κλπ.)</a:t>
                      </a:r>
                      <a:endParaRPr lang="el-GR" sz="1300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5.000</a:t>
                      </a:r>
                      <a:endParaRPr lang="el-GR" sz="130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0880386"/>
                  </a:ext>
                </a:extLst>
              </a:tr>
              <a:tr h="262682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Σύστημα γείωσης και αντικεραυνικής προστασίας </a:t>
                      </a:r>
                      <a:r>
                        <a:rPr lang="el-GR" sz="100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 </a:t>
                      </a:r>
                      <a:endParaRPr lang="el-GR" sz="130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3.500</a:t>
                      </a:r>
                      <a:endParaRPr lang="el-GR" sz="130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4668637"/>
                  </a:ext>
                </a:extLst>
              </a:tr>
              <a:tr h="262682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Σύστημα ασφάλειας, επικοινωνίας και παρακολούθησης</a:t>
                      </a:r>
                      <a:endParaRPr lang="el-GR" sz="130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3.000</a:t>
                      </a:r>
                      <a:endParaRPr lang="el-GR" sz="130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059230"/>
                  </a:ext>
                </a:extLst>
              </a:tr>
              <a:tr h="262682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Αδειοδότηση και σύνδεση με το δίκτυο</a:t>
                      </a:r>
                      <a:endParaRPr lang="el-GR" sz="1300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30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5.000</a:t>
                      </a:r>
                      <a:endParaRPr lang="el-GR" sz="130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622319"/>
                  </a:ext>
                </a:extLst>
              </a:tr>
              <a:tr h="262682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 b="1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Συνολικό κόστος </a:t>
                      </a:r>
                      <a:endParaRPr lang="el-GR" sz="1300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300" b="1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97.400</a:t>
                      </a:r>
                      <a:endParaRPr lang="el-GR" sz="1300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5451515"/>
                  </a:ext>
                </a:extLst>
              </a:tr>
            </a:tbl>
          </a:graphicData>
        </a:graphic>
      </p:graphicFrame>
      <p:sp>
        <p:nvSpPr>
          <p:cNvPr id="14" name="Title 1">
            <a:extLst>
              <a:ext uri="{FF2B5EF4-FFF2-40B4-BE49-F238E27FC236}">
                <a16:creationId xmlns:a16="http://schemas.microsoft.com/office/drawing/2014/main" id="{077CBD23-8966-4469-BE14-D6F46871F79B}"/>
              </a:ext>
            </a:extLst>
          </p:cNvPr>
          <p:cNvSpPr txBox="1">
            <a:spLocks/>
          </p:cNvSpPr>
          <p:nvPr/>
        </p:nvSpPr>
        <p:spPr>
          <a:xfrm>
            <a:off x="123291" y="62093"/>
            <a:ext cx="14630398" cy="585710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algn="l" defTabSz="109728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>
                <a:solidFill>
                  <a:schemeClr val="tx1"/>
                </a:solidFill>
                <a:latin typeface="DM Sans Medium" charset="0"/>
                <a:ea typeface="DM Sans Medium" charset="0"/>
                <a:cs typeface="DM Sans Medium" charset="0"/>
              </a:defRPr>
            </a:lvl1pPr>
          </a:lstStyle>
          <a:p>
            <a:endParaRPr lang="pt-BR" sz="2400" dirty="0">
              <a:solidFill>
                <a:srgbClr val="5BCBF5"/>
              </a:solidFill>
              <a:latin typeface="Neutraface 2 Text Greek Demi" panose="020B0303020202020102" pitchFamily="34" charset="0"/>
              <a:cs typeface="Calibri" panose="020F0502020204030204" pitchFamily="34" charset="0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1843D0F-B019-510D-9CF8-4FAC1F287F4B}"/>
              </a:ext>
            </a:extLst>
          </p:cNvPr>
          <p:cNvSpPr txBox="1">
            <a:spLocks/>
          </p:cNvSpPr>
          <p:nvPr/>
        </p:nvSpPr>
        <p:spPr>
          <a:xfrm>
            <a:off x="535592" y="352960"/>
            <a:ext cx="13559216" cy="585710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algn="l" defTabSz="109728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>
                <a:solidFill>
                  <a:schemeClr val="tx1"/>
                </a:solidFill>
                <a:latin typeface="DM Sans Medium" charset="0"/>
                <a:ea typeface="DM Sans Medium" charset="0"/>
                <a:cs typeface="DM Sans Medium" charset="0"/>
              </a:defRPr>
            </a:lvl1pPr>
          </a:lstStyle>
          <a:p>
            <a:r>
              <a:rPr lang="el-GR" sz="3200" dirty="0">
                <a:solidFill>
                  <a:srgbClr val="1F6091"/>
                </a:solidFill>
                <a:latin typeface="Neutraface 2 Text Greek Demi" panose="020B0303020202020102" pitchFamily="34" charset="0"/>
                <a:cs typeface="Calibri" panose="020F0502020204030204" pitchFamily="34" charset="0"/>
              </a:rPr>
              <a:t>Φ/Β σταθμός με εικονικό ενεργειακό συμψηφισμό στη Μυτιλήνη (Λέσβος)</a:t>
            </a:r>
            <a:endParaRPr lang="pt-BR" sz="3200" dirty="0">
              <a:solidFill>
                <a:srgbClr val="1F6091"/>
              </a:solidFill>
              <a:latin typeface="Neutraface 2 Text Greek Demi" panose="020B0303020202020102" pitchFamily="34" charset="0"/>
              <a:cs typeface="Calibri" panose="020F050202020403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7E7D477-FBA7-7F7E-E2DB-EC9B1A515536}"/>
              </a:ext>
            </a:extLst>
          </p:cNvPr>
          <p:cNvSpPr txBox="1"/>
          <p:nvPr/>
        </p:nvSpPr>
        <p:spPr>
          <a:xfrm>
            <a:off x="535592" y="938670"/>
            <a:ext cx="7315200" cy="341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109728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l-GR" b="1" dirty="0">
                <a:solidFill>
                  <a:srgbClr val="13778E"/>
                </a:solidFill>
                <a:latin typeface="Neutraface 2 Text Greek Demi" panose="020B0303020202020102" pitchFamily="34" charset="0"/>
              </a:rPr>
              <a:t>Στοιχεία έργου</a:t>
            </a:r>
            <a:endParaRPr kumimoji="0" lang="el-GR" sz="1800" b="1" i="0" u="none" strike="noStrike" kern="1200" cap="none" spc="0" normalizeH="0" baseline="0" dirty="0">
              <a:ln>
                <a:noFill/>
              </a:ln>
              <a:solidFill>
                <a:srgbClr val="13778E"/>
              </a:solidFill>
              <a:effectLst/>
              <a:uLnTx/>
              <a:uFillTx/>
              <a:latin typeface="Neutraface 2 Text Greek Demi" panose="020B0303020202020102" pitchFamily="34" charset="0"/>
              <a:ea typeface="+mn-ea"/>
              <a:cs typeface="+mn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F8B0865-94A0-A1E6-570D-A2CAD925DA0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9019" y="7497127"/>
            <a:ext cx="6086475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360943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black background with blue triangles&#10;&#10;Description automatically generated">
            <a:extLst>
              <a:ext uri="{FF2B5EF4-FFF2-40B4-BE49-F238E27FC236}">
                <a16:creationId xmlns:a16="http://schemas.microsoft.com/office/drawing/2014/main" id="{1FF29D4D-307E-26C5-EE55-E85BABA2072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20000"/>
          </a:blip>
          <a:srcRect t="1119" r="5625" b="5054"/>
          <a:stretch/>
        </p:blipFill>
        <p:spPr>
          <a:xfrm>
            <a:off x="4946073" y="-1"/>
            <a:ext cx="9684327" cy="8229601"/>
          </a:xfrm>
          <a:prstGeom prst="rect">
            <a:avLst/>
          </a:pr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76F6258F-7967-80E5-D6A7-744D1740EB61}"/>
              </a:ext>
            </a:extLst>
          </p:cNvPr>
          <p:cNvGrpSpPr>
            <a:grpSpLocks noChangeAspect="1"/>
          </p:cNvGrpSpPr>
          <p:nvPr/>
        </p:nvGrpSpPr>
        <p:grpSpPr>
          <a:xfrm>
            <a:off x="442776" y="4412421"/>
            <a:ext cx="8358325" cy="2907181"/>
            <a:chOff x="759777" y="2890373"/>
            <a:chExt cx="9423647" cy="3277721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F2EF659B-5F4D-EB29-D07C-BC867F38B61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/>
            <a:srcRect l="23193" r="20622"/>
            <a:stretch/>
          </p:blipFill>
          <p:spPr bwMode="auto">
            <a:xfrm>
              <a:off x="6905624" y="2890373"/>
              <a:ext cx="3277800" cy="3275965"/>
            </a:xfrm>
            <a:prstGeom prst="rect">
              <a:avLst/>
            </a:prstGeom>
            <a:ln w="31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  <a:extLst>
                <a:ext uri="{C807C97D-BFC1-408E-A445-0C87EB9F89A2}">
                  <ask:lineSketchStyleProps xmlns:ask="http://schemas.microsoft.com/office/drawing/2018/sketchyshapes" sd="0">
                    <a:custGeom>
                      <a:avLst/>
                      <a:gdLst/>
                      <a:ahLst/>
                      <a:cxnLst/>
                      <a:rect l="0" t="0" r="0" b="0"/>
                      <a:pathLst/>
                    </a:custGeom>
                    <ask:type/>
                  </ask:lineSketchStyleProps>
                </a:ext>
              </a:extLst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7" name="Picture 6" descr="Diagram&#10;&#10;Description automatically generated">
              <a:extLst>
                <a:ext uri="{FF2B5EF4-FFF2-40B4-BE49-F238E27FC236}">
                  <a16:creationId xmlns:a16="http://schemas.microsoft.com/office/drawing/2014/main" id="{4D5E7E0F-D8D9-61B6-5645-0D73F496A51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961571" y="2890373"/>
              <a:ext cx="1944053" cy="3277721"/>
            </a:xfrm>
            <a:prstGeom prst="rect">
              <a:avLst/>
            </a:prstGeom>
            <a:ln w="3175">
              <a:solidFill>
                <a:schemeClr val="tx1"/>
              </a:solidFill>
            </a:ln>
          </p:spPr>
        </p:pic>
        <p:pic>
          <p:nvPicPr>
            <p:cNvPr id="8" name="Picture 7" descr="Diagram&#10;&#10;Description automatically generated">
              <a:extLst>
                <a:ext uri="{FF2B5EF4-FFF2-40B4-BE49-F238E27FC236}">
                  <a16:creationId xmlns:a16="http://schemas.microsoft.com/office/drawing/2014/main" id="{61154165-A564-A127-4EE1-4FD90981E1C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59777" y="2890373"/>
              <a:ext cx="4201795" cy="3275965"/>
            </a:xfrm>
            <a:prstGeom prst="rect">
              <a:avLst/>
            </a:prstGeom>
            <a:ln w="3175">
              <a:solidFill>
                <a:schemeClr val="tx1"/>
              </a:solidFill>
            </a:ln>
          </p:spPr>
        </p:pic>
      </p:grpSp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1218C0E6-F588-F159-CA31-699378FEC3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0918241"/>
              </p:ext>
            </p:extLst>
          </p:nvPr>
        </p:nvGraphicFramePr>
        <p:xfrm>
          <a:off x="637085" y="1362076"/>
          <a:ext cx="13356232" cy="2741463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1669529">
                  <a:extLst>
                    <a:ext uri="{9D8B030D-6E8A-4147-A177-3AD203B41FA5}">
                      <a16:colId xmlns:a16="http://schemas.microsoft.com/office/drawing/2014/main" val="2991809782"/>
                    </a:ext>
                  </a:extLst>
                </a:gridCol>
                <a:gridCol w="1669529">
                  <a:extLst>
                    <a:ext uri="{9D8B030D-6E8A-4147-A177-3AD203B41FA5}">
                      <a16:colId xmlns:a16="http://schemas.microsoft.com/office/drawing/2014/main" val="3462322745"/>
                    </a:ext>
                  </a:extLst>
                </a:gridCol>
                <a:gridCol w="1669529">
                  <a:extLst>
                    <a:ext uri="{9D8B030D-6E8A-4147-A177-3AD203B41FA5}">
                      <a16:colId xmlns:a16="http://schemas.microsoft.com/office/drawing/2014/main" val="1813641448"/>
                    </a:ext>
                  </a:extLst>
                </a:gridCol>
                <a:gridCol w="1669529">
                  <a:extLst>
                    <a:ext uri="{9D8B030D-6E8A-4147-A177-3AD203B41FA5}">
                      <a16:colId xmlns:a16="http://schemas.microsoft.com/office/drawing/2014/main" val="1917473878"/>
                    </a:ext>
                  </a:extLst>
                </a:gridCol>
                <a:gridCol w="1669529">
                  <a:extLst>
                    <a:ext uri="{9D8B030D-6E8A-4147-A177-3AD203B41FA5}">
                      <a16:colId xmlns:a16="http://schemas.microsoft.com/office/drawing/2014/main" val="4102677531"/>
                    </a:ext>
                  </a:extLst>
                </a:gridCol>
                <a:gridCol w="1669529">
                  <a:extLst>
                    <a:ext uri="{9D8B030D-6E8A-4147-A177-3AD203B41FA5}">
                      <a16:colId xmlns:a16="http://schemas.microsoft.com/office/drawing/2014/main" val="566119226"/>
                    </a:ext>
                  </a:extLst>
                </a:gridCol>
                <a:gridCol w="1669529">
                  <a:extLst>
                    <a:ext uri="{9D8B030D-6E8A-4147-A177-3AD203B41FA5}">
                      <a16:colId xmlns:a16="http://schemas.microsoft.com/office/drawing/2014/main" val="1486031409"/>
                    </a:ext>
                  </a:extLst>
                </a:gridCol>
                <a:gridCol w="1669529">
                  <a:extLst>
                    <a:ext uri="{9D8B030D-6E8A-4147-A177-3AD203B41FA5}">
                      <a16:colId xmlns:a16="http://schemas.microsoft.com/office/drawing/2014/main" val="3506924741"/>
                    </a:ext>
                  </a:extLst>
                </a:gridCol>
              </a:tblGrid>
              <a:tr h="117247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600" b="1" dirty="0">
                          <a:ln>
                            <a:noFill/>
                          </a:ln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Συνολικό κόστος ΦΒ σταθμού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600" b="1" dirty="0">
                          <a:ln>
                            <a:noFill/>
                          </a:ln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(€)</a:t>
                      </a:r>
                      <a:endParaRPr lang="el-GR" sz="1600" dirty="0">
                        <a:ln>
                          <a:noFill/>
                        </a:ln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86400" marB="0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600" b="1" dirty="0">
                          <a:ln>
                            <a:noFill/>
                          </a:ln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Ετήσιο κόστος λειτουργίας και συντήρησης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600" b="1" dirty="0">
                          <a:ln>
                            <a:noFill/>
                          </a:ln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(€)</a:t>
                      </a:r>
                      <a:endParaRPr lang="el-GR" sz="1600" dirty="0">
                        <a:ln>
                          <a:noFill/>
                        </a:ln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86400" marB="0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600" b="1" dirty="0">
                          <a:ln>
                            <a:noFill/>
                          </a:ln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Ετήσια παραγωγή ΦΒ ενέργειας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600" b="1" dirty="0">
                          <a:ln>
                            <a:noFill/>
                          </a:ln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(</a:t>
                      </a:r>
                      <a:r>
                        <a:rPr lang="en-US" sz="1600" b="1" dirty="0">
                          <a:ln>
                            <a:noFill/>
                          </a:ln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kWh</a:t>
                      </a:r>
                      <a:r>
                        <a:rPr lang="el-GR" sz="1600" b="1" dirty="0">
                          <a:ln>
                            <a:noFill/>
                          </a:ln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)</a:t>
                      </a:r>
                      <a:endParaRPr lang="el-GR" sz="1600" dirty="0">
                        <a:ln>
                          <a:noFill/>
                        </a:ln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86400" marB="0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600" b="1" dirty="0">
                          <a:ln>
                            <a:noFill/>
                          </a:ln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Ενδεικτική τιμή συμψηφισμού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600" b="1" dirty="0">
                          <a:ln>
                            <a:noFill/>
                          </a:ln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(€/</a:t>
                      </a:r>
                      <a:r>
                        <a:rPr lang="en-US" sz="1600" b="1" dirty="0">
                          <a:ln>
                            <a:noFill/>
                          </a:ln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kWh</a:t>
                      </a:r>
                      <a:r>
                        <a:rPr lang="el-GR" sz="1600" b="1" dirty="0">
                          <a:ln>
                            <a:noFill/>
                          </a:ln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)</a:t>
                      </a:r>
                      <a:endParaRPr lang="el-GR" sz="1600" dirty="0">
                        <a:ln>
                          <a:noFill/>
                        </a:ln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86400" marB="0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600" b="1" dirty="0">
                          <a:ln>
                            <a:noFill/>
                          </a:ln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Ετήσιο όφελος από τον συμψηφισμό ηλεκτρικής ενέργειας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600" b="1" dirty="0">
                          <a:ln>
                            <a:noFill/>
                          </a:ln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(€)</a:t>
                      </a:r>
                      <a:endParaRPr lang="el-GR" sz="1600" dirty="0">
                        <a:ln>
                          <a:noFill/>
                        </a:ln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86400" marB="0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600" b="1" dirty="0">
                          <a:ln>
                            <a:noFill/>
                          </a:ln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Καθαρή παρούσα αξία επένδυσης (</a:t>
                      </a:r>
                      <a:r>
                        <a:rPr lang="en-US" sz="1600" b="1" dirty="0">
                          <a:ln>
                            <a:noFill/>
                          </a:ln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NPV</a:t>
                      </a:r>
                      <a:r>
                        <a:rPr lang="el-GR" sz="1600" b="1" dirty="0">
                          <a:ln>
                            <a:noFill/>
                          </a:ln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)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600" b="1" dirty="0">
                          <a:ln>
                            <a:noFill/>
                          </a:ln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(€)</a:t>
                      </a:r>
                      <a:endParaRPr lang="el-GR" sz="1600" dirty="0">
                        <a:ln>
                          <a:noFill/>
                        </a:ln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86400" marB="0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600" b="1" dirty="0">
                          <a:ln>
                            <a:noFill/>
                          </a:ln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Εσωτερικός βαθμός απόδοσης επένδυσης (</a:t>
                      </a:r>
                      <a:r>
                        <a:rPr lang="en-US" sz="1600" b="1" dirty="0">
                          <a:ln>
                            <a:noFill/>
                          </a:ln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IRR</a:t>
                      </a:r>
                      <a:r>
                        <a:rPr lang="el-GR" sz="1600" b="1" dirty="0">
                          <a:ln>
                            <a:noFill/>
                          </a:ln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)</a:t>
                      </a:r>
                      <a:endParaRPr lang="el-GR" sz="1600" dirty="0">
                        <a:ln>
                          <a:noFill/>
                        </a:ln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600" b="1" dirty="0">
                          <a:ln>
                            <a:noFill/>
                          </a:ln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(%)</a:t>
                      </a:r>
                      <a:endParaRPr lang="el-GR" sz="1600" dirty="0">
                        <a:ln>
                          <a:noFill/>
                        </a:ln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86400" marB="0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600" b="1" dirty="0">
                          <a:ln>
                            <a:noFill/>
                          </a:ln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Περίοδος αποπληρωμής επένδυσης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600" b="1" dirty="0">
                          <a:ln>
                            <a:noFill/>
                          </a:ln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(έτη)</a:t>
                      </a:r>
                      <a:endParaRPr lang="el-GR" sz="1600" dirty="0">
                        <a:ln>
                          <a:noFill/>
                        </a:ln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86400" marB="0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242103859"/>
                  </a:ext>
                </a:extLst>
              </a:tr>
              <a:tr h="853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l-GR" sz="1600" dirty="0">
                        <a:ln>
                          <a:noFill/>
                        </a:ln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dirty="0">
                          <a:ln>
                            <a:noFill/>
                          </a:ln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97.400</a:t>
                      </a:r>
                      <a:endParaRPr lang="el-GR" sz="1600" dirty="0">
                        <a:ln>
                          <a:noFill/>
                        </a:ln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l-GR" sz="1800" dirty="0">
                        <a:ln>
                          <a:noFill/>
                        </a:ln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dirty="0">
                          <a:ln>
                            <a:noFill/>
                          </a:ln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1.948</a:t>
                      </a:r>
                      <a:endParaRPr lang="el-GR" sz="1800" dirty="0">
                        <a:ln>
                          <a:noFill/>
                        </a:ln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600" dirty="0">
                          <a:ln>
                            <a:noFill/>
                          </a:ln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168.210</a:t>
                      </a:r>
                      <a:endParaRPr lang="el-GR" sz="1800" dirty="0">
                        <a:ln>
                          <a:noFill/>
                        </a:ln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dirty="0">
                          <a:ln>
                            <a:noFill/>
                          </a:ln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0,1</a:t>
                      </a:r>
                      <a:r>
                        <a:rPr lang="el-GR" sz="1600" dirty="0">
                          <a:ln>
                            <a:noFill/>
                          </a:ln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80</a:t>
                      </a:r>
                      <a:endParaRPr lang="el-GR" sz="1800" dirty="0">
                        <a:ln>
                          <a:noFill/>
                        </a:ln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600" dirty="0">
                          <a:ln>
                            <a:noFill/>
                          </a:ln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30.278</a:t>
                      </a:r>
                      <a:endParaRPr lang="el-GR" sz="1800" dirty="0">
                        <a:ln>
                          <a:noFill/>
                        </a:ln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l-GR" sz="1600">
                          <a:ln>
                            <a:noFill/>
                          </a:ln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189.000</a:t>
                      </a:r>
                      <a:endParaRPr lang="el-GR" sz="1800">
                        <a:ln>
                          <a:noFill/>
                        </a:ln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dirty="0">
                          <a:ln>
                            <a:noFill/>
                          </a:ln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16</a:t>
                      </a:r>
                      <a:endParaRPr lang="el-GR" sz="1800" dirty="0">
                        <a:ln>
                          <a:noFill/>
                        </a:ln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dirty="0">
                          <a:ln>
                            <a:noFill/>
                          </a:ln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4</a:t>
                      </a:r>
                      <a:endParaRPr lang="el-GR" sz="1800" dirty="0">
                        <a:ln>
                          <a:noFill/>
                        </a:ln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2296" marR="82296" marT="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61860648"/>
                  </a:ext>
                </a:extLst>
              </a:tr>
            </a:tbl>
          </a:graphicData>
        </a:graphic>
      </p:graphicFrame>
      <p:graphicFrame>
        <p:nvGraphicFramePr>
          <p:cNvPr id="15" name="Chart 14">
            <a:extLst>
              <a:ext uri="{FF2B5EF4-FFF2-40B4-BE49-F238E27FC236}">
                <a16:creationId xmlns:a16="http://schemas.microsoft.com/office/drawing/2014/main" id="{351EDF77-9528-4ED4-B661-FA93F47CA30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99001128"/>
              </p:ext>
            </p:extLst>
          </p:nvPr>
        </p:nvGraphicFramePr>
        <p:xfrm>
          <a:off x="9090224" y="4486202"/>
          <a:ext cx="5300145" cy="33904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17" name="Title 1">
            <a:extLst>
              <a:ext uri="{FF2B5EF4-FFF2-40B4-BE49-F238E27FC236}">
                <a16:creationId xmlns:a16="http://schemas.microsoft.com/office/drawing/2014/main" id="{E2ACFBF4-C8A8-4AEE-AC2F-A64F684A76CD}"/>
              </a:ext>
            </a:extLst>
          </p:cNvPr>
          <p:cNvSpPr txBox="1">
            <a:spLocks/>
          </p:cNvSpPr>
          <p:nvPr/>
        </p:nvSpPr>
        <p:spPr>
          <a:xfrm>
            <a:off x="123291" y="62093"/>
            <a:ext cx="14630398" cy="585710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algn="l" defTabSz="109728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>
                <a:solidFill>
                  <a:schemeClr val="tx1"/>
                </a:solidFill>
                <a:latin typeface="DM Sans Medium" charset="0"/>
                <a:ea typeface="DM Sans Medium" charset="0"/>
                <a:cs typeface="DM Sans Medium" charset="0"/>
              </a:defRPr>
            </a:lvl1pPr>
          </a:lstStyle>
          <a:p>
            <a:endParaRPr lang="pt-BR" sz="2400" dirty="0">
              <a:solidFill>
                <a:srgbClr val="5BCBF5"/>
              </a:solidFill>
              <a:latin typeface="Neutraface 2 Text Greek Demi" panose="020B0303020202020102" pitchFamily="34" charset="0"/>
              <a:cs typeface="Calibri" panose="020F050202020403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A75C2BB-1C60-2178-789B-A8448D69FEAF}"/>
              </a:ext>
            </a:extLst>
          </p:cNvPr>
          <p:cNvSpPr txBox="1">
            <a:spLocks/>
          </p:cNvSpPr>
          <p:nvPr/>
        </p:nvSpPr>
        <p:spPr>
          <a:xfrm>
            <a:off x="535592" y="352960"/>
            <a:ext cx="13660468" cy="585710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algn="l" defTabSz="109728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>
                <a:solidFill>
                  <a:schemeClr val="tx1"/>
                </a:solidFill>
                <a:latin typeface="DM Sans Medium" charset="0"/>
                <a:ea typeface="DM Sans Medium" charset="0"/>
                <a:cs typeface="DM Sans Medium" charset="0"/>
              </a:defRPr>
            </a:lvl1pPr>
          </a:lstStyle>
          <a:p>
            <a:r>
              <a:rPr lang="el-GR" sz="3200" dirty="0">
                <a:solidFill>
                  <a:srgbClr val="1F6091"/>
                </a:solidFill>
                <a:latin typeface="Neutraface 2 Text Greek Demi" panose="020B0303020202020102" pitchFamily="34" charset="0"/>
                <a:cs typeface="Calibri" panose="020F0502020204030204" pitchFamily="34" charset="0"/>
              </a:rPr>
              <a:t>Φ/Β σταθμός με εικονικό ενεργειακό συμψηφισμό στη Μυτιλήνη (Λέσβος)</a:t>
            </a:r>
            <a:endParaRPr lang="pt-BR" sz="3200" dirty="0">
              <a:solidFill>
                <a:srgbClr val="1F6091"/>
              </a:solidFill>
              <a:latin typeface="Neutraface 2 Text Greek Demi" panose="020B0303020202020102" pitchFamily="34" charset="0"/>
              <a:cs typeface="Calibri" panose="020F050202020403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2815619-3693-613F-7503-2F0AC5138557}"/>
              </a:ext>
            </a:extLst>
          </p:cNvPr>
          <p:cNvSpPr txBox="1"/>
          <p:nvPr/>
        </p:nvSpPr>
        <p:spPr>
          <a:xfrm>
            <a:off x="535592" y="938670"/>
            <a:ext cx="7315200" cy="341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109728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l-GR" b="1" dirty="0">
                <a:solidFill>
                  <a:srgbClr val="13778E"/>
                </a:solidFill>
                <a:latin typeface="Neutraface 2 Text Greek Demi" panose="020B0303020202020102" pitchFamily="34" charset="0"/>
              </a:rPr>
              <a:t>Οικονομοτεχνική ανάλυση</a:t>
            </a:r>
            <a:endParaRPr kumimoji="0" lang="el-GR" sz="1800" b="1" i="0" u="none" strike="noStrike" kern="1200" cap="none" spc="0" normalizeH="0" baseline="0" dirty="0">
              <a:ln>
                <a:noFill/>
              </a:ln>
              <a:solidFill>
                <a:srgbClr val="13778E"/>
              </a:solidFill>
              <a:effectLst/>
              <a:uLnTx/>
              <a:uFillTx/>
              <a:latin typeface="Neutraface 2 Text Greek Demi" panose="020B0303020202020102" pitchFamily="34" charset="0"/>
              <a:ea typeface="+mn-ea"/>
              <a:cs typeface="+mn-cs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37D67F0-B786-E7DA-16F5-ACDD7AEFACD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29019" y="7497127"/>
            <a:ext cx="6086475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63768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blue and black map&#10;&#10;Description automatically generated">
            <a:extLst>
              <a:ext uri="{FF2B5EF4-FFF2-40B4-BE49-F238E27FC236}">
                <a16:creationId xmlns:a16="http://schemas.microsoft.com/office/drawing/2014/main" id="{1093AC01-2CD8-8E57-31B0-73BFA19E25E5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</a:blip>
          <a:stretch>
            <a:fillRect/>
          </a:stretch>
        </p:blipFill>
        <p:spPr>
          <a:xfrm>
            <a:off x="4284832" y="117301"/>
            <a:ext cx="10017183" cy="7994997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32156DC3-D814-9F56-D5AF-701DD1D26445}"/>
              </a:ext>
            </a:extLst>
          </p:cNvPr>
          <p:cNvSpPr/>
          <p:nvPr/>
        </p:nvSpPr>
        <p:spPr>
          <a:xfrm>
            <a:off x="8904006" y="5538769"/>
            <a:ext cx="2872357" cy="1814946"/>
          </a:xfrm>
          <a:prstGeom prst="rect">
            <a:avLst/>
          </a:prstGeom>
          <a:solidFill>
            <a:srgbClr val="1377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28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Δήμος </a:t>
            </a:r>
            <a:endParaRPr lang="nl-BE" sz="28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algn="ctr"/>
            <a:r>
              <a:rPr lang="el-GR" sz="18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Διαχείριση του έργου</a:t>
            </a:r>
            <a:endParaRPr lang="en-US" sz="18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921014D5-0F34-F3C1-76F2-39889F6E89BF}"/>
              </a:ext>
            </a:extLst>
          </p:cNvPr>
          <p:cNvSpPr/>
          <p:nvPr/>
        </p:nvSpPr>
        <p:spPr>
          <a:xfrm>
            <a:off x="5384951" y="5538769"/>
            <a:ext cx="3343413" cy="1814946"/>
          </a:xfrm>
          <a:prstGeom prst="rect">
            <a:avLst/>
          </a:prstGeom>
          <a:solidFill>
            <a:srgbClr val="1F60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28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1</a:t>
            </a:r>
            <a:r>
              <a:rPr lang="en-US" sz="28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42</a:t>
            </a:r>
            <a:r>
              <a:rPr lang="el-GR" sz="28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28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MWh</a:t>
            </a:r>
          </a:p>
          <a:p>
            <a:pPr algn="ctr"/>
            <a:r>
              <a:rPr lang="el-GR" sz="18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Παραγόμενη ενέργεια</a:t>
            </a:r>
            <a:endParaRPr lang="en-US" sz="18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406294FE-741C-6ADF-20F4-6D57C0F76FF0}"/>
              </a:ext>
            </a:extLst>
          </p:cNvPr>
          <p:cNvSpPr/>
          <p:nvPr/>
        </p:nvSpPr>
        <p:spPr>
          <a:xfrm>
            <a:off x="535593" y="5538769"/>
            <a:ext cx="4673716" cy="1814946"/>
          </a:xfrm>
          <a:prstGeom prst="rect">
            <a:avLst/>
          </a:prstGeom>
          <a:solidFill>
            <a:srgbClr val="1377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28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3 Δημοτικά αντλιοστάσια </a:t>
            </a:r>
            <a:r>
              <a:rPr lang="el-GR" sz="18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Συμψηφιζόμενες καταναλώσεις</a:t>
            </a:r>
            <a:endParaRPr lang="en-US" sz="18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5756EEDB-D63B-9370-1B93-1DAA964C5F63}"/>
              </a:ext>
            </a:extLst>
          </p:cNvPr>
          <p:cNvSpPr/>
          <p:nvPr/>
        </p:nvSpPr>
        <p:spPr>
          <a:xfrm>
            <a:off x="535592" y="3591254"/>
            <a:ext cx="5144771" cy="1814946"/>
          </a:xfrm>
          <a:prstGeom prst="rect">
            <a:avLst/>
          </a:prstGeom>
          <a:solidFill>
            <a:srgbClr val="1F60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28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Εικονικός ενεργειακός συμψηφισμός</a:t>
            </a:r>
            <a:endParaRPr lang="nl-BE" sz="28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algn="ctr"/>
            <a:r>
              <a:rPr lang="el-GR" sz="18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Καθεστώς λειτουργίας</a:t>
            </a:r>
            <a:endParaRPr lang="en-US" sz="18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918288EB-5271-4693-76AC-E2203CABDD93}"/>
              </a:ext>
            </a:extLst>
          </p:cNvPr>
          <p:cNvSpPr/>
          <p:nvPr/>
        </p:nvSpPr>
        <p:spPr>
          <a:xfrm>
            <a:off x="5112327" y="1643739"/>
            <a:ext cx="3063445" cy="1814946"/>
          </a:xfrm>
          <a:prstGeom prst="rect">
            <a:avLst/>
          </a:prstGeom>
          <a:solidFill>
            <a:srgbClr val="1F60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28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99,96 </a:t>
            </a:r>
            <a:r>
              <a:rPr lang="en-US" sz="28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kW</a:t>
            </a:r>
          </a:p>
          <a:p>
            <a:pPr algn="ctr"/>
            <a:r>
              <a:rPr lang="el-GR" sz="18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Εγκατεστημένη ισχύς Φ/Β</a:t>
            </a:r>
            <a:endParaRPr lang="en-US" sz="18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4A77A54E-BC41-FC66-5318-C25127D844F9}"/>
              </a:ext>
            </a:extLst>
          </p:cNvPr>
          <p:cNvSpPr/>
          <p:nvPr/>
        </p:nvSpPr>
        <p:spPr>
          <a:xfrm>
            <a:off x="535592" y="1643739"/>
            <a:ext cx="4410481" cy="1814946"/>
          </a:xfrm>
          <a:prstGeom prst="rect">
            <a:avLst/>
          </a:prstGeom>
          <a:solidFill>
            <a:srgbClr val="1377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28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ΕΠΑΛ </a:t>
            </a:r>
            <a:r>
              <a:rPr lang="el-GR" sz="2800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Μούδρου</a:t>
            </a:r>
            <a:endParaRPr lang="nl-BE" sz="28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algn="ctr"/>
            <a:r>
              <a:rPr lang="el-GR" sz="18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Θέση εγκατάστασης</a:t>
            </a:r>
            <a:endParaRPr lang="en-US" sz="18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29" name="Picture 28" descr="A close-up of electrical boxes&#10;&#10;Description automatically generated">
            <a:extLst>
              <a:ext uri="{FF2B5EF4-FFF2-40B4-BE49-F238E27FC236}">
                <a16:creationId xmlns:a16="http://schemas.microsoft.com/office/drawing/2014/main" id="{A7F52F5C-89E5-7967-D015-EBAFF7EE21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5700" y="1643739"/>
            <a:ext cx="1210624" cy="181494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A2974A5-6774-C9D7-8182-EDCF495C3FDA}"/>
              </a:ext>
            </a:extLst>
          </p:cNvPr>
          <p:cNvSpPr txBox="1"/>
          <p:nvPr/>
        </p:nvSpPr>
        <p:spPr>
          <a:xfrm>
            <a:off x="535592" y="938670"/>
            <a:ext cx="7315200" cy="341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097280">
              <a:lnSpc>
                <a:spcPct val="90000"/>
              </a:lnSpc>
              <a:spcBef>
                <a:spcPts val="1200"/>
              </a:spcBef>
              <a:defRPr/>
            </a:pPr>
            <a:r>
              <a:rPr kumimoji="0" lang="el-GR" sz="1800" b="1" i="0" u="none" strike="noStrike" kern="1200" cap="none" spc="0" normalizeH="0" baseline="0" dirty="0">
                <a:ln>
                  <a:noFill/>
                </a:ln>
                <a:solidFill>
                  <a:srgbClr val="13778E"/>
                </a:solidFill>
                <a:effectLst/>
                <a:uLnTx/>
                <a:uFillTx/>
                <a:latin typeface="Neutraface 2 Text Greek Demi" panose="020B0303020202020102" pitchFamily="34" charset="0"/>
                <a:ea typeface="+mn-ea"/>
                <a:cs typeface="+mn-cs"/>
              </a:rPr>
              <a:t>Στοιχεία έργου</a:t>
            </a:r>
          </a:p>
        </p:txBody>
      </p:sp>
      <p:pic>
        <p:nvPicPr>
          <p:cNvPr id="9" name="Picture 8" descr="A building with trees around it&#10;&#10;Description automatically generated">
            <a:extLst>
              <a:ext uri="{FF2B5EF4-FFF2-40B4-BE49-F238E27FC236}">
                <a16:creationId xmlns:a16="http://schemas.microsoft.com/office/drawing/2014/main" id="{E27DDFB6-D1CD-89A3-AB33-F7295CF4DB4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42" r="8342"/>
          <a:stretch/>
        </p:blipFill>
        <p:spPr>
          <a:xfrm rot="5400000">
            <a:off x="8043538" y="1939602"/>
            <a:ext cx="1814946" cy="1223219"/>
          </a:xfrm>
          <a:prstGeom prst="rect">
            <a:avLst/>
          </a:prstGeom>
        </p:spPr>
      </p:pic>
      <p:pic>
        <p:nvPicPr>
          <p:cNvPr id="13" name="Picture 6">
            <a:extLst>
              <a:ext uri="{FF2B5EF4-FFF2-40B4-BE49-F238E27FC236}">
                <a16:creationId xmlns:a16="http://schemas.microsoft.com/office/drawing/2014/main" id="{29AD362C-BC5E-7BB2-8DE7-5B4F9D971E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6550" y="1643735"/>
            <a:ext cx="1361211" cy="1814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17088E69-FFA4-A02F-921C-C075F8AD7900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553" t="16244" r="-553" b="16244"/>
          <a:stretch/>
        </p:blipFill>
        <p:spPr>
          <a:xfrm>
            <a:off x="5813369" y="3591245"/>
            <a:ext cx="3480055" cy="181495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8B32B2B-668F-442C-6DCC-C7130D07893E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b="4447"/>
          <a:stretch/>
        </p:blipFill>
        <p:spPr>
          <a:xfrm>
            <a:off x="8346550" y="1643733"/>
            <a:ext cx="2559002" cy="181494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2089FCD-C453-4980-F764-2F78E010D2B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425626" y="3591245"/>
            <a:ext cx="1970732" cy="187107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FA9DAFCF-BCB1-06D7-D534-26D35804767D}"/>
              </a:ext>
            </a:extLst>
          </p:cNvPr>
          <p:cNvSpPr txBox="1">
            <a:spLocks/>
          </p:cNvSpPr>
          <p:nvPr/>
        </p:nvSpPr>
        <p:spPr>
          <a:xfrm>
            <a:off x="535592" y="352960"/>
            <a:ext cx="13660468" cy="585710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algn="l" defTabSz="109728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>
                <a:solidFill>
                  <a:schemeClr val="tx1"/>
                </a:solidFill>
                <a:latin typeface="DM Sans Medium" charset="0"/>
                <a:ea typeface="DM Sans Medium" charset="0"/>
                <a:cs typeface="DM Sans Medium" charset="0"/>
              </a:defRPr>
            </a:lvl1pPr>
          </a:lstStyle>
          <a:p>
            <a:r>
              <a:rPr lang="el-GR" sz="3200" dirty="0">
                <a:solidFill>
                  <a:srgbClr val="1F6091"/>
                </a:solidFill>
                <a:latin typeface="Neutraface 2 Text Greek Demi" panose="020B0303020202020102" pitchFamily="34" charset="0"/>
                <a:cs typeface="Calibri" panose="020F0502020204030204" pitchFamily="34" charset="0"/>
              </a:rPr>
              <a:t>Φ/Β σταθμός με εικονικό ενεργειακό συμψηφισμό στον </a:t>
            </a:r>
            <a:r>
              <a:rPr lang="el-GR" sz="3200" dirty="0" err="1">
                <a:solidFill>
                  <a:srgbClr val="1F6091"/>
                </a:solidFill>
                <a:latin typeface="Neutraface 2 Text Greek Demi" panose="020B0303020202020102" pitchFamily="34" charset="0"/>
                <a:cs typeface="Calibri" panose="020F0502020204030204" pitchFamily="34" charset="0"/>
              </a:rPr>
              <a:t>Μούδρο</a:t>
            </a:r>
            <a:r>
              <a:rPr lang="el-GR" sz="3200" dirty="0">
                <a:solidFill>
                  <a:srgbClr val="1F6091"/>
                </a:solidFill>
                <a:latin typeface="Neutraface 2 Text Greek Demi" panose="020B0303020202020102" pitchFamily="34" charset="0"/>
                <a:cs typeface="Calibri" panose="020F0502020204030204" pitchFamily="34" charset="0"/>
              </a:rPr>
              <a:t> (Λήμνος)</a:t>
            </a:r>
            <a:endParaRPr lang="pt-BR" sz="3200" dirty="0">
              <a:solidFill>
                <a:srgbClr val="1F6091"/>
              </a:solidFill>
              <a:latin typeface="Neutraface 2 Text Greek Demi" panose="020B0303020202020102" pitchFamily="34" charset="0"/>
              <a:cs typeface="Calibri" panose="020F050202020403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DB1D212-B61D-C4E5-3B0E-9F781C0869D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29019" y="7497127"/>
            <a:ext cx="6086475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007367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blue and black map&#10;&#10;Description automatically generated">
            <a:extLst>
              <a:ext uri="{FF2B5EF4-FFF2-40B4-BE49-F238E27FC236}">
                <a16:creationId xmlns:a16="http://schemas.microsoft.com/office/drawing/2014/main" id="{58604DB7-DF18-AE95-D005-AA9119915067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20000"/>
          </a:blip>
          <a:stretch>
            <a:fillRect/>
          </a:stretch>
        </p:blipFill>
        <p:spPr>
          <a:xfrm>
            <a:off x="4284832" y="117301"/>
            <a:ext cx="10017183" cy="7994997"/>
          </a:xfrm>
          <a:prstGeom prst="rect">
            <a:avLst/>
          </a:prstGeom>
        </p:spPr>
      </p:pic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EDA7C379-229D-5229-BF29-256B209BA0A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3577920"/>
              </p:ext>
            </p:extLst>
          </p:nvPr>
        </p:nvGraphicFramePr>
        <p:xfrm>
          <a:off x="637085" y="4114799"/>
          <a:ext cx="6186239" cy="3040699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5462317">
                  <a:extLst>
                    <a:ext uri="{9D8B030D-6E8A-4147-A177-3AD203B41FA5}">
                      <a16:colId xmlns:a16="http://schemas.microsoft.com/office/drawing/2014/main" val="952878494"/>
                    </a:ext>
                  </a:extLst>
                </a:gridCol>
                <a:gridCol w="723922">
                  <a:extLst>
                    <a:ext uri="{9D8B030D-6E8A-4147-A177-3AD203B41FA5}">
                      <a16:colId xmlns:a16="http://schemas.microsoft.com/office/drawing/2014/main" val="1492592905"/>
                    </a:ext>
                  </a:extLst>
                </a:gridCol>
              </a:tblGrid>
              <a:tr h="542038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l-GR" sz="1600" b="1" u="none" strike="noStrike" dirty="0">
                          <a:solidFill>
                            <a:srgbClr val="13778E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 Κόστος  Φ/Β σταθμού (€)</a:t>
                      </a:r>
                      <a:endParaRPr lang="el-GR" sz="1600" b="1" i="0" u="none" strike="noStrike" dirty="0">
                        <a:solidFill>
                          <a:srgbClr val="13778E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200" marR="43200" marT="0" marB="0" anchor="ctr">
                    <a:lnB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51063811"/>
                  </a:ext>
                </a:extLst>
              </a:tr>
              <a:tr h="277629">
                <a:tc>
                  <a:txBody>
                    <a:bodyPr/>
                    <a:lstStyle/>
                    <a:p>
                      <a:pPr algn="l" rtl="0" fontAlgn="ctr"/>
                      <a:r>
                        <a:rPr lang="el-GR" sz="1300" b="0" u="none" strike="noStrike" dirty="0" err="1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Φωτοβολταϊκά</a:t>
                      </a:r>
                      <a:r>
                        <a:rPr lang="el-GR" sz="1300" b="0" u="none" strike="noStrike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 πλαίσια </a:t>
                      </a:r>
                      <a:endParaRPr lang="el-GR" sz="1300" b="0" i="0" u="none" strike="noStrike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200" marR="43200" marT="0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l-GR" sz="1300" b="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42.300</a:t>
                      </a:r>
                      <a:endParaRPr lang="el-GR" sz="13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200" marR="43200" marT="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935432195"/>
                  </a:ext>
                </a:extLst>
              </a:tr>
              <a:tr h="277629">
                <a:tc>
                  <a:txBody>
                    <a:bodyPr/>
                    <a:lstStyle/>
                    <a:p>
                      <a:pPr algn="l" rtl="0" fontAlgn="ctr"/>
                      <a:r>
                        <a:rPr lang="el-GR" sz="1300" b="0" u="none" strike="noStrike" dirty="0" err="1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Φωτοβολταϊκοί</a:t>
                      </a:r>
                      <a:r>
                        <a:rPr lang="el-GR" sz="1300" b="0" u="none" strike="noStrike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 </a:t>
                      </a:r>
                      <a:r>
                        <a:rPr lang="el-GR" sz="1300" b="0" u="none" strike="noStrike" dirty="0" err="1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αντιστροφείς</a:t>
                      </a:r>
                      <a:endParaRPr lang="el-GR" sz="1300" b="0" i="0" u="none" strike="noStrike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200" marR="43200" marT="0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l-GR" sz="1300" b="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19.900</a:t>
                      </a:r>
                      <a:endParaRPr lang="el-GR" sz="13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200" marR="43200" marT="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630062014"/>
                  </a:ext>
                </a:extLst>
              </a:tr>
              <a:tr h="277629">
                <a:tc>
                  <a:txBody>
                    <a:bodyPr/>
                    <a:lstStyle/>
                    <a:p>
                      <a:pPr algn="l" rtl="0" fontAlgn="ctr"/>
                      <a:r>
                        <a:rPr lang="el-GR" sz="1300" b="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Σύστημα στήριξης ΦΒ πλαισίων</a:t>
                      </a:r>
                      <a:endParaRPr lang="el-GR" sz="13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200" marR="43200" marT="0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l-GR" sz="1300" b="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13.000</a:t>
                      </a:r>
                      <a:endParaRPr lang="el-GR" sz="13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200" marR="43200" marT="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425343095"/>
                  </a:ext>
                </a:extLst>
              </a:tr>
              <a:tr h="277629">
                <a:tc>
                  <a:txBody>
                    <a:bodyPr/>
                    <a:lstStyle/>
                    <a:p>
                      <a:pPr algn="l" rtl="0" fontAlgn="ctr"/>
                      <a:r>
                        <a:rPr lang="el-GR" sz="1300" b="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Καλωδίωση και ηλεκτρικοί πίνακες</a:t>
                      </a:r>
                      <a:endParaRPr lang="el-GR" sz="13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200" marR="43200" marT="0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l-GR" sz="1300" b="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3.500</a:t>
                      </a:r>
                      <a:endParaRPr lang="el-GR" sz="13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200" marR="43200" marT="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219515910"/>
                  </a:ext>
                </a:extLst>
              </a:tr>
              <a:tr h="277629">
                <a:tc>
                  <a:txBody>
                    <a:bodyPr/>
                    <a:lstStyle/>
                    <a:p>
                      <a:pPr algn="l" rtl="0" fontAlgn="ctr"/>
                      <a:r>
                        <a:rPr lang="el-GR" sz="1300" b="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Εργασίες εγκατάστασης (ηλεκτρολογικά, μηχανολογικά κλπ.)</a:t>
                      </a:r>
                      <a:endParaRPr lang="el-GR" sz="13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200" marR="43200" marT="0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l-GR" sz="1300" b="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5.000</a:t>
                      </a:r>
                      <a:endParaRPr lang="el-GR" sz="13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200" marR="43200" marT="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606325076"/>
                  </a:ext>
                </a:extLst>
              </a:tr>
              <a:tr h="277629">
                <a:tc>
                  <a:txBody>
                    <a:bodyPr/>
                    <a:lstStyle/>
                    <a:p>
                      <a:pPr algn="l" rtl="0" fontAlgn="ctr"/>
                      <a:r>
                        <a:rPr lang="el-GR" sz="1300" b="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Σύστημα γείωσης και αντικεραυνικής προστασίας </a:t>
                      </a:r>
                      <a:r>
                        <a:rPr lang="el-GR" sz="1000" b="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 </a:t>
                      </a:r>
                      <a:endParaRPr lang="el-GR" sz="13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200" marR="43200" marT="0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l-GR" sz="1300" b="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3.500</a:t>
                      </a:r>
                      <a:endParaRPr lang="el-GR" sz="13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200" marR="43200" marT="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511953488"/>
                  </a:ext>
                </a:extLst>
              </a:tr>
              <a:tr h="277629">
                <a:tc>
                  <a:txBody>
                    <a:bodyPr/>
                    <a:lstStyle/>
                    <a:p>
                      <a:pPr algn="l" rtl="0" fontAlgn="ctr"/>
                      <a:r>
                        <a:rPr lang="el-GR" sz="1300" b="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Σύστημα ασφάλειας, επικοινωνίας και παρακολούθησης</a:t>
                      </a:r>
                      <a:endParaRPr lang="el-GR" sz="13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200" marR="43200" marT="0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l-GR" sz="1300" b="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3.000</a:t>
                      </a:r>
                      <a:endParaRPr lang="el-GR" sz="13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200" marR="43200" marT="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121177758"/>
                  </a:ext>
                </a:extLst>
              </a:tr>
              <a:tr h="277629">
                <a:tc>
                  <a:txBody>
                    <a:bodyPr/>
                    <a:lstStyle/>
                    <a:p>
                      <a:pPr algn="l" rtl="0" fontAlgn="ctr"/>
                      <a:r>
                        <a:rPr lang="el-GR" sz="1300" b="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Αδειοδότηση και σύνδεση με το δίκτυο</a:t>
                      </a:r>
                      <a:endParaRPr lang="el-GR" sz="13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200" marR="43200" marT="0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l-GR" sz="1300" b="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5.000</a:t>
                      </a:r>
                      <a:endParaRPr lang="el-GR" sz="13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200" marR="43200" marT="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753684386"/>
                  </a:ext>
                </a:extLst>
              </a:tr>
              <a:tr h="277629">
                <a:tc>
                  <a:txBody>
                    <a:bodyPr/>
                    <a:lstStyle/>
                    <a:p>
                      <a:pPr algn="just" rtl="0" fontAlgn="ctr"/>
                      <a:r>
                        <a:rPr lang="el-GR" sz="1300" b="1" u="none" strike="noStrike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Συνολικό κόστος </a:t>
                      </a:r>
                      <a:endParaRPr lang="el-GR" sz="1300" b="1" i="0" u="none" strike="noStrike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200" marR="43200" marT="0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l-GR" sz="1300" b="1" u="none" strike="noStrike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95.200</a:t>
                      </a:r>
                      <a:endParaRPr lang="el-GR" sz="1300" b="1" i="0" u="none" strike="noStrike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200" marR="43200" marT="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791399417"/>
                  </a:ext>
                </a:extLst>
              </a:tr>
            </a:tbl>
          </a:graphicData>
        </a:graphic>
      </p:graphicFrame>
      <p:graphicFrame>
        <p:nvGraphicFramePr>
          <p:cNvPr id="13" name="Chart 12">
            <a:extLst>
              <a:ext uri="{FF2B5EF4-FFF2-40B4-BE49-F238E27FC236}">
                <a16:creationId xmlns:a16="http://schemas.microsoft.com/office/drawing/2014/main" id="{BC3003B5-C7B4-4B6C-BE0B-5BFD35133B6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62273147"/>
              </p:ext>
            </p:extLst>
          </p:nvPr>
        </p:nvGraphicFramePr>
        <p:xfrm>
          <a:off x="8035291" y="1741550"/>
          <a:ext cx="5415238" cy="54139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68FDB106-E466-5936-F3EC-1ED01935489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7413628"/>
              </p:ext>
            </p:extLst>
          </p:nvPr>
        </p:nvGraphicFramePr>
        <p:xfrm>
          <a:off x="637085" y="1733379"/>
          <a:ext cx="6186240" cy="2168247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394536">
                  <a:extLst>
                    <a:ext uri="{9D8B030D-6E8A-4147-A177-3AD203B41FA5}">
                      <a16:colId xmlns:a16="http://schemas.microsoft.com/office/drawing/2014/main" val="3339054840"/>
                    </a:ext>
                  </a:extLst>
                </a:gridCol>
                <a:gridCol w="2985852">
                  <a:extLst>
                    <a:ext uri="{9D8B030D-6E8A-4147-A177-3AD203B41FA5}">
                      <a16:colId xmlns:a16="http://schemas.microsoft.com/office/drawing/2014/main" val="1951092284"/>
                    </a:ext>
                  </a:extLst>
                </a:gridCol>
                <a:gridCol w="1575902">
                  <a:extLst>
                    <a:ext uri="{9D8B030D-6E8A-4147-A177-3AD203B41FA5}">
                      <a16:colId xmlns:a16="http://schemas.microsoft.com/office/drawing/2014/main" val="2038001787"/>
                    </a:ext>
                  </a:extLst>
                </a:gridCol>
                <a:gridCol w="1229950">
                  <a:extLst>
                    <a:ext uri="{9D8B030D-6E8A-4147-A177-3AD203B41FA5}">
                      <a16:colId xmlns:a16="http://schemas.microsoft.com/office/drawing/2014/main" val="2516156192"/>
                    </a:ext>
                  </a:extLst>
                </a:gridCol>
              </a:tblGrid>
              <a:tr h="953048">
                <a:tc>
                  <a:txBody>
                    <a:bodyPr/>
                    <a:lstStyle/>
                    <a:p>
                      <a:pPr algn="l" rtl="0" fontAlgn="ctr"/>
                      <a:r>
                        <a:rPr lang="el-GR" sz="1300" b="0" u="none" strike="noStrike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 </a:t>
                      </a:r>
                      <a:endParaRPr lang="el-GR" sz="1300" b="0" i="0" u="none" strike="noStrike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200" marR="43200" marT="1143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l-GR" sz="1600" b="1" u="none" strike="noStrike" dirty="0">
                          <a:solidFill>
                            <a:srgbClr val="13778E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 ΣΥΜΨΗΦΙΖΟΜΕΝΕΣ ΚΑΤΑΝΑΛΩΣΕΙΣ</a:t>
                      </a:r>
                      <a:endParaRPr lang="el-GR" sz="1600" b="1" i="0" u="none" strike="noStrike" dirty="0">
                        <a:solidFill>
                          <a:srgbClr val="13778E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200" marR="43200" marT="11430" marB="0" anchor="ctr">
                    <a:lnB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l-GR" sz="1300" b="0" u="none" strike="noStrike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Συμφωνημένη Ισχύς</a:t>
                      </a:r>
                      <a:endParaRPr lang="en-US" sz="1300" b="0" u="none" strike="noStrike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  <a:p>
                      <a:pPr algn="ctr" rtl="0" fontAlgn="ctr"/>
                      <a:r>
                        <a:rPr lang="el-GR" sz="1300" b="0" u="none" strike="noStrike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(</a:t>
                      </a:r>
                      <a:r>
                        <a:rPr lang="en-GB" sz="1300" b="0" u="none" strike="noStrike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kVA)</a:t>
                      </a:r>
                      <a:endParaRPr lang="en-GB" sz="1300" b="0" i="0" u="none" strike="noStrike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200" marR="43200" marT="11430" marB="0" anchor="ctr">
                    <a:lnB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l-GR" sz="1300" b="0" u="none" strike="noStrike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Μέση ετήσια κατανάλωση (</a:t>
                      </a:r>
                      <a:r>
                        <a:rPr lang="en-GB" sz="1300" b="0" u="none" strike="noStrike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kWh)</a:t>
                      </a:r>
                      <a:endParaRPr lang="en-GB" sz="1300" b="0" i="0" u="none" strike="noStrike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200" marR="43200" marT="11430" marB="0" anchor="ctr">
                    <a:lnB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1723231"/>
                  </a:ext>
                </a:extLst>
              </a:tr>
              <a:tr h="257250">
                <a:tc>
                  <a:txBody>
                    <a:bodyPr/>
                    <a:lstStyle/>
                    <a:p>
                      <a:pPr algn="r" rtl="0" fontAlgn="ctr"/>
                      <a:r>
                        <a:rPr lang="el-GR" sz="1300" b="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</a:t>
                      </a:r>
                      <a:endParaRPr lang="el-GR" sz="13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200" marR="43200" marT="11430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l-GR" sz="1300" b="0" u="none" strike="noStrike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Αντλιοστάσιο λυμάτων 1</a:t>
                      </a:r>
                      <a:endParaRPr lang="el-GR" sz="1300" b="0" i="0" u="none" strike="noStrike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200" marR="43200" marT="11430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l-GR" sz="1300" b="0" u="none" strike="noStrike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25</a:t>
                      </a:r>
                      <a:endParaRPr lang="el-GR" sz="1300" b="0" i="0" u="none" strike="noStrike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200" marR="43200" marT="1143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GB" sz="1300" b="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1.214</a:t>
                      </a:r>
                      <a:endParaRPr lang="en-GB" sz="13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200" marR="43200" marT="1143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126000677"/>
                  </a:ext>
                </a:extLst>
              </a:tr>
              <a:tr h="257250">
                <a:tc>
                  <a:txBody>
                    <a:bodyPr/>
                    <a:lstStyle/>
                    <a:p>
                      <a:pPr algn="r" rtl="0" fontAlgn="ctr"/>
                      <a:r>
                        <a:rPr lang="el-GR" sz="1300" b="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2</a:t>
                      </a:r>
                      <a:endParaRPr lang="el-GR" sz="13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200" marR="43200" marT="11430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l-GR" sz="1300" b="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Αντλιοστάσιο λυμάτων 2</a:t>
                      </a:r>
                      <a:endParaRPr lang="el-GR" sz="13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200" marR="43200" marT="11430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l-GR" sz="1300" b="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35</a:t>
                      </a:r>
                      <a:endParaRPr lang="el-GR" sz="13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200" marR="43200" marT="1143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GB" sz="1300" b="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21.038</a:t>
                      </a:r>
                      <a:endParaRPr lang="en-GB" sz="13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200" marR="43200" marT="1143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392520316"/>
                  </a:ext>
                </a:extLst>
              </a:tr>
              <a:tr h="257250">
                <a:tc>
                  <a:txBody>
                    <a:bodyPr/>
                    <a:lstStyle/>
                    <a:p>
                      <a:pPr algn="r" rtl="0" fontAlgn="ctr"/>
                      <a:r>
                        <a:rPr lang="el-GR" sz="1300" b="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3</a:t>
                      </a:r>
                      <a:endParaRPr lang="el-GR" sz="13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200" marR="43200" marT="11430" marB="0" anchor="ctr"/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l-GR" sz="1300" b="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Αντλιοστάσιο λυμάτων 3</a:t>
                      </a:r>
                      <a:endParaRPr lang="el-GR" sz="13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200" marR="43200" marT="11430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l-GR" sz="1300" b="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135</a:t>
                      </a:r>
                      <a:endParaRPr lang="el-GR" sz="13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200" marR="43200" marT="1143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GB" sz="1300" b="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147.360</a:t>
                      </a:r>
                      <a:endParaRPr lang="en-GB" sz="13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200" marR="43200" marT="1143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994473241"/>
                  </a:ext>
                </a:extLst>
              </a:tr>
              <a:tr h="443449">
                <a:tc>
                  <a:txBody>
                    <a:bodyPr/>
                    <a:lstStyle/>
                    <a:p>
                      <a:pPr algn="l" rtl="0" fontAlgn="ctr"/>
                      <a:r>
                        <a:rPr lang="el-GR" sz="1300" b="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 </a:t>
                      </a:r>
                      <a:endParaRPr lang="el-GR" sz="13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200" marR="43200" marT="1143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l-GR" sz="1300" b="1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Συνολική ετήσια κατανάλωση (</a:t>
                      </a:r>
                      <a:r>
                        <a:rPr lang="en-GB" sz="1300" b="1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kWh)</a:t>
                      </a:r>
                      <a:endParaRPr lang="en-GB" sz="1300" b="1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200" marR="43200" marT="1143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l-GR" sz="1300" b="1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 </a:t>
                      </a:r>
                      <a:endParaRPr lang="el-GR" sz="1300" b="1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200" marR="43200" marT="11430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l-GR" sz="1300" b="1" u="none" strike="noStrike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169.612</a:t>
                      </a:r>
                      <a:endParaRPr lang="el-GR" sz="1300" b="1" i="0" u="none" strike="noStrike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43200" marR="43200" marT="11430" marB="0" anchor="ctr"/>
                </a:tc>
                <a:extLst>
                  <a:ext uri="{0D108BD9-81ED-4DB2-BD59-A6C34878D82A}">
                    <a16:rowId xmlns:a16="http://schemas.microsoft.com/office/drawing/2014/main" val="3782756170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CB9E33FE-4D8E-AE04-EEDA-DEAD1E802464}"/>
              </a:ext>
            </a:extLst>
          </p:cNvPr>
          <p:cNvSpPr txBox="1"/>
          <p:nvPr/>
        </p:nvSpPr>
        <p:spPr>
          <a:xfrm>
            <a:off x="535592" y="938670"/>
            <a:ext cx="7315200" cy="341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109728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l-GR" sz="1800" b="1" i="0" u="none" strike="noStrike" kern="1200" cap="none" spc="0" normalizeH="0" baseline="0" dirty="0">
                <a:ln>
                  <a:noFill/>
                </a:ln>
                <a:solidFill>
                  <a:srgbClr val="13778E"/>
                </a:solidFill>
                <a:effectLst/>
                <a:uLnTx/>
                <a:uFillTx/>
                <a:latin typeface="Neutraface 2 Text Greek Demi" panose="020B0303020202020102" pitchFamily="34" charset="0"/>
                <a:ea typeface="+mn-ea"/>
                <a:cs typeface="+mn-cs"/>
              </a:rPr>
              <a:t>Στοιχεία έργου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45A5C86-F9A3-FD2C-46A8-3899B24D8CB9}"/>
              </a:ext>
            </a:extLst>
          </p:cNvPr>
          <p:cNvSpPr txBox="1">
            <a:spLocks/>
          </p:cNvSpPr>
          <p:nvPr/>
        </p:nvSpPr>
        <p:spPr>
          <a:xfrm>
            <a:off x="535592" y="352960"/>
            <a:ext cx="13660468" cy="585710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algn="l" defTabSz="109728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>
                <a:solidFill>
                  <a:schemeClr val="tx1"/>
                </a:solidFill>
                <a:latin typeface="DM Sans Medium" charset="0"/>
                <a:ea typeface="DM Sans Medium" charset="0"/>
                <a:cs typeface="DM Sans Medium" charset="0"/>
              </a:defRPr>
            </a:lvl1pPr>
          </a:lstStyle>
          <a:p>
            <a:r>
              <a:rPr lang="el-GR" sz="3200" dirty="0">
                <a:solidFill>
                  <a:srgbClr val="1F6091"/>
                </a:solidFill>
                <a:latin typeface="Neutraface 2 Text Greek Demi" panose="020B0303020202020102" pitchFamily="34" charset="0"/>
                <a:cs typeface="Calibri" panose="020F0502020204030204" pitchFamily="34" charset="0"/>
              </a:rPr>
              <a:t>Φ/Β σταθμός με εικονικό ενεργειακό συμψηφισμό στον </a:t>
            </a:r>
            <a:r>
              <a:rPr lang="el-GR" sz="3200" dirty="0" err="1">
                <a:solidFill>
                  <a:srgbClr val="1F6091"/>
                </a:solidFill>
                <a:latin typeface="Neutraface 2 Text Greek Demi" panose="020B0303020202020102" pitchFamily="34" charset="0"/>
                <a:cs typeface="Calibri" panose="020F0502020204030204" pitchFamily="34" charset="0"/>
              </a:rPr>
              <a:t>Μούδρο</a:t>
            </a:r>
            <a:r>
              <a:rPr lang="el-GR" sz="3200" dirty="0">
                <a:solidFill>
                  <a:srgbClr val="1F6091"/>
                </a:solidFill>
                <a:latin typeface="Neutraface 2 Text Greek Demi" panose="020B0303020202020102" pitchFamily="34" charset="0"/>
                <a:cs typeface="Calibri" panose="020F0502020204030204" pitchFamily="34" charset="0"/>
              </a:rPr>
              <a:t> (Λήμνος)</a:t>
            </a:r>
            <a:endParaRPr lang="pt-BR" sz="3200" dirty="0">
              <a:solidFill>
                <a:srgbClr val="1F6091"/>
              </a:solidFill>
              <a:latin typeface="Neutraface 2 Text Greek Demi" panose="020B0303020202020102" pitchFamily="34" charset="0"/>
              <a:cs typeface="Calibri" panose="020F050202020403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95DA659-E57E-94BD-C499-B794BE0034C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9019" y="7497127"/>
            <a:ext cx="6086475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104680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blue and black map&#10;&#10;Description automatically generated">
            <a:extLst>
              <a:ext uri="{FF2B5EF4-FFF2-40B4-BE49-F238E27FC236}">
                <a16:creationId xmlns:a16="http://schemas.microsoft.com/office/drawing/2014/main" id="{CE62D0BC-CB0D-CBBC-3A23-E549857FD387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20000"/>
          </a:blip>
          <a:stretch>
            <a:fillRect/>
          </a:stretch>
        </p:blipFill>
        <p:spPr>
          <a:xfrm>
            <a:off x="4284832" y="117301"/>
            <a:ext cx="10017183" cy="7994997"/>
          </a:xfrm>
          <a:prstGeom prst="rect">
            <a:avLst/>
          </a:prstGeom>
        </p:spPr>
      </p:pic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C48C3635-FABA-13D2-C02F-D8DD2FE39EAF}"/>
              </a:ext>
            </a:extLst>
          </p:cNvPr>
          <p:cNvSpPr/>
          <p:nvPr/>
        </p:nvSpPr>
        <p:spPr>
          <a:xfrm rot="16200000">
            <a:off x="9613717" y="843536"/>
            <a:ext cx="2611456" cy="5078483"/>
          </a:xfrm>
          <a:prstGeom prst="roundRect">
            <a:avLst/>
          </a:prstGeom>
          <a:solidFill>
            <a:srgbClr val="1377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E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44C3DFE-4225-EC0D-9465-DEAA88A45A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579991">
            <a:off x="8624129" y="2300951"/>
            <a:ext cx="4590633" cy="2156551"/>
          </a:xfrm>
          <a:prstGeom prst="rect">
            <a:avLst/>
          </a:prstGeom>
        </p:spPr>
      </p:pic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243DD079-DD44-BD71-AA8E-B6D343BD4F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598173"/>
              </p:ext>
            </p:extLst>
          </p:nvPr>
        </p:nvGraphicFramePr>
        <p:xfrm>
          <a:off x="7850792" y="5271084"/>
          <a:ext cx="6451224" cy="2228850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806403">
                  <a:extLst>
                    <a:ext uri="{9D8B030D-6E8A-4147-A177-3AD203B41FA5}">
                      <a16:colId xmlns:a16="http://schemas.microsoft.com/office/drawing/2014/main" val="3959409972"/>
                    </a:ext>
                  </a:extLst>
                </a:gridCol>
                <a:gridCol w="806403">
                  <a:extLst>
                    <a:ext uri="{9D8B030D-6E8A-4147-A177-3AD203B41FA5}">
                      <a16:colId xmlns:a16="http://schemas.microsoft.com/office/drawing/2014/main" val="4137569667"/>
                    </a:ext>
                  </a:extLst>
                </a:gridCol>
                <a:gridCol w="806403">
                  <a:extLst>
                    <a:ext uri="{9D8B030D-6E8A-4147-A177-3AD203B41FA5}">
                      <a16:colId xmlns:a16="http://schemas.microsoft.com/office/drawing/2014/main" val="4098879178"/>
                    </a:ext>
                  </a:extLst>
                </a:gridCol>
                <a:gridCol w="806403">
                  <a:extLst>
                    <a:ext uri="{9D8B030D-6E8A-4147-A177-3AD203B41FA5}">
                      <a16:colId xmlns:a16="http://schemas.microsoft.com/office/drawing/2014/main" val="200517218"/>
                    </a:ext>
                  </a:extLst>
                </a:gridCol>
                <a:gridCol w="806403">
                  <a:extLst>
                    <a:ext uri="{9D8B030D-6E8A-4147-A177-3AD203B41FA5}">
                      <a16:colId xmlns:a16="http://schemas.microsoft.com/office/drawing/2014/main" val="3021569634"/>
                    </a:ext>
                  </a:extLst>
                </a:gridCol>
                <a:gridCol w="806403">
                  <a:extLst>
                    <a:ext uri="{9D8B030D-6E8A-4147-A177-3AD203B41FA5}">
                      <a16:colId xmlns:a16="http://schemas.microsoft.com/office/drawing/2014/main" val="4274470713"/>
                    </a:ext>
                  </a:extLst>
                </a:gridCol>
                <a:gridCol w="806403">
                  <a:extLst>
                    <a:ext uri="{9D8B030D-6E8A-4147-A177-3AD203B41FA5}">
                      <a16:colId xmlns:a16="http://schemas.microsoft.com/office/drawing/2014/main" val="3006950246"/>
                    </a:ext>
                  </a:extLst>
                </a:gridCol>
                <a:gridCol w="806403">
                  <a:extLst>
                    <a:ext uri="{9D8B030D-6E8A-4147-A177-3AD203B41FA5}">
                      <a16:colId xmlns:a16="http://schemas.microsoft.com/office/drawing/2014/main" val="479645940"/>
                    </a:ext>
                  </a:extLst>
                </a:gridCol>
              </a:tblGrid>
              <a:tr h="1748790">
                <a:tc>
                  <a:txBody>
                    <a:bodyPr/>
                    <a:lstStyle/>
                    <a:p>
                      <a:pPr algn="ctr" rtl="0" fontAlgn="ctr"/>
                      <a:r>
                        <a:rPr lang="el-GR" sz="1100" b="1" u="none" strike="noStrike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Συνολικό κόστος ΦΒ σταθμού</a:t>
                      </a:r>
                      <a:endParaRPr lang="el-GR" sz="1100" b="1" i="0" u="none" strike="noStrike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11430" marR="11430" marT="11430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l-GR" sz="1100" b="1" u="none" strike="noStrike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Ετήσιο κόστος λειτουργίας και συντήρησης</a:t>
                      </a:r>
                      <a:endParaRPr lang="el-GR" sz="1100" b="1" i="0" u="none" strike="noStrike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11430" marR="11430" marT="1143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l-GR" sz="1100" b="1" u="none" strike="noStrike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Ετήσια παραγωγή ΦΒ ενέργειας</a:t>
                      </a:r>
                      <a:endParaRPr lang="el-GR" sz="1100" b="1" i="0" u="none" strike="noStrike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11430" marR="11430" marT="1143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l-GR" sz="1100" b="1" u="none" strike="noStrike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Ενδεικτική τιμή συμψηφισμού</a:t>
                      </a:r>
                      <a:endParaRPr lang="el-GR" sz="1100" b="1" i="0" u="none" strike="noStrike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11430" marR="11430" marT="1143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l-GR" sz="1100" b="1" u="none" strike="noStrike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Ετήσιο όφελος από τον συμψηφισμό ηλεκτρικής ενέργειας</a:t>
                      </a:r>
                      <a:endParaRPr lang="el-GR" sz="1100" b="1" i="0" u="none" strike="noStrike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11430" marR="11430" marT="1143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l-GR" sz="1100" b="1" u="none" strike="noStrike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Καθαρή παρούσα αξία επένδυσης (NPV)</a:t>
                      </a:r>
                      <a:endParaRPr lang="el-GR" sz="1100" b="1" i="0" u="none" strike="noStrike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11430" marR="11430" marT="1143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l-GR" sz="1100" b="1" u="none" strike="noStrike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Εσωτερικός βαθμός απόδοσης επένδυσης (IRR)</a:t>
                      </a:r>
                      <a:endParaRPr lang="el-GR" sz="1100" b="1" i="0" u="none" strike="noStrike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11430" marR="11430" marT="1143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l-GR" sz="1100" b="1" u="none" strike="noStrike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Περίοδος αποπληρωμής επένδυσης</a:t>
                      </a:r>
                      <a:endParaRPr lang="el-GR" sz="1100" b="1" i="0" u="none" strike="noStrike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11430" marR="11430" marT="1143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101003375"/>
                  </a:ext>
                </a:extLst>
              </a:tr>
              <a:tr h="240030">
                <a:tc>
                  <a:txBody>
                    <a:bodyPr/>
                    <a:lstStyle/>
                    <a:p>
                      <a:pPr algn="ctr" rtl="0" fontAlgn="ctr"/>
                      <a:r>
                        <a:rPr lang="el-GR" sz="1200" b="1" u="none" strike="noStrike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(€)</a:t>
                      </a:r>
                      <a:endParaRPr lang="el-GR" sz="1200" b="1" i="0" u="none" strike="noStrike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11430" marR="11430" marT="11430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l-GR" sz="1200" b="1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(€)</a:t>
                      </a:r>
                      <a:endParaRPr lang="el-GR" sz="1200" b="1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11430" marR="11430" marT="1143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200" b="1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(kWh)</a:t>
                      </a:r>
                      <a:endParaRPr lang="en-GB" sz="1200" b="1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11430" marR="11430" marT="1143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GB" sz="1200" b="1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(€/kWh)</a:t>
                      </a:r>
                      <a:endParaRPr lang="en-GB" sz="1200" b="1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11430" marR="11430" marT="1143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l-GR" sz="1200" b="1" u="none" strike="noStrike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(€)</a:t>
                      </a:r>
                      <a:endParaRPr lang="el-GR" sz="1200" b="1" i="0" u="none" strike="noStrike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11430" marR="11430" marT="1143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l-GR" sz="1200" b="1" u="none" strike="noStrike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(€)</a:t>
                      </a:r>
                      <a:endParaRPr lang="el-GR" sz="1200" b="1" i="0" u="none" strike="noStrike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11430" marR="11430" marT="1143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l-GR" sz="1200" b="1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(%)</a:t>
                      </a:r>
                      <a:endParaRPr lang="el-GR" sz="1200" b="1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11430" marR="11430" marT="1143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l-GR" sz="1200" b="1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(έτη)</a:t>
                      </a:r>
                      <a:endParaRPr lang="el-GR" sz="1200" b="1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11430" marR="11430" marT="1143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856139722"/>
                  </a:ext>
                </a:extLst>
              </a:tr>
              <a:tr h="240030">
                <a:tc>
                  <a:txBody>
                    <a:bodyPr/>
                    <a:lstStyle/>
                    <a:p>
                      <a:pPr algn="ctr" rtl="0" fontAlgn="ctr"/>
                      <a:r>
                        <a:rPr lang="el-GR" sz="1200" b="0" u="none" strike="noStrike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95.200</a:t>
                      </a:r>
                      <a:endParaRPr lang="el-GR" sz="1200" b="0" i="0" u="none" strike="noStrike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11430" marR="11430" marT="11430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l-GR" sz="1200" b="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1.904</a:t>
                      </a:r>
                      <a:endParaRPr lang="el-GR" sz="12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11430" marR="11430" marT="1143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l-GR" sz="1200" b="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142.066</a:t>
                      </a:r>
                      <a:endParaRPr lang="el-GR" sz="12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11430" marR="11430" marT="1143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l-GR" sz="1200" b="0" u="none" strike="noStrike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0,18</a:t>
                      </a:r>
                      <a:endParaRPr lang="el-GR" sz="1200" b="0" i="0" u="none" strike="noStrike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11430" marR="11430" marT="1143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u="none" strike="noStrike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25</a:t>
                      </a:r>
                      <a:r>
                        <a:rPr lang="el-GR" sz="1200" b="0" u="none" strike="noStrike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.</a:t>
                      </a:r>
                      <a:r>
                        <a:rPr lang="en-US" sz="1200" b="0" u="none" strike="noStrike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572</a:t>
                      </a:r>
                      <a:endParaRPr lang="el-GR" sz="1200" b="0" i="0" u="none" strike="noStrike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11430" marR="11430" marT="1143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l-GR" sz="1200" b="0" u="none" strike="noStrike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158.000</a:t>
                      </a:r>
                      <a:endParaRPr lang="el-GR" sz="1200" b="0" i="0" u="none" strike="noStrike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11430" marR="11430" marT="1143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l-GR" sz="1200" b="0" u="none" strike="noStrike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13</a:t>
                      </a:r>
                      <a:endParaRPr lang="el-GR" sz="1200" b="0" i="0" u="none" strike="noStrike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11430" marR="11430" marT="1143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l-GR" sz="1200" b="0" u="none" strike="noStrike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4</a:t>
                      </a:r>
                      <a:endParaRPr lang="el-GR" sz="1200" b="0" i="0" u="none" strike="noStrike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11430" marR="11430" marT="1143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975673041"/>
                  </a:ext>
                </a:extLst>
              </a:tr>
            </a:tbl>
          </a:graphicData>
        </a:graphic>
      </p:graphicFrame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id="{8D7C1179-913C-8161-8EAA-E802692298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0633153"/>
              </p:ext>
            </p:extLst>
          </p:nvPr>
        </p:nvGraphicFramePr>
        <p:xfrm>
          <a:off x="328385" y="1434544"/>
          <a:ext cx="7208488" cy="5997723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494633">
                  <a:extLst>
                    <a:ext uri="{9D8B030D-6E8A-4147-A177-3AD203B41FA5}">
                      <a16:colId xmlns:a16="http://schemas.microsoft.com/office/drawing/2014/main" val="715238467"/>
                    </a:ext>
                  </a:extLst>
                </a:gridCol>
                <a:gridCol w="1494633">
                  <a:extLst>
                    <a:ext uri="{9D8B030D-6E8A-4147-A177-3AD203B41FA5}">
                      <a16:colId xmlns:a16="http://schemas.microsoft.com/office/drawing/2014/main" val="2825513476"/>
                    </a:ext>
                  </a:extLst>
                </a:gridCol>
                <a:gridCol w="1494633">
                  <a:extLst>
                    <a:ext uri="{9D8B030D-6E8A-4147-A177-3AD203B41FA5}">
                      <a16:colId xmlns:a16="http://schemas.microsoft.com/office/drawing/2014/main" val="3701848781"/>
                    </a:ext>
                  </a:extLst>
                </a:gridCol>
                <a:gridCol w="747314">
                  <a:extLst>
                    <a:ext uri="{9D8B030D-6E8A-4147-A177-3AD203B41FA5}">
                      <a16:colId xmlns:a16="http://schemas.microsoft.com/office/drawing/2014/main" val="1133127559"/>
                    </a:ext>
                  </a:extLst>
                </a:gridCol>
                <a:gridCol w="1977275">
                  <a:extLst>
                    <a:ext uri="{9D8B030D-6E8A-4147-A177-3AD203B41FA5}">
                      <a16:colId xmlns:a16="http://schemas.microsoft.com/office/drawing/2014/main" val="1718447903"/>
                    </a:ext>
                  </a:extLst>
                </a:gridCol>
              </a:tblGrid>
              <a:tr h="146943">
                <a:tc gridSpan="5">
                  <a:txBody>
                    <a:bodyPr/>
                    <a:lstStyle/>
                    <a:p>
                      <a:pPr algn="l" fontAlgn="ctr"/>
                      <a:r>
                        <a:rPr lang="el-GR" sz="1000" b="1" u="none" strike="noStrike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Α. ΥΦΙΣΤΑΜΕΝΕΣ ΕΝΕΡΓΕΙΑΚΕΣ ΚΑΤΑΝΑΛΩΣΕΙΣ</a:t>
                      </a:r>
                      <a:endParaRPr lang="el-GR" sz="1000" b="1" i="0" u="none" strike="noStrike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6400" marR="86400" marT="0" marB="0" anchor="ctr">
                    <a:lnB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88869752"/>
                  </a:ext>
                </a:extLst>
              </a:tr>
              <a:tr h="161638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el-GR" sz="1000" b="0" u="none" strike="noStrike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Αριθμός Παροχών</a:t>
                      </a:r>
                      <a:endParaRPr lang="el-GR" sz="1000" b="0" i="0" u="none" strike="noStrike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6400" marR="86400" marT="0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r" fontAlgn="ctr"/>
                      <a:r>
                        <a:rPr lang="el-GR" sz="1100" b="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3</a:t>
                      </a:r>
                      <a:endParaRPr lang="el-GR" sz="11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6400" marR="86400" marT="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71497868"/>
                  </a:ext>
                </a:extLst>
              </a:tr>
              <a:tr h="234506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el-GR" sz="1000" b="0" u="none" strike="noStrike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Είδος συμψηφισμού</a:t>
                      </a:r>
                      <a:endParaRPr lang="el-GR" sz="1000" b="0" i="0" u="none" strike="noStrike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6400" marR="86400" marT="0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r" fontAlgn="ctr"/>
                      <a:r>
                        <a:rPr lang="el-GR" sz="1100" b="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Εικονικός Ενεργειακός Συμψηφισμός</a:t>
                      </a:r>
                      <a:endParaRPr lang="el-GR" sz="11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6400" marR="86400" marT="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5719295"/>
                  </a:ext>
                </a:extLst>
              </a:tr>
              <a:tr h="198694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el-GR" sz="1000" b="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Κατανάλωση Ηλεκτρικής Ενέργειας προς συμψηφισμό (kWh/Έτος)</a:t>
                      </a:r>
                      <a:endParaRPr lang="el-GR" sz="10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6400" marR="86400" marT="0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r" fontAlgn="ctr"/>
                      <a:r>
                        <a:rPr lang="el-GR" sz="1100" b="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160.632</a:t>
                      </a:r>
                      <a:endParaRPr lang="el-GR" sz="11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6400" marR="86400" marT="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9784543"/>
                  </a:ext>
                </a:extLst>
              </a:tr>
              <a:tr h="161638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el-GR" sz="1000" b="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Ετήσια Δαπάνη Ηλεκτρικής Ενέργειας (€/Έτος)</a:t>
                      </a:r>
                      <a:endParaRPr lang="el-GR" sz="10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6400" marR="86400" marT="0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r" fontAlgn="ctr"/>
                      <a:r>
                        <a:rPr lang="el-GR" sz="1100" b="0" u="none" strike="noStrike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17.673</a:t>
                      </a:r>
                      <a:endParaRPr lang="el-GR" sz="1100" b="0" i="0" u="none" strike="noStrike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6400" marR="86400" marT="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688764"/>
                  </a:ext>
                </a:extLst>
              </a:tr>
              <a:tr h="146943">
                <a:tc gridSpan="5">
                  <a:txBody>
                    <a:bodyPr/>
                    <a:lstStyle/>
                    <a:p>
                      <a:pPr algn="l" fontAlgn="ctr"/>
                      <a:r>
                        <a:rPr lang="el-GR" sz="1000" b="1" u="none" strike="noStrike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Β. ΣΥΣΤΗΜΑ ΠΑΡΑΓΩΓΗΣ ΕΝΕΡΓΕΙΑΣ ΜΕ Φ/Β</a:t>
                      </a:r>
                      <a:endParaRPr lang="el-GR" sz="1000" b="1" i="0" u="none" strike="noStrike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6400" marR="86400" marT="0" marB="0" anchor="ctr">
                    <a:lnB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5804611"/>
                  </a:ext>
                </a:extLst>
              </a:tr>
              <a:tr h="161638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el-GR" sz="1000" b="0" u="none" strike="noStrike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Εγκατεστημένη Ισχύς Φ/Β  (</a:t>
                      </a:r>
                      <a:r>
                        <a:rPr lang="el-GR" sz="1000" b="0" u="none" strike="noStrike" dirty="0" err="1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kW</a:t>
                      </a:r>
                      <a:r>
                        <a:rPr lang="el-GR" sz="1000" b="0" u="none" strike="noStrike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)</a:t>
                      </a:r>
                      <a:endParaRPr lang="el-GR" sz="1000" b="0" i="0" u="none" strike="noStrike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6400" marR="86400" marT="0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r" fontAlgn="ctr"/>
                      <a:r>
                        <a:rPr lang="el-GR" sz="1100" b="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100</a:t>
                      </a:r>
                      <a:endParaRPr lang="el-GR" sz="11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6400" marR="86400" marT="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99094722"/>
                  </a:ext>
                </a:extLst>
              </a:tr>
              <a:tr h="161638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el-GR" sz="1000" b="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Ετήσια Παραγώμενη Ενέργεια (kWh/Έτος)</a:t>
                      </a:r>
                      <a:endParaRPr lang="el-GR" sz="10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6400" marR="86400" marT="0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r" fontAlgn="ctr"/>
                      <a:r>
                        <a:rPr lang="el-GR" sz="1100" b="0" u="none" strike="noStrike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140.137</a:t>
                      </a:r>
                      <a:endParaRPr lang="el-GR" sz="1100" b="0" i="0" u="none" strike="noStrike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6400" marR="86400" marT="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18597918"/>
                  </a:ext>
                </a:extLst>
              </a:tr>
              <a:tr h="161638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el-GR" sz="1000" b="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Δαπάνη Προμήθειας και Εγκατάστασης Φ/Β (€)</a:t>
                      </a:r>
                      <a:endParaRPr lang="el-GR" sz="10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6400" marR="86400" marT="0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r" fontAlgn="ctr"/>
                      <a:r>
                        <a:rPr lang="el-GR" sz="1100" b="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99.960</a:t>
                      </a:r>
                      <a:endParaRPr lang="el-GR" sz="11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6400" marR="86400" marT="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5609265"/>
                  </a:ext>
                </a:extLst>
              </a:tr>
              <a:tr h="198694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el-GR" sz="1000" b="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Δαπάνη Προμήθειας και Εγκατάστασης Φ/Β (€) με ΦΠΑ</a:t>
                      </a:r>
                      <a:endParaRPr lang="el-GR" sz="10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6400" marR="86400" marT="0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r" fontAlgn="ctr"/>
                      <a:r>
                        <a:rPr lang="el-GR" sz="1100" b="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123.950</a:t>
                      </a:r>
                      <a:endParaRPr lang="el-GR" sz="11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6400" marR="86400" marT="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26558479"/>
                  </a:ext>
                </a:extLst>
              </a:tr>
              <a:tr h="161638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el-GR" sz="1000" b="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Κόστος Διασύνδεσης Φ/Β (€)</a:t>
                      </a:r>
                      <a:endParaRPr lang="el-GR" sz="10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6400" marR="86400" marT="0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r" fontAlgn="ctr"/>
                      <a:r>
                        <a:rPr lang="el-GR" sz="1100" b="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403</a:t>
                      </a:r>
                      <a:endParaRPr lang="el-GR" sz="11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6400" marR="86400" marT="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6513569"/>
                  </a:ext>
                </a:extLst>
              </a:tr>
              <a:tr h="161638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el-GR" sz="1000" b="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Κόστος Διασύνδεσης Φ/Β (€) με ΦΠΑ</a:t>
                      </a:r>
                      <a:endParaRPr lang="el-GR" sz="10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6400" marR="86400" marT="0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r" fontAlgn="ctr"/>
                      <a:r>
                        <a:rPr lang="el-GR" sz="1100" b="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500</a:t>
                      </a:r>
                      <a:endParaRPr lang="el-GR" sz="11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6400" marR="86400" marT="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7122010"/>
                  </a:ext>
                </a:extLst>
              </a:tr>
              <a:tr h="161638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el-GR" sz="1000" b="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Συνολο δαπάνης με ΦΠΑ</a:t>
                      </a:r>
                      <a:endParaRPr lang="el-GR" sz="10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6400" marR="86400" marT="0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r" fontAlgn="ctr"/>
                      <a:r>
                        <a:rPr lang="el-GR" sz="1100" b="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124.450</a:t>
                      </a:r>
                      <a:endParaRPr lang="el-GR" sz="11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6400" marR="86400" marT="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7805549"/>
                  </a:ext>
                </a:extLst>
              </a:tr>
              <a:tr h="198694">
                <a:tc gridSpan="5">
                  <a:txBody>
                    <a:bodyPr/>
                    <a:lstStyle/>
                    <a:p>
                      <a:pPr algn="l" fontAlgn="ctr"/>
                      <a:r>
                        <a:rPr lang="el-GR" sz="1000" b="1" u="none" strike="noStrike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Γ. ΝΕΕΣ ΕΝΕΡΓΕΙΑΚΕΣ ΚΑΤΑΝΑΛΩΣΕΙΣ ΜΕΤΑ ΤΗΝ ΕΦΑΡΜΟΓΗ ΤΟΥ NET METERING</a:t>
                      </a:r>
                      <a:endParaRPr lang="el-GR" sz="1000" b="1" i="0" u="none" strike="noStrike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6400" marR="86400" marT="0" marB="0" anchor="ctr">
                    <a:lnB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4737504"/>
                  </a:ext>
                </a:extLst>
              </a:tr>
              <a:tr h="319782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el-GR" sz="1000" b="0" u="none" strike="noStrike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Κατανάλωση Ηλεκτρικής Ενέργειας μετά τον συμψηφισμό (</a:t>
                      </a:r>
                      <a:r>
                        <a:rPr lang="el-GR" sz="1000" b="0" u="none" strike="noStrike" dirty="0" err="1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kWh</a:t>
                      </a:r>
                      <a:r>
                        <a:rPr lang="el-GR" sz="1000" b="0" u="none" strike="noStrike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/Έτος)</a:t>
                      </a:r>
                      <a:br>
                        <a:rPr lang="el-GR" sz="1000" b="0" u="none" strike="noStrike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</a:br>
                      <a:r>
                        <a:rPr lang="el-GR" sz="1000" b="0" u="none" strike="noStrike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Ανταγωνιστικό Σκέλος</a:t>
                      </a:r>
                      <a:endParaRPr lang="el-GR" sz="1000" b="0" i="0" u="none" strike="noStrike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6400" marR="86400" marT="0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r" fontAlgn="ctr"/>
                      <a:r>
                        <a:rPr lang="el-GR" sz="1100" b="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20.495</a:t>
                      </a:r>
                      <a:endParaRPr lang="el-GR" sz="11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6400" marR="86400" marT="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4627672"/>
                  </a:ext>
                </a:extLst>
              </a:tr>
              <a:tr h="319782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el-GR" sz="1000" b="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Κατανάλωση Ηλεκτρικής Ενέργειας μετά τον συμψηφισμό (kWh/Έτος)</a:t>
                      </a:r>
                      <a:br>
                        <a:rPr lang="el-GR" sz="1000" b="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</a:br>
                      <a:r>
                        <a:rPr lang="el-GR" sz="1000" b="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Ρυθμιζόμενες Χρεώσεις ΥΚΩ</a:t>
                      </a:r>
                      <a:endParaRPr lang="el-GR" sz="10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6400" marR="86400" marT="0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r" fontAlgn="ctr"/>
                      <a:r>
                        <a:rPr lang="el-GR" sz="1100" b="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160.632</a:t>
                      </a:r>
                      <a:endParaRPr lang="el-GR" sz="11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6400" marR="86400" marT="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98650754"/>
                  </a:ext>
                </a:extLst>
              </a:tr>
              <a:tr h="319782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el-GR" sz="1000" b="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Κατανάλωση Ηλεκτρικής Ενέργειας μετά τον συμψηφισμό (kWh/Έτος)</a:t>
                      </a:r>
                      <a:br>
                        <a:rPr lang="el-GR" sz="1000" b="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</a:br>
                      <a:r>
                        <a:rPr lang="el-GR" sz="1000" b="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Ρυθμιζόμενες Χρεώσεις (λοιπές)</a:t>
                      </a:r>
                      <a:endParaRPr lang="el-GR" sz="10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6400" marR="86400" marT="0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r" fontAlgn="ctr"/>
                      <a:r>
                        <a:rPr lang="el-GR" sz="1100" b="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159.989</a:t>
                      </a:r>
                      <a:endParaRPr lang="el-GR" sz="11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6400" marR="86400" marT="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7921786"/>
                  </a:ext>
                </a:extLst>
              </a:tr>
              <a:tr h="198694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el-GR" sz="1000" b="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Περίσσεια Ηλεκτρικής Ενέργειας μετά τον συμψηφισμό (kWh/Έτος)</a:t>
                      </a:r>
                      <a:endParaRPr lang="el-GR" sz="10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6400" marR="86400" marT="0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r" fontAlgn="ctr"/>
                      <a:r>
                        <a:rPr lang="el-GR" sz="1100" b="0" u="none" strike="noStrike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0</a:t>
                      </a:r>
                      <a:endParaRPr lang="el-GR" sz="1100" b="0" i="0" u="none" strike="noStrike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6400" marR="86400" marT="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36239441"/>
                  </a:ext>
                </a:extLst>
              </a:tr>
              <a:tr h="213187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el-GR" sz="1000" b="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Ετήσια Δαπάνη Ηλεκτρικής Ενέργειας μετά τον συμψηφισμό (€/Έτος)</a:t>
                      </a:r>
                      <a:endParaRPr lang="el-GR" sz="10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6400" marR="86400" marT="0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r" fontAlgn="ctr"/>
                      <a:r>
                        <a:rPr lang="el-GR" sz="1100" b="0" u="none" strike="noStrike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2.255</a:t>
                      </a:r>
                      <a:endParaRPr lang="el-GR" sz="1100" b="0" i="0" u="none" strike="noStrike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6400" marR="86400" marT="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5684660"/>
                  </a:ext>
                </a:extLst>
              </a:tr>
              <a:tr h="146943">
                <a:tc gridSpan="5">
                  <a:txBody>
                    <a:bodyPr/>
                    <a:lstStyle/>
                    <a:p>
                      <a:pPr algn="l" fontAlgn="ctr"/>
                      <a:r>
                        <a:rPr lang="el-GR" sz="1000" b="1" u="none" strike="noStrike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E. ΕΞΟΙΚΟΝΟΜΗΣΗ ΕΝΕΡΓΕΙΑΣ - ΜΕΙΩΣΗ ΔΑΠΑΝΗΣ </a:t>
                      </a:r>
                      <a:endParaRPr lang="el-GR" sz="1000" b="1" i="0" u="none" strike="noStrike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6400" marR="86400" marT="0" marB="0" anchor="ctr">
                    <a:lnB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ctr"/>
                      <a:endParaRPr lang="el-GR" sz="1000" b="1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6400" marR="86400" marT="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2911901"/>
                  </a:ext>
                </a:extLst>
              </a:tr>
              <a:tr h="198694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el-GR" sz="1000" b="0" u="none" strike="noStrike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Ετήσια Εξοικονόμηση Ηλεκτρικής Ενέργειας (</a:t>
                      </a:r>
                      <a:r>
                        <a:rPr lang="el-GR" sz="1000" b="0" u="none" strike="noStrike" dirty="0" err="1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kWh</a:t>
                      </a:r>
                      <a:r>
                        <a:rPr lang="el-GR" sz="1000" b="0" u="none" strike="noStrike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/Έτος)</a:t>
                      </a:r>
                      <a:endParaRPr lang="el-GR" sz="1000" b="0" i="0" u="none" strike="noStrike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6400" marR="86400" marT="0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r" fontAlgn="ctr"/>
                      <a:r>
                        <a:rPr lang="el-GR" sz="1100" b="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140.137</a:t>
                      </a:r>
                      <a:endParaRPr lang="el-GR" sz="11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6400" marR="86400" marT="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78702234"/>
                  </a:ext>
                </a:extLst>
              </a:tr>
              <a:tr h="161638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el-GR" sz="1000" b="0" u="none" strike="noStrike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Ετήσια Εξοικονόμηση Δαπάνης (€)</a:t>
                      </a:r>
                      <a:endParaRPr lang="el-GR" sz="1000" b="0" i="0" u="none" strike="noStrike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6400" marR="86400" marT="0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r" fontAlgn="ctr"/>
                      <a:r>
                        <a:rPr lang="el-GR" sz="1100" b="0" u="none" strike="noStrike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15.418</a:t>
                      </a:r>
                      <a:endParaRPr lang="el-GR" sz="1100" b="0" i="0" u="none" strike="noStrike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6400" marR="86400" marT="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38081540"/>
                  </a:ext>
                </a:extLst>
              </a:tr>
              <a:tr h="146943">
                <a:tc gridSpan="5">
                  <a:txBody>
                    <a:bodyPr/>
                    <a:lstStyle/>
                    <a:p>
                      <a:pPr algn="l" fontAlgn="ctr"/>
                      <a:r>
                        <a:rPr lang="el-GR" sz="1000" b="1" u="none" strike="noStrike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ΣΤ. ΠΕΡΙΒΑΛΛΟΝΤΙΚΟ ΟΦΕΛΟΣ (Τόνοι/ </a:t>
                      </a:r>
                      <a:r>
                        <a:rPr lang="el-GR" sz="1000" b="1" u="none" strike="noStrike" dirty="0" err="1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kWh</a:t>
                      </a:r>
                      <a:r>
                        <a:rPr lang="el-GR" sz="1000" b="1" u="none" strike="noStrike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)</a:t>
                      </a:r>
                      <a:endParaRPr lang="el-GR" sz="1000" b="1" i="0" u="none" strike="noStrike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6400" marR="86400" marT="0" marB="0" anchor="ctr">
                    <a:lnB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ctr"/>
                      <a:endParaRPr lang="el-GR" sz="1000" b="1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6400" marR="86400" marT="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42145918"/>
                  </a:ext>
                </a:extLst>
              </a:tr>
              <a:tr h="198694">
                <a:tc>
                  <a:txBody>
                    <a:bodyPr/>
                    <a:lstStyle/>
                    <a:p>
                      <a:pPr algn="ctr" fontAlgn="ctr"/>
                      <a:r>
                        <a:rPr lang="el-GR" sz="1000" b="0" u="none" strike="noStrike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Ρύποι</a:t>
                      </a:r>
                      <a:endParaRPr lang="el-GR" sz="1000" b="0" i="0" u="none" strike="noStrike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6400" marR="86400" marT="0" marB="0" anchor="ctr">
                    <a:lnT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1000" b="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Συμβατικό Σύστημα</a:t>
                      </a:r>
                      <a:endParaRPr lang="el-GR" sz="10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6400" marR="86400" marT="0" marB="0" anchor="ctr">
                    <a:lnT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1000" b="0" u="none" strike="noStrike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Νέο Σύστημα</a:t>
                      </a:r>
                      <a:endParaRPr lang="el-GR" sz="1000" b="0" i="0" u="none" strike="noStrike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6400" marR="86400" marT="0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l-GR" sz="1000" b="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Όφελος</a:t>
                      </a:r>
                      <a:endParaRPr lang="el-GR" sz="10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6400" marR="86400" marT="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6551761"/>
                  </a:ext>
                </a:extLst>
              </a:tr>
              <a:tr h="161638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u="none" strike="noStrike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CO</a:t>
                      </a:r>
                      <a:r>
                        <a:rPr lang="en-GB" sz="1100" b="1" u="none" strike="noStrike" baseline="-25000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2</a:t>
                      </a:r>
                      <a:endParaRPr lang="en-GB" sz="1000" b="0" i="0" u="none" strike="noStrike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6400" marR="86400" marT="0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l-GR" sz="1100" b="0" u="none" strike="noStrike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158,87</a:t>
                      </a:r>
                      <a:endParaRPr lang="el-GR" sz="1100" b="0" i="0" u="none" strike="noStrike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6400" marR="86400" marT="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l-GR" sz="1100" b="0" u="none" strike="noStrike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20,27</a:t>
                      </a:r>
                      <a:endParaRPr lang="el-GR" sz="1100" b="0" i="0" u="none" strike="noStrike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6400" marR="86400" marT="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2">
                  <a:txBody>
                    <a:bodyPr/>
                    <a:lstStyle/>
                    <a:p>
                      <a:pPr algn="r" fontAlgn="ctr"/>
                      <a:r>
                        <a:rPr lang="el-GR" sz="1100" b="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138,60</a:t>
                      </a:r>
                      <a:endParaRPr lang="el-GR" sz="11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6400" marR="86400" marT="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3284460"/>
                  </a:ext>
                </a:extLst>
              </a:tr>
              <a:tr h="146943">
                <a:tc gridSpan="4">
                  <a:txBody>
                    <a:bodyPr/>
                    <a:lstStyle/>
                    <a:p>
                      <a:pPr algn="r" fontAlgn="ctr"/>
                      <a:r>
                        <a:rPr lang="el-GR" sz="1000" b="0" u="none" strike="noStrike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Ποσοστό Μείωσης Εκλυόμενοι Ρύποι:</a:t>
                      </a:r>
                      <a:endParaRPr lang="el-GR" sz="1000" b="0" i="0" u="none" strike="noStrike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6400" marR="86400" marT="0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l-GR" sz="1000" b="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87,24%</a:t>
                      </a:r>
                      <a:endParaRPr lang="el-GR" sz="10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6400" marR="86400" marT="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460749700"/>
                  </a:ext>
                </a:extLst>
              </a:tr>
              <a:tr h="161638"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l-GR" sz="1100" b="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 </a:t>
                      </a:r>
                      <a:endParaRPr lang="el-GR" sz="11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6400" marR="86400" marT="0" marB="0" anchor="b"/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29330885"/>
                  </a:ext>
                </a:extLst>
              </a:tr>
              <a:tr h="293886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el-GR" sz="1000" b="0" u="none" strike="noStrike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Συνολικός προϋπολογισμός προμήθειας και εγκατάστασης Φ/Β σταθμού (€)</a:t>
                      </a:r>
                      <a:endParaRPr lang="el-GR" sz="1000" b="0" i="0" u="none" strike="noStrike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6400" marR="86400" marT="0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r" fontAlgn="ctr"/>
                      <a:r>
                        <a:rPr lang="el-GR" sz="1100" b="0" u="none" strike="noStrike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124.450,41</a:t>
                      </a:r>
                      <a:endParaRPr lang="el-GR" sz="1100" b="0" i="0" u="none" strike="noStrike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6400" marR="86400" marT="0" marB="0" anchor="ctr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9322822"/>
                  </a:ext>
                </a:extLst>
              </a:tr>
              <a:tr h="146943">
                <a:tc gridSpan="5">
                  <a:txBody>
                    <a:bodyPr/>
                    <a:lstStyle/>
                    <a:p>
                      <a:pPr algn="l" fontAlgn="ctr"/>
                      <a:r>
                        <a:rPr lang="el-GR" sz="1000" b="1" u="none" strike="noStrike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Ζ. ΔΕΙΚΤΕΣ ΟΙΚΟΝΟΜΙΚΟΤΗΤΑΣ</a:t>
                      </a:r>
                      <a:endParaRPr lang="el-GR" sz="1000" b="1" i="0" u="none" strike="noStrike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6400" marR="86400" marT="0" marB="0" anchor="ctr">
                    <a:lnB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6998552"/>
                  </a:ext>
                </a:extLst>
              </a:tr>
              <a:tr h="161638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el-GR" sz="1000" b="0" u="none" strike="noStrike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Ποσοστό Κάλυψης Εξυπηρέτησης Οφειλών</a:t>
                      </a:r>
                      <a:endParaRPr lang="el-GR" sz="1000" b="0" i="0" u="none" strike="noStrike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6400" marR="86400" marT="0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r" fontAlgn="b"/>
                      <a:r>
                        <a:rPr lang="el-GR" sz="1100" b="0" u="none" strike="noStrike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1,43</a:t>
                      </a:r>
                      <a:endParaRPr lang="el-GR" sz="1100" b="0" i="0" u="none" strike="noStrike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6400" marR="86400" marT="0" marB="0" anchor="b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7223245"/>
                  </a:ext>
                </a:extLst>
              </a:tr>
              <a:tr h="161638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el-GR" sz="1000" b="0" u="none" strike="noStrike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Σταθμισμένο κόστος έργου (€/</a:t>
                      </a:r>
                      <a:r>
                        <a:rPr lang="en-GB" sz="1000" b="0" u="none" strike="noStrike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MWh):</a:t>
                      </a:r>
                      <a:endParaRPr lang="en-GB" sz="1000" b="0" i="0" u="none" strike="noStrike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6400" marR="86400" marT="0" marB="0" anchor="ctr">
                    <a:lnR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r" fontAlgn="b"/>
                      <a:r>
                        <a:rPr lang="el-GR" sz="1100" b="0" u="none" strike="noStrike" dirty="0">
                          <a:solidFill>
                            <a:srgbClr val="343433"/>
                          </a:solidFill>
                          <a:effectLst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103,65</a:t>
                      </a:r>
                      <a:endParaRPr lang="el-GR" sz="1100" b="0" i="0" u="none" strike="noStrike" dirty="0">
                        <a:solidFill>
                          <a:srgbClr val="343433"/>
                        </a:solidFill>
                        <a:effectLst/>
                        <a:latin typeface="Roboto" panose="02000000000000000000" pitchFamily="2" charset="0"/>
                        <a:ea typeface="Roboto" panose="02000000000000000000" pitchFamily="2" charset="0"/>
                        <a:cs typeface="Roboto" panose="02000000000000000000" pitchFamily="2" charset="0"/>
                      </a:endParaRPr>
                    </a:p>
                  </a:txBody>
                  <a:tcPr marL="86400" marR="86400" marT="0" marB="0" anchor="b">
                    <a:lnL w="12700" cap="flat" cmpd="sng" algn="ctr">
                      <a:solidFill>
                        <a:srgbClr val="13778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l-G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38411755"/>
                  </a:ext>
                </a:extLst>
              </a:tr>
            </a:tbl>
          </a:graphicData>
        </a:graphic>
      </p:graphicFrame>
      <p:sp>
        <p:nvSpPr>
          <p:cNvPr id="13" name="Title 1">
            <a:extLst>
              <a:ext uri="{FF2B5EF4-FFF2-40B4-BE49-F238E27FC236}">
                <a16:creationId xmlns:a16="http://schemas.microsoft.com/office/drawing/2014/main" id="{86001125-571C-48D3-96BC-5BF6D36C13B7}"/>
              </a:ext>
            </a:extLst>
          </p:cNvPr>
          <p:cNvSpPr txBox="1">
            <a:spLocks/>
          </p:cNvSpPr>
          <p:nvPr/>
        </p:nvSpPr>
        <p:spPr>
          <a:xfrm>
            <a:off x="9508700" y="82342"/>
            <a:ext cx="2815118" cy="376413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algn="l" defTabSz="109728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>
                <a:solidFill>
                  <a:schemeClr val="tx1"/>
                </a:solidFill>
                <a:latin typeface="DM Sans Medium" charset="0"/>
                <a:ea typeface="DM Sans Medium" charset="0"/>
                <a:cs typeface="DM Sans Medium" charset="0"/>
              </a:defRPr>
            </a:lvl1pPr>
          </a:lstStyle>
          <a:p>
            <a:endParaRPr lang="pt-BR" sz="2400" dirty="0">
              <a:solidFill>
                <a:srgbClr val="5BCBF5"/>
              </a:solidFill>
              <a:latin typeface="Neutraface 2 Text Greek Demi" panose="020B0303020202020102" pitchFamily="34" charset="0"/>
              <a:cs typeface="Calibri" panose="020F050202020403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EE97449-B590-D0CA-0C3F-8B62BCD82178}"/>
              </a:ext>
            </a:extLst>
          </p:cNvPr>
          <p:cNvSpPr txBox="1"/>
          <p:nvPr/>
        </p:nvSpPr>
        <p:spPr>
          <a:xfrm>
            <a:off x="535592" y="938670"/>
            <a:ext cx="7315200" cy="341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109728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l-GR" b="1" dirty="0">
                <a:solidFill>
                  <a:srgbClr val="13778E"/>
                </a:solidFill>
                <a:latin typeface="Neutraface 2 Text Greek Demi" panose="020B0303020202020102" pitchFamily="34" charset="0"/>
              </a:rPr>
              <a:t>Οικονομοτεχνική ανάλυση</a:t>
            </a:r>
            <a:endParaRPr kumimoji="0" lang="el-GR" sz="1800" b="1" i="0" u="none" strike="noStrike" kern="1200" cap="none" spc="0" normalizeH="0" baseline="0" dirty="0">
              <a:ln>
                <a:noFill/>
              </a:ln>
              <a:solidFill>
                <a:srgbClr val="13778E"/>
              </a:solidFill>
              <a:effectLst/>
              <a:uLnTx/>
              <a:uFillTx/>
              <a:latin typeface="Neutraface 2 Text Greek Demi" panose="020B0303020202020102" pitchFamily="34" charset="0"/>
              <a:ea typeface="+mn-ea"/>
              <a:cs typeface="+mn-cs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92986BB-0788-D56A-6CB6-1BA70E99F059}"/>
              </a:ext>
            </a:extLst>
          </p:cNvPr>
          <p:cNvSpPr txBox="1">
            <a:spLocks/>
          </p:cNvSpPr>
          <p:nvPr/>
        </p:nvSpPr>
        <p:spPr>
          <a:xfrm>
            <a:off x="535592" y="352960"/>
            <a:ext cx="13660468" cy="585710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algn="l" defTabSz="109728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>
                <a:solidFill>
                  <a:schemeClr val="tx1"/>
                </a:solidFill>
                <a:latin typeface="DM Sans Medium" charset="0"/>
                <a:ea typeface="DM Sans Medium" charset="0"/>
                <a:cs typeface="DM Sans Medium" charset="0"/>
              </a:defRPr>
            </a:lvl1pPr>
          </a:lstStyle>
          <a:p>
            <a:r>
              <a:rPr lang="el-GR" sz="3200" dirty="0">
                <a:solidFill>
                  <a:srgbClr val="1F6091"/>
                </a:solidFill>
                <a:latin typeface="Neutraface 2 Text Greek Demi" panose="020B0303020202020102" pitchFamily="34" charset="0"/>
                <a:cs typeface="Calibri" panose="020F0502020204030204" pitchFamily="34" charset="0"/>
              </a:rPr>
              <a:t>Φ/Β σταθμός με εικονικό ενεργειακό συμψηφισμό στον </a:t>
            </a:r>
            <a:r>
              <a:rPr lang="el-GR" sz="3200" dirty="0" err="1">
                <a:solidFill>
                  <a:srgbClr val="1F6091"/>
                </a:solidFill>
                <a:latin typeface="Neutraface 2 Text Greek Demi" panose="020B0303020202020102" pitchFamily="34" charset="0"/>
                <a:cs typeface="Calibri" panose="020F0502020204030204" pitchFamily="34" charset="0"/>
              </a:rPr>
              <a:t>Μούδρο</a:t>
            </a:r>
            <a:r>
              <a:rPr lang="el-GR" sz="3200" dirty="0">
                <a:solidFill>
                  <a:srgbClr val="1F6091"/>
                </a:solidFill>
                <a:latin typeface="Neutraface 2 Text Greek Demi" panose="020B0303020202020102" pitchFamily="34" charset="0"/>
                <a:cs typeface="Calibri" panose="020F0502020204030204" pitchFamily="34" charset="0"/>
              </a:rPr>
              <a:t> (Λήμνος)</a:t>
            </a:r>
            <a:endParaRPr lang="pt-BR" sz="3200" dirty="0">
              <a:solidFill>
                <a:srgbClr val="1F6091"/>
              </a:solidFill>
              <a:latin typeface="Neutraface 2 Text Greek Demi" panose="020B0303020202020102" pitchFamily="34" charset="0"/>
              <a:cs typeface="Calibri" panose="020F050202020403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F863BE6-1CDA-F78B-B17B-6131754F3D7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9019" y="7497127"/>
            <a:ext cx="6086475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043100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blue outline of a map&#10;&#10;Description automatically generated">
            <a:extLst>
              <a:ext uri="{FF2B5EF4-FFF2-40B4-BE49-F238E27FC236}">
                <a16:creationId xmlns:a16="http://schemas.microsoft.com/office/drawing/2014/main" id="{F7E92C17-2815-0A6B-C905-33825D75FF09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</a:blip>
          <a:stretch>
            <a:fillRect/>
          </a:stretch>
        </p:blipFill>
        <p:spPr>
          <a:xfrm>
            <a:off x="10077592" y="0"/>
            <a:ext cx="4422779" cy="822960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ED63B78C-2442-9A99-18F5-BABCDA64E3AD}"/>
              </a:ext>
            </a:extLst>
          </p:cNvPr>
          <p:cNvSpPr/>
          <p:nvPr/>
        </p:nvSpPr>
        <p:spPr>
          <a:xfrm>
            <a:off x="11956474" y="5538769"/>
            <a:ext cx="1864154" cy="1814946"/>
          </a:xfrm>
          <a:prstGeom prst="rect">
            <a:avLst/>
          </a:prstGeom>
          <a:solidFill>
            <a:srgbClr val="1F60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28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1</a:t>
            </a:r>
            <a:r>
              <a:rPr lang="en-US" sz="28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7</a:t>
            </a:r>
            <a:r>
              <a:rPr lang="el-GR" sz="28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.</a:t>
            </a:r>
            <a:r>
              <a:rPr lang="en-US" sz="28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5</a:t>
            </a:r>
            <a:r>
              <a:rPr lang="el-GR" sz="28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00 €</a:t>
            </a:r>
            <a:endParaRPr lang="nl-BE" sz="28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algn="ctr"/>
            <a:r>
              <a:rPr lang="el-GR" sz="18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Κόστος έργου</a:t>
            </a:r>
            <a:endParaRPr lang="en-US" sz="18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32156DC3-D814-9F56-D5AF-701DD1D26445}"/>
              </a:ext>
            </a:extLst>
          </p:cNvPr>
          <p:cNvSpPr/>
          <p:nvPr/>
        </p:nvSpPr>
        <p:spPr>
          <a:xfrm>
            <a:off x="8904006" y="5538769"/>
            <a:ext cx="2872357" cy="1814946"/>
          </a:xfrm>
          <a:prstGeom prst="rect">
            <a:avLst/>
          </a:prstGeom>
          <a:solidFill>
            <a:srgbClr val="1377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28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Δήμος </a:t>
            </a:r>
            <a:endParaRPr lang="nl-BE" sz="28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algn="ctr"/>
            <a:r>
              <a:rPr lang="el-GR" sz="18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Διαχείριση του έργου</a:t>
            </a:r>
            <a:endParaRPr lang="en-US" sz="18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921014D5-0F34-F3C1-76F2-39889F6E89BF}"/>
              </a:ext>
            </a:extLst>
          </p:cNvPr>
          <p:cNvSpPr/>
          <p:nvPr/>
        </p:nvSpPr>
        <p:spPr>
          <a:xfrm>
            <a:off x="5384951" y="5538769"/>
            <a:ext cx="3343413" cy="1814946"/>
          </a:xfrm>
          <a:prstGeom prst="rect">
            <a:avLst/>
          </a:prstGeom>
          <a:solidFill>
            <a:srgbClr val="1F60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28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15 </a:t>
            </a:r>
            <a:r>
              <a:rPr lang="en-US" sz="28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MWh</a:t>
            </a:r>
          </a:p>
          <a:p>
            <a:pPr algn="ctr"/>
            <a:r>
              <a:rPr lang="el-GR" sz="18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Παραγόμενη ενέργεια</a:t>
            </a:r>
            <a:endParaRPr lang="en-US" sz="18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406294FE-741C-6ADF-20F4-6D57C0F76FF0}"/>
              </a:ext>
            </a:extLst>
          </p:cNvPr>
          <p:cNvSpPr/>
          <p:nvPr/>
        </p:nvSpPr>
        <p:spPr>
          <a:xfrm>
            <a:off x="535593" y="5538769"/>
            <a:ext cx="4673716" cy="1814946"/>
          </a:xfrm>
          <a:prstGeom prst="rect">
            <a:avLst/>
          </a:prstGeom>
          <a:solidFill>
            <a:srgbClr val="1377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28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Μονάδα αφαλάτωσης </a:t>
            </a:r>
            <a:r>
              <a:rPr lang="el-GR" sz="18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Συμψηφιζόμενες καταναλώσεις</a:t>
            </a:r>
            <a:endParaRPr lang="en-US" sz="18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5756EEDB-D63B-9370-1B93-1DAA964C5F63}"/>
              </a:ext>
            </a:extLst>
          </p:cNvPr>
          <p:cNvSpPr/>
          <p:nvPr/>
        </p:nvSpPr>
        <p:spPr>
          <a:xfrm>
            <a:off x="535592" y="3591254"/>
            <a:ext cx="5144771" cy="1814946"/>
          </a:xfrm>
          <a:prstGeom prst="rect">
            <a:avLst/>
          </a:prstGeom>
          <a:solidFill>
            <a:srgbClr val="1F60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28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Ενεργειακός συμψηφισμός με αποθήκευση, </a:t>
            </a:r>
            <a:r>
              <a:rPr lang="en-US" sz="28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zero feed-in </a:t>
            </a:r>
            <a:r>
              <a:rPr lang="el-GR" sz="18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Καθεστώς λειτουργίας</a:t>
            </a:r>
            <a:endParaRPr lang="en-US" sz="18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5334F4D5-870A-A9C7-674F-85982104CCBC}"/>
              </a:ext>
            </a:extLst>
          </p:cNvPr>
          <p:cNvSpPr/>
          <p:nvPr/>
        </p:nvSpPr>
        <p:spPr>
          <a:xfrm>
            <a:off x="9537544" y="3591254"/>
            <a:ext cx="2872357" cy="1814946"/>
          </a:xfrm>
          <a:prstGeom prst="rect">
            <a:avLst/>
          </a:prstGeom>
          <a:solidFill>
            <a:srgbClr val="1F60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28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10</a:t>
            </a:r>
            <a:r>
              <a:rPr lang="en-US" sz="28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kW/12,3 </a:t>
            </a:r>
            <a:r>
              <a:rPr lang="en-GB" sz="28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kWh </a:t>
            </a:r>
            <a:r>
              <a:rPr lang="el-GR" sz="18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Μπαταρία</a:t>
            </a:r>
            <a:endParaRPr lang="en-US" sz="18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918288EB-5271-4693-76AC-E2203CABDD93}"/>
              </a:ext>
            </a:extLst>
          </p:cNvPr>
          <p:cNvSpPr/>
          <p:nvPr/>
        </p:nvSpPr>
        <p:spPr>
          <a:xfrm>
            <a:off x="5850291" y="1643739"/>
            <a:ext cx="2325481" cy="1814946"/>
          </a:xfrm>
          <a:prstGeom prst="rect">
            <a:avLst/>
          </a:prstGeom>
          <a:solidFill>
            <a:srgbClr val="1F60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28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9,2 </a:t>
            </a:r>
            <a:r>
              <a:rPr lang="en-US" sz="28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kW</a:t>
            </a:r>
          </a:p>
          <a:p>
            <a:pPr algn="ctr"/>
            <a:r>
              <a:rPr lang="el-GR" sz="18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Εγκατεστημένη ισχύς Φ/Β</a:t>
            </a:r>
            <a:endParaRPr lang="en-US" sz="18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4A77A54E-BC41-FC66-5318-C25127D844F9}"/>
              </a:ext>
            </a:extLst>
          </p:cNvPr>
          <p:cNvSpPr/>
          <p:nvPr/>
        </p:nvSpPr>
        <p:spPr>
          <a:xfrm>
            <a:off x="535592" y="1643739"/>
            <a:ext cx="5144771" cy="1814946"/>
          </a:xfrm>
          <a:prstGeom prst="rect">
            <a:avLst/>
          </a:prstGeom>
          <a:solidFill>
            <a:srgbClr val="1377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28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Δημοτικό γήπεδο </a:t>
            </a:r>
            <a:r>
              <a:rPr lang="el-GR" sz="2800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Μέριχα</a:t>
            </a:r>
            <a:r>
              <a:rPr lang="el-GR" sz="28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, χώρος αφαλάτωσης</a:t>
            </a:r>
            <a:endParaRPr lang="nl-BE" sz="28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algn="ctr"/>
            <a:r>
              <a:rPr lang="el-GR" sz="18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Θέση εγκατάστασης</a:t>
            </a:r>
            <a:endParaRPr lang="en-US" sz="18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29" name="Picture 28" descr="A close-up of electrical boxes&#10;&#10;Description automatically generated">
            <a:extLst>
              <a:ext uri="{FF2B5EF4-FFF2-40B4-BE49-F238E27FC236}">
                <a16:creationId xmlns:a16="http://schemas.microsoft.com/office/drawing/2014/main" id="{A7F52F5C-89E5-7967-D015-EBAFF7EE21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5700" y="1643739"/>
            <a:ext cx="1210624" cy="181494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A2974A5-6774-C9D7-8182-EDCF495C3FDA}"/>
              </a:ext>
            </a:extLst>
          </p:cNvPr>
          <p:cNvSpPr txBox="1"/>
          <p:nvPr/>
        </p:nvSpPr>
        <p:spPr>
          <a:xfrm>
            <a:off x="535592" y="938670"/>
            <a:ext cx="7315200" cy="341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109728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l-GR" sz="1800" b="1" i="0" u="none" strike="noStrike" kern="1200" cap="none" spc="0" normalizeH="0" baseline="0" dirty="0">
                <a:ln>
                  <a:noFill/>
                </a:ln>
                <a:solidFill>
                  <a:srgbClr val="13778E"/>
                </a:solidFill>
                <a:effectLst/>
                <a:uLnTx/>
                <a:uFillTx/>
                <a:latin typeface="Neutraface 2 Text Greek Demi" panose="020B0303020202020102" pitchFamily="34" charset="0"/>
                <a:ea typeface="+mn-ea"/>
                <a:cs typeface="+mn-cs"/>
              </a:rPr>
              <a:t>Φ/Β Σταθμός </a:t>
            </a:r>
            <a:r>
              <a:rPr kumimoji="0" lang="el-GR" sz="1800" b="1" i="0" u="none" strike="noStrike" kern="1200" cap="none" spc="0" normalizeH="0" baseline="0" dirty="0" err="1">
                <a:ln>
                  <a:noFill/>
                </a:ln>
                <a:solidFill>
                  <a:srgbClr val="13778E"/>
                </a:solidFill>
                <a:effectLst/>
                <a:uLnTx/>
                <a:uFillTx/>
                <a:latin typeface="Neutraface 2 Text Greek Demi" panose="020B0303020202020102" pitchFamily="34" charset="0"/>
                <a:ea typeface="+mn-ea"/>
                <a:cs typeface="+mn-cs"/>
              </a:rPr>
              <a:t>Μέριχα</a:t>
            </a:r>
            <a:r>
              <a:rPr kumimoji="0" lang="el-GR" sz="1800" b="1" i="0" u="none" strike="noStrike" kern="1200" cap="none" spc="0" normalizeH="0" baseline="0" dirty="0">
                <a:ln>
                  <a:noFill/>
                </a:ln>
                <a:solidFill>
                  <a:srgbClr val="13778E"/>
                </a:solidFill>
                <a:effectLst/>
                <a:uLnTx/>
                <a:uFillTx/>
                <a:latin typeface="Neutraface 2 Text Greek Demi" panose="020B0303020202020102" pitchFamily="34" charset="0"/>
                <a:ea typeface="+mn-ea"/>
                <a:cs typeface="+mn-cs"/>
              </a:rPr>
              <a:t> (Αφαλάτωση) </a:t>
            </a:r>
          </a:p>
        </p:txBody>
      </p:sp>
      <p:pic>
        <p:nvPicPr>
          <p:cNvPr id="9" name="Picture 8" descr="A building with trees around it&#10;&#10;Description automatically generated">
            <a:extLst>
              <a:ext uri="{FF2B5EF4-FFF2-40B4-BE49-F238E27FC236}">
                <a16:creationId xmlns:a16="http://schemas.microsoft.com/office/drawing/2014/main" id="{E27DDFB6-D1CD-89A3-AB33-F7295CF4DB4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42" r="8342"/>
          <a:stretch/>
        </p:blipFill>
        <p:spPr>
          <a:xfrm rot="5400000">
            <a:off x="8043538" y="1939602"/>
            <a:ext cx="1814946" cy="1223219"/>
          </a:xfrm>
          <a:prstGeom prst="rect">
            <a:avLst/>
          </a:prstGeom>
        </p:spPr>
      </p:pic>
      <p:pic>
        <p:nvPicPr>
          <p:cNvPr id="12" name="Picture 11" descr="A white house with solar panels on the roof&#10;&#10;Description automatically generated">
            <a:extLst>
              <a:ext uri="{FF2B5EF4-FFF2-40B4-BE49-F238E27FC236}">
                <a16:creationId xmlns:a16="http://schemas.microsoft.com/office/drawing/2014/main" id="{7DE0149F-08B6-9E32-20F3-B6E69FAAA12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00"/>
          <a:stretch/>
        </p:blipFill>
        <p:spPr>
          <a:xfrm>
            <a:off x="5850290" y="3591252"/>
            <a:ext cx="3499068" cy="1814948"/>
          </a:xfrm>
          <a:prstGeom prst="rect">
            <a:avLst/>
          </a:prstGeom>
        </p:spPr>
      </p:pic>
      <p:pic>
        <p:nvPicPr>
          <p:cNvPr id="13" name="Picture 6">
            <a:extLst>
              <a:ext uri="{FF2B5EF4-FFF2-40B4-BE49-F238E27FC236}">
                <a16:creationId xmlns:a16="http://schemas.microsoft.com/office/drawing/2014/main" id="{29AD362C-BC5E-7BB2-8DE7-5B4F9D971E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6550" y="1643735"/>
            <a:ext cx="1361211" cy="1814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0CB8C87-85CF-A89C-F84F-117FDB06F362}"/>
              </a:ext>
            </a:extLst>
          </p:cNvPr>
          <p:cNvSpPr txBox="1">
            <a:spLocks/>
          </p:cNvSpPr>
          <p:nvPr/>
        </p:nvSpPr>
        <p:spPr>
          <a:xfrm>
            <a:off x="535592" y="352960"/>
            <a:ext cx="13660468" cy="585710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algn="l" defTabSz="109728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>
                <a:solidFill>
                  <a:schemeClr val="tx1"/>
                </a:solidFill>
                <a:latin typeface="DM Sans Medium" charset="0"/>
                <a:ea typeface="DM Sans Medium" charset="0"/>
                <a:cs typeface="DM Sans Medium" charset="0"/>
              </a:defRPr>
            </a:lvl1pPr>
          </a:lstStyle>
          <a:p>
            <a:r>
              <a:rPr lang="el-GR" sz="3200" dirty="0">
                <a:solidFill>
                  <a:srgbClr val="1F6091"/>
                </a:solidFill>
                <a:latin typeface="Neutraface 2 Text Greek Demi" panose="020B0303020202020102" pitchFamily="34" charset="0"/>
                <a:cs typeface="Calibri" panose="020F0502020204030204" pitchFamily="34" charset="0"/>
              </a:rPr>
              <a:t>Φ/Β σταθμός με </a:t>
            </a:r>
            <a:r>
              <a:rPr lang="en-US" sz="3200" dirty="0">
                <a:solidFill>
                  <a:srgbClr val="1F6091"/>
                </a:solidFill>
                <a:latin typeface="Neutraface 2 Text Greek Demi" panose="020B0303020202020102" pitchFamily="34" charset="0"/>
                <a:cs typeface="Calibri" panose="020F0502020204030204" pitchFamily="34" charset="0"/>
              </a:rPr>
              <a:t>zero feed-in </a:t>
            </a:r>
            <a:r>
              <a:rPr lang="el-GR" sz="3200" dirty="0">
                <a:solidFill>
                  <a:srgbClr val="1F6091"/>
                </a:solidFill>
                <a:latin typeface="Neutraface 2 Text Greek Demi" panose="020B0303020202020102" pitchFamily="34" charset="0"/>
                <a:cs typeface="Calibri" panose="020F0502020204030204" pitchFamily="34" charset="0"/>
              </a:rPr>
              <a:t>στην Κύθνο (1)</a:t>
            </a:r>
            <a:endParaRPr lang="pt-BR" sz="3200" dirty="0">
              <a:solidFill>
                <a:srgbClr val="1F6091"/>
              </a:solidFill>
              <a:latin typeface="Neutraface 2 Text Greek Demi" panose="020B0303020202020102" pitchFamily="34" charset="0"/>
              <a:cs typeface="Calibri" panose="020F050202020403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21DC656-2B18-A1D7-0EFE-A9A0D722C1B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9019" y="7497127"/>
            <a:ext cx="6086475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131125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blue outline of a map&#10;&#10;Description automatically generated">
            <a:extLst>
              <a:ext uri="{FF2B5EF4-FFF2-40B4-BE49-F238E27FC236}">
                <a16:creationId xmlns:a16="http://schemas.microsoft.com/office/drawing/2014/main" id="{F7E92C17-2815-0A6B-C905-33825D75FF09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</a:blip>
          <a:stretch>
            <a:fillRect/>
          </a:stretch>
        </p:blipFill>
        <p:spPr>
          <a:xfrm>
            <a:off x="10077592" y="0"/>
            <a:ext cx="4422779" cy="822960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ED63B78C-2442-9A99-18F5-BABCDA64E3AD}"/>
              </a:ext>
            </a:extLst>
          </p:cNvPr>
          <p:cNvSpPr/>
          <p:nvPr/>
        </p:nvSpPr>
        <p:spPr>
          <a:xfrm>
            <a:off x="11956474" y="5538769"/>
            <a:ext cx="1864154" cy="1814946"/>
          </a:xfrm>
          <a:prstGeom prst="rect">
            <a:avLst/>
          </a:prstGeom>
          <a:solidFill>
            <a:srgbClr val="1F60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28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1</a:t>
            </a:r>
            <a:r>
              <a:rPr lang="en-US" sz="28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7.0</a:t>
            </a:r>
            <a:r>
              <a:rPr lang="el-GR" sz="28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00 €</a:t>
            </a:r>
            <a:endParaRPr lang="nl-BE" sz="28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algn="ctr"/>
            <a:r>
              <a:rPr lang="el-GR" sz="18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Κόστος έργου</a:t>
            </a:r>
            <a:endParaRPr lang="en-US" sz="18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32156DC3-D814-9F56-D5AF-701DD1D26445}"/>
              </a:ext>
            </a:extLst>
          </p:cNvPr>
          <p:cNvSpPr/>
          <p:nvPr/>
        </p:nvSpPr>
        <p:spPr>
          <a:xfrm>
            <a:off x="8904006" y="5538769"/>
            <a:ext cx="2872357" cy="1814946"/>
          </a:xfrm>
          <a:prstGeom prst="rect">
            <a:avLst/>
          </a:prstGeom>
          <a:solidFill>
            <a:srgbClr val="1377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28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Δήμος </a:t>
            </a:r>
            <a:endParaRPr lang="nl-BE" sz="28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algn="ctr"/>
            <a:r>
              <a:rPr lang="el-GR" sz="18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Διαχείριση του έργου</a:t>
            </a:r>
            <a:endParaRPr lang="en-US" sz="18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921014D5-0F34-F3C1-76F2-39889F6E89BF}"/>
              </a:ext>
            </a:extLst>
          </p:cNvPr>
          <p:cNvSpPr/>
          <p:nvPr/>
        </p:nvSpPr>
        <p:spPr>
          <a:xfrm>
            <a:off x="5384951" y="5538769"/>
            <a:ext cx="3343413" cy="1814946"/>
          </a:xfrm>
          <a:prstGeom prst="rect">
            <a:avLst/>
          </a:prstGeom>
          <a:solidFill>
            <a:srgbClr val="1F60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28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16 </a:t>
            </a:r>
            <a:r>
              <a:rPr lang="en-US" sz="28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MWh</a:t>
            </a:r>
          </a:p>
          <a:p>
            <a:pPr algn="ctr"/>
            <a:r>
              <a:rPr lang="el-GR" sz="18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Παραγόμενη ενέργεια</a:t>
            </a:r>
            <a:endParaRPr lang="en-US" sz="18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406294FE-741C-6ADF-20F4-6D57C0F76FF0}"/>
              </a:ext>
            </a:extLst>
          </p:cNvPr>
          <p:cNvSpPr/>
          <p:nvPr/>
        </p:nvSpPr>
        <p:spPr>
          <a:xfrm>
            <a:off x="535593" y="5538769"/>
            <a:ext cx="4673716" cy="1814946"/>
          </a:xfrm>
          <a:prstGeom prst="rect">
            <a:avLst/>
          </a:prstGeom>
          <a:solidFill>
            <a:srgbClr val="1377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28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Γυμνάσιο/Λύκειο </a:t>
            </a:r>
            <a:r>
              <a:rPr lang="el-GR" sz="2800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Μέριχα</a:t>
            </a:r>
            <a:endParaRPr lang="en-US" sz="2800" dirty="0">
              <a:solidFill>
                <a:srgbClr val="FF0000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algn="ctr"/>
            <a:r>
              <a:rPr lang="el-GR" sz="18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Συμψηφιζόμενες καταναλώσεις</a:t>
            </a:r>
            <a:endParaRPr lang="en-US" sz="18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5756EEDB-D63B-9370-1B93-1DAA964C5F63}"/>
              </a:ext>
            </a:extLst>
          </p:cNvPr>
          <p:cNvSpPr/>
          <p:nvPr/>
        </p:nvSpPr>
        <p:spPr>
          <a:xfrm>
            <a:off x="535592" y="3591254"/>
            <a:ext cx="5144771" cy="1814946"/>
          </a:xfrm>
          <a:prstGeom prst="rect">
            <a:avLst/>
          </a:prstGeom>
          <a:solidFill>
            <a:srgbClr val="1F60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28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Ενεργειακός συμψηφισμός με αποθήκευση, </a:t>
            </a:r>
            <a:r>
              <a:rPr lang="en-US" sz="28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zero feed-in </a:t>
            </a:r>
            <a:r>
              <a:rPr lang="el-GR" sz="18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Καθεστώς λειτουργίας</a:t>
            </a:r>
            <a:endParaRPr lang="en-US" sz="18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5334F4D5-870A-A9C7-674F-85982104CCBC}"/>
              </a:ext>
            </a:extLst>
          </p:cNvPr>
          <p:cNvSpPr/>
          <p:nvPr/>
        </p:nvSpPr>
        <p:spPr>
          <a:xfrm>
            <a:off x="9537544" y="3591254"/>
            <a:ext cx="2872357" cy="1814946"/>
          </a:xfrm>
          <a:prstGeom prst="rect">
            <a:avLst/>
          </a:prstGeom>
          <a:solidFill>
            <a:srgbClr val="1F60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28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10</a:t>
            </a:r>
            <a:r>
              <a:rPr lang="en-US" sz="28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kW/12,3 </a:t>
            </a:r>
            <a:r>
              <a:rPr lang="en-GB" sz="28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kWh </a:t>
            </a:r>
          </a:p>
          <a:p>
            <a:pPr algn="ctr"/>
            <a:r>
              <a:rPr lang="el-GR" sz="18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Μπαταρία</a:t>
            </a:r>
            <a:endParaRPr lang="en-US" sz="18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918288EB-5271-4693-76AC-E2203CABDD93}"/>
              </a:ext>
            </a:extLst>
          </p:cNvPr>
          <p:cNvSpPr/>
          <p:nvPr/>
        </p:nvSpPr>
        <p:spPr>
          <a:xfrm>
            <a:off x="5001491" y="1643739"/>
            <a:ext cx="3174281" cy="1814946"/>
          </a:xfrm>
          <a:prstGeom prst="rect">
            <a:avLst/>
          </a:prstGeom>
          <a:solidFill>
            <a:srgbClr val="1F60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28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9,2 </a:t>
            </a:r>
            <a:r>
              <a:rPr lang="en-US" sz="28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kW</a:t>
            </a:r>
          </a:p>
          <a:p>
            <a:pPr algn="ctr"/>
            <a:r>
              <a:rPr lang="el-GR" sz="18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Εγκατεστημένη ισχύς Φ/Β</a:t>
            </a:r>
            <a:endParaRPr lang="en-US" sz="18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4A77A54E-BC41-FC66-5318-C25127D844F9}"/>
              </a:ext>
            </a:extLst>
          </p:cNvPr>
          <p:cNvSpPr/>
          <p:nvPr/>
        </p:nvSpPr>
        <p:spPr>
          <a:xfrm>
            <a:off x="535592" y="1643739"/>
            <a:ext cx="4294591" cy="1814946"/>
          </a:xfrm>
          <a:prstGeom prst="rect">
            <a:avLst/>
          </a:prstGeom>
          <a:solidFill>
            <a:srgbClr val="1377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28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Γυμνάσιο/Λύκειο </a:t>
            </a:r>
            <a:r>
              <a:rPr lang="el-GR" sz="2800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Μέριχα</a:t>
            </a:r>
            <a:r>
              <a:rPr lang="el-GR" sz="28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endParaRPr lang="nl-BE" sz="28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algn="ctr"/>
            <a:r>
              <a:rPr lang="el-GR" sz="18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Θέση εγκατάστασης</a:t>
            </a:r>
            <a:endParaRPr lang="en-US" sz="18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29" name="Picture 28" descr="A close-up of electrical boxes&#10;&#10;Description automatically generated">
            <a:extLst>
              <a:ext uri="{FF2B5EF4-FFF2-40B4-BE49-F238E27FC236}">
                <a16:creationId xmlns:a16="http://schemas.microsoft.com/office/drawing/2014/main" id="{A7F52F5C-89E5-7967-D015-EBAFF7EE21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5700" y="1643739"/>
            <a:ext cx="1210624" cy="181494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A2974A5-6774-C9D7-8182-EDCF495C3FDA}"/>
              </a:ext>
            </a:extLst>
          </p:cNvPr>
          <p:cNvSpPr txBox="1"/>
          <p:nvPr/>
        </p:nvSpPr>
        <p:spPr>
          <a:xfrm>
            <a:off x="535592" y="938670"/>
            <a:ext cx="7315200" cy="341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109728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l-GR" sz="1800" b="1" i="0" u="none" strike="noStrike" kern="1200" cap="none" spc="0" normalizeH="0" baseline="0" dirty="0">
                <a:ln>
                  <a:noFill/>
                </a:ln>
                <a:solidFill>
                  <a:srgbClr val="13778E"/>
                </a:solidFill>
                <a:effectLst/>
                <a:uLnTx/>
                <a:uFillTx/>
                <a:latin typeface="Neutraface 2 Text Greek Demi" panose="020B0303020202020102" pitchFamily="34" charset="0"/>
                <a:ea typeface="+mn-ea"/>
                <a:cs typeface="+mn-cs"/>
              </a:rPr>
              <a:t>Φ/Β Σταθμός </a:t>
            </a:r>
            <a:r>
              <a:rPr kumimoji="0" lang="el-GR" sz="1800" b="1" i="0" u="none" strike="noStrike" kern="1200" cap="none" spc="0" normalizeH="0" baseline="0" dirty="0" err="1">
                <a:ln>
                  <a:noFill/>
                </a:ln>
                <a:solidFill>
                  <a:srgbClr val="13778E"/>
                </a:solidFill>
                <a:effectLst/>
                <a:uLnTx/>
                <a:uFillTx/>
                <a:latin typeface="Neutraface 2 Text Greek Demi" panose="020B0303020202020102" pitchFamily="34" charset="0"/>
                <a:ea typeface="+mn-ea"/>
                <a:cs typeface="+mn-cs"/>
              </a:rPr>
              <a:t>Μέριχα</a:t>
            </a:r>
            <a:r>
              <a:rPr kumimoji="0" lang="el-GR" sz="1800" b="1" i="0" u="none" strike="noStrike" kern="1200" cap="none" spc="0" normalizeH="0" baseline="0" dirty="0">
                <a:ln>
                  <a:noFill/>
                </a:ln>
                <a:solidFill>
                  <a:srgbClr val="13778E"/>
                </a:solidFill>
                <a:effectLst/>
                <a:uLnTx/>
                <a:uFillTx/>
                <a:latin typeface="Neutraface 2 Text Greek Demi" panose="020B0303020202020102" pitchFamily="34" charset="0"/>
                <a:ea typeface="+mn-ea"/>
                <a:cs typeface="+mn-cs"/>
              </a:rPr>
              <a:t> (Γυμνάσιο-Λύκειο) </a:t>
            </a:r>
          </a:p>
        </p:txBody>
      </p:sp>
      <p:pic>
        <p:nvPicPr>
          <p:cNvPr id="8" name="Picture 4">
            <a:extLst>
              <a:ext uri="{FF2B5EF4-FFF2-40B4-BE49-F238E27FC236}">
                <a16:creationId xmlns:a16="http://schemas.microsoft.com/office/drawing/2014/main" id="{EB71C388-B5BA-2766-BE6C-6E5D6D23E66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649"/>
          <a:stretch/>
        </p:blipFill>
        <p:spPr bwMode="auto">
          <a:xfrm>
            <a:off x="5850291" y="3591253"/>
            <a:ext cx="3499067" cy="1814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A building with trees around it&#10;&#10;Description automatically generated">
            <a:extLst>
              <a:ext uri="{FF2B5EF4-FFF2-40B4-BE49-F238E27FC236}">
                <a16:creationId xmlns:a16="http://schemas.microsoft.com/office/drawing/2014/main" id="{E27DDFB6-D1CD-89A3-AB33-F7295CF4DB4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42" r="8342"/>
          <a:stretch/>
        </p:blipFill>
        <p:spPr>
          <a:xfrm rot="5400000">
            <a:off x="8043538" y="1939602"/>
            <a:ext cx="1814946" cy="122321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AA519E1-26D4-54DC-BE7E-45FDEA778C94}"/>
              </a:ext>
            </a:extLst>
          </p:cNvPr>
          <p:cNvSpPr txBox="1">
            <a:spLocks/>
          </p:cNvSpPr>
          <p:nvPr/>
        </p:nvSpPr>
        <p:spPr>
          <a:xfrm>
            <a:off x="535592" y="352960"/>
            <a:ext cx="13660468" cy="585710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algn="l" defTabSz="109728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>
                <a:solidFill>
                  <a:schemeClr val="tx1"/>
                </a:solidFill>
                <a:latin typeface="DM Sans Medium" charset="0"/>
                <a:ea typeface="DM Sans Medium" charset="0"/>
                <a:cs typeface="DM Sans Medium" charset="0"/>
              </a:defRPr>
            </a:lvl1pPr>
          </a:lstStyle>
          <a:p>
            <a:r>
              <a:rPr lang="el-GR" sz="3200" dirty="0">
                <a:solidFill>
                  <a:srgbClr val="1F6091"/>
                </a:solidFill>
                <a:latin typeface="Neutraface 2 Text Greek Demi" panose="020B0303020202020102" pitchFamily="34" charset="0"/>
                <a:cs typeface="Calibri" panose="020F0502020204030204" pitchFamily="34" charset="0"/>
              </a:rPr>
              <a:t>Φ/Β σταθμός με </a:t>
            </a:r>
            <a:r>
              <a:rPr lang="en-US" sz="3200" dirty="0">
                <a:solidFill>
                  <a:srgbClr val="1F6091"/>
                </a:solidFill>
                <a:latin typeface="Neutraface 2 Text Greek Demi" panose="020B0303020202020102" pitchFamily="34" charset="0"/>
                <a:cs typeface="Calibri" panose="020F0502020204030204" pitchFamily="34" charset="0"/>
              </a:rPr>
              <a:t>zero feed-in </a:t>
            </a:r>
            <a:r>
              <a:rPr lang="el-GR" sz="3200" dirty="0">
                <a:solidFill>
                  <a:srgbClr val="1F6091"/>
                </a:solidFill>
                <a:latin typeface="Neutraface 2 Text Greek Demi" panose="020B0303020202020102" pitchFamily="34" charset="0"/>
                <a:cs typeface="Calibri" panose="020F0502020204030204" pitchFamily="34" charset="0"/>
              </a:rPr>
              <a:t>στην Κύθνο (2)</a:t>
            </a:r>
            <a:endParaRPr lang="pt-BR" sz="3200" dirty="0">
              <a:solidFill>
                <a:srgbClr val="1F6091"/>
              </a:solidFill>
              <a:latin typeface="Neutraface 2 Text Greek Demi" panose="020B0303020202020102" pitchFamily="34" charset="0"/>
              <a:cs typeface="Calibri" panose="020F050202020403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376DEEF-75B8-7743-6E84-1B8C3A93579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9019" y="7497127"/>
            <a:ext cx="6086475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136231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blue outline of a map&#10;&#10;Description automatically generated">
            <a:extLst>
              <a:ext uri="{FF2B5EF4-FFF2-40B4-BE49-F238E27FC236}">
                <a16:creationId xmlns:a16="http://schemas.microsoft.com/office/drawing/2014/main" id="{F7E92C17-2815-0A6B-C905-33825D75FF09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</a:blip>
          <a:stretch>
            <a:fillRect/>
          </a:stretch>
        </p:blipFill>
        <p:spPr>
          <a:xfrm>
            <a:off x="10077592" y="0"/>
            <a:ext cx="4422779" cy="8229600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ED63B78C-2442-9A99-18F5-BABCDA64E3AD}"/>
              </a:ext>
            </a:extLst>
          </p:cNvPr>
          <p:cNvSpPr/>
          <p:nvPr/>
        </p:nvSpPr>
        <p:spPr>
          <a:xfrm>
            <a:off x="11956474" y="5538769"/>
            <a:ext cx="1864154" cy="1814946"/>
          </a:xfrm>
          <a:prstGeom prst="rect">
            <a:avLst/>
          </a:prstGeom>
          <a:solidFill>
            <a:srgbClr val="1F60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28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1</a:t>
            </a:r>
            <a:r>
              <a:rPr lang="en-US" sz="28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4.0</a:t>
            </a:r>
            <a:r>
              <a:rPr lang="el-GR" sz="28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00 €</a:t>
            </a:r>
          </a:p>
          <a:p>
            <a:pPr algn="ctr"/>
            <a:r>
              <a:rPr lang="el-GR" sz="18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Κόστος έργου</a:t>
            </a:r>
            <a:endParaRPr lang="en-US" sz="18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32156DC3-D814-9F56-D5AF-701DD1D26445}"/>
              </a:ext>
            </a:extLst>
          </p:cNvPr>
          <p:cNvSpPr/>
          <p:nvPr/>
        </p:nvSpPr>
        <p:spPr>
          <a:xfrm>
            <a:off x="8904006" y="5538769"/>
            <a:ext cx="2872357" cy="1814946"/>
          </a:xfrm>
          <a:prstGeom prst="rect">
            <a:avLst/>
          </a:prstGeom>
          <a:solidFill>
            <a:srgbClr val="1377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28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Δήμος </a:t>
            </a:r>
            <a:endParaRPr lang="nl-BE" sz="28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algn="ctr"/>
            <a:r>
              <a:rPr lang="el-GR" sz="18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Διαχείριση του έργου</a:t>
            </a:r>
            <a:endParaRPr lang="en-US" sz="18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921014D5-0F34-F3C1-76F2-39889F6E89BF}"/>
              </a:ext>
            </a:extLst>
          </p:cNvPr>
          <p:cNvSpPr/>
          <p:nvPr/>
        </p:nvSpPr>
        <p:spPr>
          <a:xfrm>
            <a:off x="5384951" y="5538769"/>
            <a:ext cx="3343413" cy="1814946"/>
          </a:xfrm>
          <a:prstGeom prst="rect">
            <a:avLst/>
          </a:prstGeom>
          <a:solidFill>
            <a:srgbClr val="1F60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28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8 </a:t>
            </a:r>
            <a:r>
              <a:rPr lang="en-US" sz="28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MWh</a:t>
            </a:r>
            <a:r>
              <a:rPr lang="el-GR" sz="28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endParaRPr lang="nl-BE" sz="28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algn="ctr"/>
            <a:r>
              <a:rPr lang="el-GR" sz="18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Παραγόμενη ενέργεια</a:t>
            </a:r>
            <a:endParaRPr lang="en-US" sz="18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406294FE-741C-6ADF-20F4-6D57C0F76FF0}"/>
              </a:ext>
            </a:extLst>
          </p:cNvPr>
          <p:cNvSpPr/>
          <p:nvPr/>
        </p:nvSpPr>
        <p:spPr>
          <a:xfrm>
            <a:off x="535593" y="5538769"/>
            <a:ext cx="4673716" cy="1814946"/>
          </a:xfrm>
          <a:prstGeom prst="rect">
            <a:avLst/>
          </a:prstGeom>
          <a:solidFill>
            <a:srgbClr val="1377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28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Βιολογικός </a:t>
            </a:r>
            <a:r>
              <a:rPr lang="el-GR" sz="2800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Δρυοπίδας</a:t>
            </a:r>
            <a:r>
              <a:rPr lang="el-GR" sz="28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l-GR" sz="18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Συμψηφιζόμενες καταναλώσεις</a:t>
            </a:r>
            <a:endParaRPr lang="en-US" sz="18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5756EEDB-D63B-9370-1B93-1DAA964C5F63}"/>
              </a:ext>
            </a:extLst>
          </p:cNvPr>
          <p:cNvSpPr/>
          <p:nvPr/>
        </p:nvSpPr>
        <p:spPr>
          <a:xfrm>
            <a:off x="535592" y="3591254"/>
            <a:ext cx="5144771" cy="1814946"/>
          </a:xfrm>
          <a:prstGeom prst="rect">
            <a:avLst/>
          </a:prstGeom>
          <a:solidFill>
            <a:srgbClr val="1F60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28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Ενεργειακός συμψηφισμός με αποθήκευση, </a:t>
            </a:r>
            <a:r>
              <a:rPr lang="en-US" sz="28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zero feed-in </a:t>
            </a:r>
            <a:r>
              <a:rPr lang="el-GR" sz="18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Καθεστώς λειτουργίας</a:t>
            </a:r>
            <a:endParaRPr lang="en-US" sz="18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5334F4D5-870A-A9C7-674F-85982104CCBC}"/>
              </a:ext>
            </a:extLst>
          </p:cNvPr>
          <p:cNvSpPr/>
          <p:nvPr/>
        </p:nvSpPr>
        <p:spPr>
          <a:xfrm>
            <a:off x="9537544" y="3591254"/>
            <a:ext cx="2872357" cy="1814946"/>
          </a:xfrm>
          <a:prstGeom prst="rect">
            <a:avLst/>
          </a:prstGeom>
          <a:solidFill>
            <a:srgbClr val="1F60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28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5</a:t>
            </a:r>
            <a:r>
              <a:rPr lang="en-US" sz="28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kW/1</a:t>
            </a:r>
            <a:r>
              <a:rPr lang="el-GR" sz="28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0</a:t>
            </a:r>
            <a:r>
              <a:rPr lang="en-US" sz="28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,3 </a:t>
            </a:r>
            <a:r>
              <a:rPr lang="en-GB" sz="28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kWh </a:t>
            </a:r>
            <a:r>
              <a:rPr lang="el-GR" sz="18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Μπαταρία</a:t>
            </a:r>
            <a:endParaRPr lang="en-US" sz="18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918288EB-5271-4693-76AC-E2203CABDD93}"/>
              </a:ext>
            </a:extLst>
          </p:cNvPr>
          <p:cNvSpPr/>
          <p:nvPr/>
        </p:nvSpPr>
        <p:spPr>
          <a:xfrm>
            <a:off x="4830183" y="1643739"/>
            <a:ext cx="3345589" cy="1814946"/>
          </a:xfrm>
          <a:prstGeom prst="rect">
            <a:avLst/>
          </a:prstGeom>
          <a:solidFill>
            <a:srgbClr val="1F60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28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5 </a:t>
            </a:r>
            <a:r>
              <a:rPr lang="en-US" sz="28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kW </a:t>
            </a:r>
          </a:p>
          <a:p>
            <a:pPr algn="ctr"/>
            <a:r>
              <a:rPr lang="el-GR" sz="18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Εγκατεστημένη ισχύς Φ/Β</a:t>
            </a:r>
            <a:endParaRPr lang="en-US" sz="18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4A77A54E-BC41-FC66-5318-C25127D844F9}"/>
              </a:ext>
            </a:extLst>
          </p:cNvPr>
          <p:cNvSpPr/>
          <p:nvPr/>
        </p:nvSpPr>
        <p:spPr>
          <a:xfrm>
            <a:off x="535592" y="1643739"/>
            <a:ext cx="4124663" cy="1814946"/>
          </a:xfrm>
          <a:prstGeom prst="rect">
            <a:avLst/>
          </a:prstGeom>
          <a:solidFill>
            <a:srgbClr val="1377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28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Βιολογικός </a:t>
            </a:r>
            <a:r>
              <a:rPr lang="el-GR" sz="2800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Δρυοπίδας</a:t>
            </a:r>
            <a:r>
              <a:rPr lang="el-GR" sz="28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endParaRPr lang="nl-BE" sz="28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  <a:p>
            <a:pPr algn="ctr"/>
            <a:r>
              <a:rPr lang="el-GR" sz="18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Θέση εγκατάστασης</a:t>
            </a:r>
            <a:endParaRPr lang="en-US" sz="18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pic>
        <p:nvPicPr>
          <p:cNvPr id="28" name="Picture 27" descr="A building with a red roof and a white car parked in the dirt&#10;&#10;Description automatically generated">
            <a:extLst>
              <a:ext uri="{FF2B5EF4-FFF2-40B4-BE49-F238E27FC236}">
                <a16:creationId xmlns:a16="http://schemas.microsoft.com/office/drawing/2014/main" id="{455CA651-5F5A-65E1-4F97-B6562B051F9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66"/>
          <a:stretch/>
        </p:blipFill>
        <p:spPr>
          <a:xfrm>
            <a:off x="5856257" y="3591254"/>
            <a:ext cx="3505393" cy="1814946"/>
          </a:xfrm>
          <a:prstGeom prst="rect">
            <a:avLst/>
          </a:prstGeom>
        </p:spPr>
      </p:pic>
      <p:pic>
        <p:nvPicPr>
          <p:cNvPr id="29" name="Picture 28" descr="A close-up of electrical boxes&#10;&#10;Description automatically generated">
            <a:extLst>
              <a:ext uri="{FF2B5EF4-FFF2-40B4-BE49-F238E27FC236}">
                <a16:creationId xmlns:a16="http://schemas.microsoft.com/office/drawing/2014/main" id="{A7F52F5C-89E5-7967-D015-EBAFF7EE218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5700" y="1643739"/>
            <a:ext cx="1210624" cy="181494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A2974A5-6774-C9D7-8182-EDCF495C3FDA}"/>
              </a:ext>
            </a:extLst>
          </p:cNvPr>
          <p:cNvSpPr txBox="1"/>
          <p:nvPr/>
        </p:nvSpPr>
        <p:spPr>
          <a:xfrm>
            <a:off x="535592" y="938670"/>
            <a:ext cx="7315200" cy="341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109728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l-GR" sz="1800" b="1" i="0" u="none" strike="noStrike" kern="1200" cap="none" spc="0" normalizeH="0" baseline="0" dirty="0">
                <a:ln>
                  <a:noFill/>
                </a:ln>
                <a:solidFill>
                  <a:srgbClr val="13778E"/>
                </a:solidFill>
                <a:effectLst/>
                <a:uLnTx/>
                <a:uFillTx/>
                <a:latin typeface="Neutraface 2 Text Greek Demi" panose="020B0303020202020102" pitchFamily="34" charset="0"/>
                <a:ea typeface="+mn-ea"/>
                <a:cs typeface="+mn-cs"/>
              </a:rPr>
              <a:t>Φ/Β Σταθμός </a:t>
            </a:r>
            <a:r>
              <a:rPr kumimoji="0" lang="el-GR" sz="1800" b="1" i="0" u="none" strike="noStrike" kern="1200" cap="none" spc="0" normalizeH="0" baseline="0" dirty="0" err="1">
                <a:ln>
                  <a:noFill/>
                </a:ln>
                <a:solidFill>
                  <a:srgbClr val="13778E"/>
                </a:solidFill>
                <a:effectLst/>
                <a:uLnTx/>
                <a:uFillTx/>
                <a:latin typeface="Neutraface 2 Text Greek Demi" panose="020B0303020202020102" pitchFamily="34" charset="0"/>
                <a:ea typeface="+mn-ea"/>
                <a:cs typeface="+mn-cs"/>
              </a:rPr>
              <a:t>Δρυοπίδας</a:t>
            </a:r>
            <a:r>
              <a:rPr kumimoji="0" lang="el-GR" sz="1800" b="1" i="0" u="none" strike="noStrike" kern="1200" cap="none" spc="0" normalizeH="0" baseline="0" dirty="0">
                <a:ln>
                  <a:noFill/>
                </a:ln>
                <a:solidFill>
                  <a:srgbClr val="13778E"/>
                </a:solidFill>
                <a:effectLst/>
                <a:uLnTx/>
                <a:uFillTx/>
                <a:latin typeface="Neutraface 2 Text Greek Demi" panose="020B0303020202020102" pitchFamily="34" charset="0"/>
                <a:ea typeface="+mn-ea"/>
                <a:cs typeface="+mn-cs"/>
              </a:rPr>
              <a:t> /Βιολογικός (Γυμνάσιο-Λύκειο)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52B73E-17B4-AA97-4D6C-224D98C16BD9}"/>
              </a:ext>
            </a:extLst>
          </p:cNvPr>
          <p:cNvSpPr txBox="1">
            <a:spLocks/>
          </p:cNvSpPr>
          <p:nvPr/>
        </p:nvSpPr>
        <p:spPr>
          <a:xfrm>
            <a:off x="535592" y="352960"/>
            <a:ext cx="13660468" cy="585710"/>
          </a:xfrm>
          <a:prstGeom prst="rect">
            <a:avLst/>
          </a:prstGeom>
        </p:spPr>
        <p:txBody>
          <a:bodyPr vert="horz" lIns="0" tIns="45720" rIns="0" bIns="45720" rtlCol="0" anchor="ctr">
            <a:noAutofit/>
          </a:bodyPr>
          <a:lstStyle>
            <a:lvl1pPr algn="l" defTabSz="109728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>
                <a:solidFill>
                  <a:schemeClr val="tx1"/>
                </a:solidFill>
                <a:latin typeface="DM Sans Medium" charset="0"/>
                <a:ea typeface="DM Sans Medium" charset="0"/>
                <a:cs typeface="DM Sans Medium" charset="0"/>
              </a:defRPr>
            </a:lvl1pPr>
          </a:lstStyle>
          <a:p>
            <a:r>
              <a:rPr lang="el-GR" sz="3200" dirty="0">
                <a:solidFill>
                  <a:srgbClr val="1F6091"/>
                </a:solidFill>
                <a:latin typeface="Neutraface 2 Text Greek Demi" panose="020B0303020202020102" pitchFamily="34" charset="0"/>
                <a:cs typeface="Calibri" panose="020F0502020204030204" pitchFamily="34" charset="0"/>
              </a:rPr>
              <a:t>Φ/Β σταθμός με </a:t>
            </a:r>
            <a:r>
              <a:rPr lang="en-US" sz="3200" dirty="0">
                <a:solidFill>
                  <a:srgbClr val="1F6091"/>
                </a:solidFill>
                <a:latin typeface="Neutraface 2 Text Greek Demi" panose="020B0303020202020102" pitchFamily="34" charset="0"/>
                <a:cs typeface="Calibri" panose="020F0502020204030204" pitchFamily="34" charset="0"/>
              </a:rPr>
              <a:t>zero feed-in </a:t>
            </a:r>
            <a:r>
              <a:rPr lang="el-GR" sz="3200" dirty="0">
                <a:solidFill>
                  <a:srgbClr val="1F6091"/>
                </a:solidFill>
                <a:latin typeface="Neutraface 2 Text Greek Demi" panose="020B0303020202020102" pitchFamily="34" charset="0"/>
                <a:cs typeface="Calibri" panose="020F0502020204030204" pitchFamily="34" charset="0"/>
              </a:rPr>
              <a:t>στην Κύθνο (3)</a:t>
            </a:r>
            <a:endParaRPr lang="pt-BR" sz="3200" dirty="0">
              <a:solidFill>
                <a:srgbClr val="1F6091"/>
              </a:solidFill>
              <a:latin typeface="Neutraface 2 Text Greek Demi" panose="020B0303020202020102" pitchFamily="34" charset="0"/>
              <a:cs typeface="Calibri" panose="020F050202020403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5E32083-D077-9BCE-9F34-3F30DB57AC9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9019" y="7497127"/>
            <a:ext cx="6086475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793517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A black background with blue triangles&#10;&#10;Description automatically generated">
            <a:extLst>
              <a:ext uri="{FF2B5EF4-FFF2-40B4-BE49-F238E27FC236}">
                <a16:creationId xmlns:a16="http://schemas.microsoft.com/office/drawing/2014/main" id="{F29CF5B4-DDD4-2258-3749-85C89DA6043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20000"/>
          </a:blip>
          <a:srcRect t="1119" r="5625" b="5054"/>
          <a:stretch/>
        </p:blipFill>
        <p:spPr>
          <a:xfrm rot="10800000">
            <a:off x="0" y="0"/>
            <a:ext cx="9684327" cy="8229601"/>
          </a:xfrm>
          <a:prstGeom prst="rect">
            <a:avLst/>
          </a:prstGeom>
        </p:spPr>
      </p:pic>
      <p:sp>
        <p:nvSpPr>
          <p:cNvPr id="3" name="Θέση αριθμού διαφάνειας 2">
            <a:extLst>
              <a:ext uri="{FF2B5EF4-FFF2-40B4-BE49-F238E27FC236}">
                <a16:creationId xmlns:a16="http://schemas.microsoft.com/office/drawing/2014/main" id="{E45B1D0C-292C-4901-ADA0-254E56AF15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4092C-9B9C-9748-AC6A-F06C9D03AD52}" type="slidenum">
              <a:rPr lang="en-US" smtClean="0"/>
              <a:t>48</a:t>
            </a:fld>
            <a:endParaRPr lang="en-US" dirty="0"/>
          </a:p>
        </p:txBody>
      </p:sp>
      <p:sp>
        <p:nvSpPr>
          <p:cNvPr id="12" name="Ορθογώνιο 1">
            <a:extLst>
              <a:ext uri="{FF2B5EF4-FFF2-40B4-BE49-F238E27FC236}">
                <a16:creationId xmlns:a16="http://schemas.microsoft.com/office/drawing/2014/main" id="{BBB32CE1-199E-62B2-4BCA-58F4A1020CCF}"/>
              </a:ext>
            </a:extLst>
          </p:cNvPr>
          <p:cNvSpPr/>
          <p:nvPr/>
        </p:nvSpPr>
        <p:spPr>
          <a:xfrm rot="5400000">
            <a:off x="2934250" y="737205"/>
            <a:ext cx="1460553" cy="8465126"/>
          </a:xfrm>
          <a:prstGeom prst="rect">
            <a:avLst/>
          </a:prstGeom>
          <a:solidFill>
            <a:srgbClr val="64ADB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>
              <a:solidFill>
                <a:srgbClr val="13778E"/>
              </a:solidFill>
            </a:endParaRPr>
          </a:p>
        </p:txBody>
      </p:sp>
      <p:sp>
        <p:nvSpPr>
          <p:cNvPr id="8" name="Title 2">
            <a:extLst>
              <a:ext uri="{FF2B5EF4-FFF2-40B4-BE49-F238E27FC236}">
                <a16:creationId xmlns:a16="http://schemas.microsoft.com/office/drawing/2014/main" id="{A6691B0B-EA42-4A16-0B03-7493340AAB4E}"/>
              </a:ext>
            </a:extLst>
          </p:cNvPr>
          <p:cNvSpPr txBox="1">
            <a:spLocks/>
          </p:cNvSpPr>
          <p:nvPr/>
        </p:nvSpPr>
        <p:spPr>
          <a:xfrm>
            <a:off x="503227" y="4548380"/>
            <a:ext cx="13515386" cy="842775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685772">
              <a:spcBef>
                <a:spcPts val="375"/>
              </a:spcBef>
            </a:pPr>
            <a:r>
              <a:rPr lang="el-GR" sz="5400" dirty="0">
                <a:solidFill>
                  <a:schemeClr val="bg1"/>
                </a:solidFill>
                <a:latin typeface="Neutraface 2 Text Greek Demi" panose="020B0303020202020102" pitchFamily="34" charset="0"/>
                <a:cs typeface="Calibri" panose="020F0502020204030204" pitchFamily="34" charset="0"/>
              </a:rPr>
              <a:t>Ερωτήσεις - Συζήτηση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51F9949C-55EB-1C0C-616D-953BF7C12B3C}"/>
              </a:ext>
            </a:extLst>
          </p:cNvPr>
          <p:cNvGrpSpPr/>
          <p:nvPr/>
        </p:nvGrpSpPr>
        <p:grpSpPr>
          <a:xfrm>
            <a:off x="2996985" y="7099919"/>
            <a:ext cx="2809100" cy="723900"/>
            <a:chOff x="9292590" y="7102923"/>
            <a:chExt cx="2809100" cy="723900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5E04174B-8337-C42D-1A9A-8B5D666F6943}"/>
                </a:ext>
              </a:extLst>
            </p:cNvPr>
            <p:cNvPicPr>
              <a:extLst>
                <a:ext uri="smNativeData">
                  <pr:smNativeData xmlns:lc="http://schemas.openxmlformats.org/drawingml/2006/lockedCanvas" xmlns:pr="smNativeData" xmlns:p14="http://schemas.microsoft.com/office/powerpoint/2010/main" xmlns="" val="SMDATA_15_cyNvYBMAAAAlAAAAEQAAAA0AAAAAkAAAAEgAAACQAAAASAAAAAAAAAAAAAAAAAAAAAEAAABQAAAAAAAAAAAA4D8AAAAAAADgPwAAAAAAAOA/AAAAAAAA4D8AAAAAAADgPwAAAAAAAOA/AAAAAAAA4D8AAAAAAADgPwAAAAAAAOA/AAAAAAAA4D8CAAAAjAAAAAAAAAAAAAAAAFOLDP///wgAAAAAAAAAAAAAAAAAAAAAAAAAAAAAAAAAAAAAZAAAAAEAAABAAAAAAAAAAAAAAAA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Y4OMKAAAAACgAAAAoAAAAZAAAAGQAAAAAAAAAzMzMAAAAAABQAAAAUAAAAGQAAABkAAAAAAAAAAcAAAA4AAAAAAAAAAAAAAAAAAAA////AAAAAAAAAAAAAAAAAAAAAAAAAAAAAAAAAAAAAABkAAAAZAAAAAAAAAAjAAAABAAAAGQAAAAXAAAAFAAAAAAAAAAAAAAA/38AAP9/AAAAAAAACQAAAAQAAAAAAAAADAAAABAAAAAAAAAAAAAAAAAAAAAAAAAAHgAAAGgAAAAAAAAAAAAAAAAAAAAAAAAAAAAAABAnAAAQJwAAAAAAAAAAAAAAAAAAAAAAAAAAAAAAAAAAAAAAAAAAAAAUAAAAAAAAAMDA/wAAAAAAZAAAADIAAAAAAAAAZAAAAAAAAAB/f38ACgAAAB8AAABUAAAAAFOLBf///wEAAAAAAAAAAAAAAAAAAAAAAAAAAAAAAAAAAAAAAAAAAAAAAAJ/f38A2ODjA8zMzADAwP8Af39/AAAAAAAAAAAAAAAAAP///wAAAAAAIQAAABgAAAAUAAAAODEAABcBAACuNwAAHgUAABAAAAAmAAAACAAAAP//////////"/>
                </a:ext>
              </a:extLst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292590" y="7152296"/>
              <a:ext cx="1050290" cy="654685"/>
            </a:xfrm>
            <a:prstGeom prst="rect">
              <a:avLst/>
            </a:prstGeom>
            <a:noFill/>
            <a:ln>
              <a:noFill/>
            </a:ln>
            <a:effectLst/>
          </p:spPr>
        </p:pic>
        <p:sp>
          <p:nvSpPr>
            <p:cNvPr id="7" name="Text Box 6">
              <a:extLst>
                <a:ext uri="{FF2B5EF4-FFF2-40B4-BE49-F238E27FC236}">
                  <a16:creationId xmlns:a16="http://schemas.microsoft.com/office/drawing/2014/main" id="{1C06A89A-A37A-EF5A-1172-557861FE1545}"/>
                </a:ext>
              </a:extLst>
            </p:cNvPr>
            <p:cNvSpPr>
              <a:extLst>
                <a:ext uri="smNativeData">
                  <pr:smNativeData xmlns:lc="http://schemas.openxmlformats.org/drawingml/2006/lockedCanvas" xmlns:pr="smNativeData" xmlns:p14="http://schemas.microsoft.com/office/powerpoint/2010/main" xmlns="" val="SMDATA_13_cyNvYBMAAAAlAAAAZAAAAA0AAAAAkAAAAEgAAACQAAAASAAAAAAAAAAAAAAAAAAAAAEAAABQAAAAAAAAAAAA4D8AAAAAAADgPwAAAAAAAOA/AAAAAAAA4D8AAAAAAADgPwAAAAAAAOA/AAAAAAAA4D8AAAAAAADgPwAAAAAAAOA/AAAAAAAA4D8CAAAAjAAAAAEAAAAAAAAA////AP///wgAAAAAAAAAAAAAAAAAAAAAAAAAAAAAAAAAAAAAeAAAAAEAAABAAAAAAAAAAAAAAABaAAAAAAAAAAAAAAAAAAAAAAAAAAAAAAAAAAAAAAAAAAAAAAAAAAAAAAAAAAAAAAAAAAAAAAAAAAAAAAAAAAAAAAAAAAAAAAAAAAAAFAAAADwAAAAAAAAAAAAAAAAAAAkUAAAAAQAAABQAAAAUAAAAFAAAAAEAAAAAAAAAZAAAAGQAAAAAAAAAZAAAAGQAAAAVAAAAYAAAAAAAAAAAAAAADwAAACADAAAAAAAAAAAAAAEAAACgMgAAVgcAAKr4//8BAAAAf39/AAEAAABkAAAAAAAAABQAAABAHwAAAAAAACYAAAAAAAAAwOD//wAAAAAmAAAAZAAAABYAAABMAAAAAAAAAAAAAAAEAAAAAAAAAAEAAADY4OMKAAAAACgAAAAoAAAAZAAAAGQAAAAAAAAAzMzMAAAAAABQAAAAUAAAAGQAAABkAAAAAAAAABcAAAAUAAAAAAAAAAAAAAD/fwAA/38AAAAAAAAJAAAABAAAAAAAAAAMAAAAEAAAAAAAAAAAAAAAAAAAAAAAAAAeAAAAaAAAAAAAAAAAAAAAAAAAAAAAAAAAAAAAECcAABAnAAAAAAAAAAAAAAAAAAAAAAAAAAAAAAAAAAAAAAAAAAAAABQAAAAAAAAAwMD/AAAAAABkAAAAMgAAAAAAAABkAAAAAAAAAH9/fwAKAAAAHwAAAFQAAAD///8A////AQAAAAAAAAAAAAAAAAAAAAAAAAAAAAAAAAAAAAAAAAAAAAAAAn9/fwDY4OMDzMzMAMDA/wB/f38AAAAAAAAAAAAAAAAAAAAAAAAAAAAhAAAAGAAAABQAAABAOAAAFwEAAFBGAACLBQAAEAAAACYAAAAIAAAA//////////8="/>
                </a:ext>
              </a:extLst>
            </p:cNvSpPr>
            <p:nvPr/>
          </p:nvSpPr>
          <p:spPr>
            <a:xfrm>
              <a:off x="10429782" y="7102923"/>
              <a:ext cx="1671908" cy="7239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</p:spPr>
          <p:txBody>
            <a:bodyPr vert="horz" wrap="square" lIns="91440" tIns="45720" rIns="91440" bIns="45720" numCol="1" spcCol="215900" anchor="t"/>
            <a:lstStyle>
              <a:lvl1pPr marL="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en-us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0"/>
                  <a:ea typeface="Calibri" pitchFamily="2" charset="0"/>
                  <a:cs typeface="Calibri" pitchFamily="2" charset="0"/>
                </a:defRPr>
              </a:lvl1pPr>
              <a:lvl2pPr marL="4572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en-us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0"/>
                  <a:ea typeface="Calibri" pitchFamily="2" charset="0"/>
                  <a:cs typeface="Calibri" pitchFamily="2" charset="0"/>
                </a:defRPr>
              </a:lvl2pPr>
              <a:lvl3pPr marL="9144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en-us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0"/>
                  <a:ea typeface="Calibri" pitchFamily="2" charset="0"/>
                  <a:cs typeface="Calibri" pitchFamily="2" charset="0"/>
                </a:defRPr>
              </a:lvl3pPr>
              <a:lvl4pPr marL="13716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en-us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0"/>
                  <a:ea typeface="Calibri" pitchFamily="2" charset="0"/>
                  <a:cs typeface="Calibri" pitchFamily="2" charset="0"/>
                </a:defRPr>
              </a:lvl4pPr>
              <a:lvl5pPr marL="18288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en-us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0"/>
                  <a:ea typeface="Calibri" pitchFamily="2" charset="0"/>
                  <a:cs typeface="Calibri" pitchFamily="2" charset="0"/>
                </a:defRPr>
              </a:lvl5pPr>
              <a:lvl6pPr marL="22860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en-us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0"/>
                  <a:ea typeface="Calibri" pitchFamily="2" charset="0"/>
                  <a:cs typeface="Calibri" pitchFamily="2" charset="0"/>
                </a:defRPr>
              </a:lvl6pPr>
              <a:lvl7pPr marL="27432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en-us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0"/>
                  <a:ea typeface="Calibri" pitchFamily="2" charset="0"/>
                  <a:cs typeface="Calibri" pitchFamily="2" charset="0"/>
                </a:defRPr>
              </a:lvl7pPr>
              <a:lvl8pPr marL="32004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en-us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0"/>
                  <a:ea typeface="Calibri" pitchFamily="2" charset="0"/>
                  <a:cs typeface="Calibri" pitchFamily="2" charset="0"/>
                </a:defRPr>
              </a:lvl8pPr>
              <a:lvl9pPr marL="3657600" marR="0" indent="0" algn="l" defTabSz="91440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  <a:defRPr lang="en-us" sz="1800" b="0" i="0" u="none" strike="noStrike" kern="1" spc="0" baseline="0">
                  <a:solidFill>
                    <a:schemeClr val="tx1"/>
                  </a:solidFill>
                  <a:effectLst/>
                  <a:latin typeface="Calibri" pitchFamily="2" charset="0"/>
                  <a:ea typeface="Calibri" pitchFamily="2" charset="0"/>
                  <a:cs typeface="Calibri" pitchFamily="2" charset="0"/>
                </a:defRPr>
              </a:lvl9pPr>
            </a:lstStyle>
            <a:p>
              <a:pPr algn="just">
                <a:spcAft>
                  <a:spcPts val="0"/>
                </a:spcAft>
                <a:defRPr lang="en-us"/>
              </a:pPr>
              <a:r>
                <a:rPr lang="el-GR" sz="900" kern="400000" dirty="0">
                  <a:solidFill>
                    <a:srgbClr val="000000"/>
                  </a:solidFill>
                  <a:latin typeface="Manrope" pitchFamily="2" charset="0"/>
                </a:rPr>
                <a:t>Χρηματοδοτείται από την Ευρωπαϊκή Ένωση και υλοποιείται σε συνεργασία με την Ευρωπαϊκή Επιτροπή</a:t>
              </a:r>
            </a:p>
          </p:txBody>
        </p:sp>
      </p:grpSp>
      <p:grpSp>
        <p:nvGrpSpPr>
          <p:cNvPr id="9" name="Ομάδα 4">
            <a:extLst>
              <a:ext uri="{FF2B5EF4-FFF2-40B4-BE49-F238E27FC236}">
                <a16:creationId xmlns:a16="http://schemas.microsoft.com/office/drawing/2014/main" id="{E4EBBD91-8F7B-F955-DDC3-7928E3C0B46F}"/>
              </a:ext>
            </a:extLst>
          </p:cNvPr>
          <p:cNvGrpSpPr/>
          <p:nvPr/>
        </p:nvGrpSpPr>
        <p:grpSpPr>
          <a:xfrm>
            <a:off x="503227" y="6692776"/>
            <a:ext cx="1711833" cy="1323605"/>
            <a:chOff x="12571856" y="5212646"/>
            <a:chExt cx="1711833" cy="1323605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2E95A1C3-C428-8968-A72A-0FC3C268F00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66000"/>
                      </a14:imgEffect>
                      <a14:imgEffect>
                        <a14:brightnessContrast contrast="40000"/>
                      </a14:imgEffect>
                    </a14:imgLayer>
                  </a14:imgProps>
                </a:ext>
              </a:extLst>
            </a:blip>
            <a:srcRect l="19418" t="45509" r="22278" b="-1"/>
            <a:stretch/>
          </p:blipFill>
          <p:spPr>
            <a:xfrm>
              <a:off x="12750927" y="5539740"/>
              <a:ext cx="1353693" cy="996511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99EF3181-C44E-69E6-C715-28EF1563DC8B}"/>
                </a:ext>
              </a:extLst>
            </p:cNvPr>
            <p:cNvSpPr txBox="1"/>
            <p:nvPr/>
          </p:nvSpPr>
          <p:spPr>
            <a:xfrm>
              <a:off x="12571856" y="5212646"/>
              <a:ext cx="1711833" cy="32709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el-GR" sz="800" b="1" i="0" dirty="0">
                  <a:solidFill>
                    <a:srgbClr val="202124"/>
                  </a:solidFill>
                  <a:effectLst/>
                  <a:latin typeface="Manrope" pitchFamily="2" charset="0"/>
                </a:rPr>
                <a:t>Υπουργείο Εθνικής Οικονομίας και Οικονομικών της Ελλάδας</a:t>
              </a:r>
            </a:p>
            <a:p>
              <a:endParaRPr lang="en-US" sz="800" b="1" dirty="0">
                <a:latin typeface="Manrope" pitchFamily="2" charset="0"/>
              </a:endParaRPr>
            </a:p>
          </p:txBody>
        </p:sp>
      </p:grpSp>
      <p:pic>
        <p:nvPicPr>
          <p:cNvPr id="13" name="Εικόνα 6" descr="Εικόνα που περιέχει γραμματοσειρά, γραφικά, γραφιστική, στιγμιότυπο οθόνης&#10;&#10;Περιγραφή που δημιουργήθηκε αυτόματα">
            <a:extLst>
              <a:ext uri="{FF2B5EF4-FFF2-40B4-BE49-F238E27FC236}">
                <a16:creationId xmlns:a16="http://schemas.microsoft.com/office/drawing/2014/main" id="{A4FA9C48-14C0-66DD-9477-A443F56D3B5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23513" y="7229302"/>
            <a:ext cx="2744825" cy="581369"/>
          </a:xfrm>
          <a:prstGeom prst="rect">
            <a:avLst/>
          </a:prstGeom>
        </p:spPr>
      </p:pic>
      <p:pic>
        <p:nvPicPr>
          <p:cNvPr id="14" name="Picture 13" descr="A blue and black logo&#10;&#10;Description automatically generated">
            <a:extLst>
              <a:ext uri="{FF2B5EF4-FFF2-40B4-BE49-F238E27FC236}">
                <a16:creationId xmlns:a16="http://schemas.microsoft.com/office/drawing/2014/main" id="{9E24F7F2-975F-BCCC-845A-0635284CFA7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526725" y="6830592"/>
            <a:ext cx="1691752" cy="996511"/>
          </a:xfrm>
          <a:prstGeom prst="rect">
            <a:avLst/>
          </a:prstGeom>
        </p:spPr>
      </p:pic>
      <p:pic>
        <p:nvPicPr>
          <p:cNvPr id="15" name="Picture 2" descr="ICF logo">
            <a:extLst>
              <a:ext uri="{FF2B5EF4-FFF2-40B4-BE49-F238E27FC236}">
                <a16:creationId xmlns:a16="http://schemas.microsoft.com/office/drawing/2014/main" id="{EAB4240C-7A64-F305-DB87-460FE044FE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4119" y="7040482"/>
            <a:ext cx="1053467" cy="842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81360A5F-BC54-7160-6B2C-2E186C480798}"/>
              </a:ext>
            </a:extLst>
          </p:cNvPr>
          <p:cNvSpPr txBox="1"/>
          <p:nvPr/>
        </p:nvSpPr>
        <p:spPr>
          <a:xfrm>
            <a:off x="1551709" y="914400"/>
            <a:ext cx="0" cy="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endParaRPr lang="en-BE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98C78F7-D3A4-D6DE-22F3-188BE42246F4}"/>
              </a:ext>
            </a:extLst>
          </p:cNvPr>
          <p:cNvSpPr txBox="1"/>
          <p:nvPr/>
        </p:nvSpPr>
        <p:spPr>
          <a:xfrm>
            <a:off x="-3031958" y="1082842"/>
            <a:ext cx="0" cy="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endParaRPr lang="en-BE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7221408-9A39-4C98-BDCA-FBB6DAD3A6B5}"/>
              </a:ext>
            </a:extLst>
          </p:cNvPr>
          <p:cNvSpPr txBox="1"/>
          <p:nvPr/>
        </p:nvSpPr>
        <p:spPr>
          <a:xfrm>
            <a:off x="9543190" y="1443194"/>
            <a:ext cx="4676912" cy="16619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l-GR" sz="1800" b="1" dirty="0">
                <a:solidFill>
                  <a:srgbClr val="13778E"/>
                </a:solidFill>
                <a:latin typeface="Roboto" panose="02000000000000000000" pitchFamily="2" charset="0"/>
                <a:ea typeface="Roboto" panose="02000000000000000000" pitchFamily="2" charset="0"/>
                <a:cs typeface="Calibri" panose="020F0502020204030204" pitchFamily="34" charset="0"/>
              </a:rPr>
              <a:t>Επικοινωνία</a:t>
            </a:r>
          </a:p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l-GR" sz="1800" dirty="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Calibri" panose="020F0502020204030204" pitchFamily="34" charset="0"/>
              </a:rPr>
              <a:t>Χρυσός </a:t>
            </a:r>
            <a:r>
              <a:rPr lang="el-GR" sz="1800" dirty="0" err="1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Calibri" panose="020F0502020204030204" pitchFamily="34" charset="0"/>
              </a:rPr>
              <a:t>Μακράκης</a:t>
            </a:r>
            <a:r>
              <a:rPr lang="el-GR" sz="1800" dirty="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Calibri" panose="020F0502020204030204" pitchFamily="34" charset="0"/>
              </a:rPr>
              <a:t> Καραχάλιος</a:t>
            </a:r>
            <a:endParaRPr lang="nl-BE" sz="1800" dirty="0">
              <a:solidFill>
                <a:schemeClr val="tx2"/>
              </a:solidFill>
              <a:latin typeface="Roboto" panose="02000000000000000000" pitchFamily="2" charset="0"/>
              <a:ea typeface="Roboto" panose="02000000000000000000" pitchFamily="2" charset="0"/>
              <a:cs typeface="Calibri" panose="020F0502020204030204" pitchFamily="34" charset="0"/>
            </a:endParaRPr>
          </a:p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l-GR" sz="1800" dirty="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Calibri" panose="020F0502020204030204" pitchFamily="34" charset="0"/>
              </a:rPr>
              <a:t> Συντονιστής Δίκαιης Μετάβασης, PLANET</a:t>
            </a:r>
            <a:endParaRPr lang="nl-BE" dirty="0">
              <a:solidFill>
                <a:schemeClr val="tx2"/>
              </a:solidFill>
              <a:latin typeface="Roboto" panose="02000000000000000000" pitchFamily="2" charset="0"/>
              <a:ea typeface="Roboto" panose="02000000000000000000" pitchFamily="2" charset="0"/>
              <a:cs typeface="Calibri" panose="020F0502020204030204" pitchFamily="34" charset="0"/>
            </a:endParaRPr>
          </a:p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el-GR" sz="1800" dirty="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Calibri" panose="020F0502020204030204" pitchFamily="34" charset="0"/>
              </a:rPr>
              <a:t>+30 6978005128 | </a:t>
            </a:r>
            <a:r>
              <a:rPr lang="el-GR" sz="1800" dirty="0" err="1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Calibri" panose="020F0502020204030204" pitchFamily="34" charset="0"/>
              </a:rPr>
              <a:t>xmakr@planet.gr</a:t>
            </a:r>
            <a:r>
              <a:rPr lang="el-GR" sz="1800" dirty="0">
                <a:solidFill>
                  <a:schemeClr val="tx2"/>
                </a:solidFill>
                <a:latin typeface="Roboto" panose="02000000000000000000" pitchFamily="2" charset="0"/>
                <a:ea typeface="Roboto" panose="02000000000000000000" pitchFamily="2" charset="0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09083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8DCF2B-F088-40FC-3DD3-A7F2E9DCB3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black background with blue triangles&#10;&#10;Description automatically generated">
            <a:extLst>
              <a:ext uri="{FF2B5EF4-FFF2-40B4-BE49-F238E27FC236}">
                <a16:creationId xmlns:a16="http://schemas.microsoft.com/office/drawing/2014/main" id="{59DD051D-7AD1-8608-F46C-629B2FA15A9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20000"/>
          </a:blip>
          <a:srcRect t="1119" r="5625" b="5054"/>
          <a:stretch/>
        </p:blipFill>
        <p:spPr>
          <a:xfrm>
            <a:off x="4946073" y="-1"/>
            <a:ext cx="9684327" cy="8229601"/>
          </a:xfrm>
          <a:prstGeom prst="rect">
            <a:avLst/>
          </a:prstGeom>
        </p:spPr>
      </p:pic>
      <p:sp>
        <p:nvSpPr>
          <p:cNvPr id="13" name="Θέση αριθμού διαφάνειας 12">
            <a:extLst>
              <a:ext uri="{FF2B5EF4-FFF2-40B4-BE49-F238E27FC236}">
                <a16:creationId xmlns:a16="http://schemas.microsoft.com/office/drawing/2014/main" id="{1E31EF6A-CD8C-8ADC-0403-97201DAA17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4092C-9B9C-9748-AC6A-F06C9D03AD52}" type="slidenum">
              <a:rPr lang="en-US" smtClean="0"/>
              <a:t>5</a:t>
            </a:fld>
            <a:endParaRPr lang="en-US" dirty="0"/>
          </a:p>
        </p:txBody>
      </p:sp>
      <p:graphicFrame>
        <p:nvGraphicFramePr>
          <p:cNvPr id="11" name="Θέση περιεχομένου 3">
            <a:extLst>
              <a:ext uri="{FF2B5EF4-FFF2-40B4-BE49-F238E27FC236}">
                <a16:creationId xmlns:a16="http://schemas.microsoft.com/office/drawing/2014/main" id="{EEAFD97A-E1D8-4968-93C5-46FDB42007E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99107796"/>
              </p:ext>
            </p:extLst>
          </p:nvPr>
        </p:nvGraphicFramePr>
        <p:xfrm>
          <a:off x="781915" y="1448342"/>
          <a:ext cx="6607626" cy="60487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2" name="Θέση περιεχομένου 3">
            <a:extLst>
              <a:ext uri="{FF2B5EF4-FFF2-40B4-BE49-F238E27FC236}">
                <a16:creationId xmlns:a16="http://schemas.microsoft.com/office/drawing/2014/main" id="{74F74EAB-4B6B-4080-839A-8616B4FA18F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99569170"/>
              </p:ext>
            </p:extLst>
          </p:nvPr>
        </p:nvGraphicFramePr>
        <p:xfrm>
          <a:off x="7315201" y="1448342"/>
          <a:ext cx="6733308" cy="60487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Title 1">
            <a:extLst>
              <a:ext uri="{FF2B5EF4-FFF2-40B4-BE49-F238E27FC236}">
                <a16:creationId xmlns:a16="http://schemas.microsoft.com/office/drawing/2014/main" id="{63151BCB-6CB6-0B41-775A-D93B572AAA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67658"/>
            <a:ext cx="4426527" cy="861041"/>
          </a:xfrm>
        </p:spPr>
        <p:txBody>
          <a:bodyPr/>
          <a:lstStyle/>
          <a:p>
            <a:r>
              <a:rPr lang="el-GR" sz="4000" dirty="0">
                <a:solidFill>
                  <a:srgbClr val="1F6091"/>
                </a:solidFill>
                <a:latin typeface="Neutraface 2 Text Greek Demi" panose="020B0303020202020102" pitchFamily="34" charset="0"/>
                <a:cs typeface="Calibri" panose="020F0502020204030204" pitchFamily="34" charset="0"/>
              </a:rPr>
              <a:t>Νομοθετικό πλαίσιο</a:t>
            </a:r>
            <a:endParaRPr lang="en-US" sz="4000" dirty="0">
              <a:solidFill>
                <a:srgbClr val="1F6091"/>
              </a:solidFill>
              <a:latin typeface="Neutraface 2 Text Greek Demi" panose="020B0303020202020102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B1ECA65-8BA5-606E-4257-EA214F1AC0C7}"/>
              </a:ext>
            </a:extLst>
          </p:cNvPr>
          <p:cNvSpPr txBox="1"/>
          <p:nvPr/>
        </p:nvSpPr>
        <p:spPr>
          <a:xfrm>
            <a:off x="5170162" y="419642"/>
            <a:ext cx="7315200" cy="4247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109728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l-GR" sz="2400" b="1" u="none" strike="noStrike" kern="1200" cap="none" spc="0" normalizeH="0" baseline="0" dirty="0">
                <a:ln>
                  <a:noFill/>
                </a:ln>
                <a:solidFill>
                  <a:srgbClr val="13778E"/>
                </a:solidFill>
                <a:effectLst/>
                <a:uLnTx/>
                <a:uFillTx/>
                <a:latin typeface="Neutraface 2 Text Greek Demi" panose="020B0303020202020102" pitchFamily="34" charset="0"/>
              </a:rPr>
              <a:t>ΕΣΕΚ</a:t>
            </a:r>
            <a:endParaRPr kumimoji="0" lang="en-US" sz="2400" b="1" u="none" strike="noStrike" kern="1200" cap="none" spc="0" normalizeH="0" baseline="0" dirty="0">
              <a:ln>
                <a:noFill/>
              </a:ln>
              <a:solidFill>
                <a:srgbClr val="13778E"/>
              </a:solidFill>
              <a:effectLst/>
              <a:uLnTx/>
              <a:uFillTx/>
              <a:latin typeface="Neutraface 2 Text Greek Demi" panose="020B0303020202020102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9F06CA8-67E8-FCCE-05E7-FDAF342275B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9019" y="7497127"/>
            <a:ext cx="6086475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0648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8DCF2B-F088-40FC-3DD3-A7F2E9DCB3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 descr="A black background with blue triangles&#10;&#10;Description automatically generated">
            <a:extLst>
              <a:ext uri="{FF2B5EF4-FFF2-40B4-BE49-F238E27FC236}">
                <a16:creationId xmlns:a16="http://schemas.microsoft.com/office/drawing/2014/main" id="{00DAD669-1F1E-926B-D7F8-76775E3ED86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20000"/>
          </a:blip>
          <a:srcRect t="1119" r="5625" b="5054"/>
          <a:stretch/>
        </p:blipFill>
        <p:spPr>
          <a:xfrm>
            <a:off x="4946073" y="-1"/>
            <a:ext cx="9684327" cy="8229601"/>
          </a:xfrm>
          <a:prstGeom prst="rect">
            <a:avLst/>
          </a:prstGeom>
        </p:spPr>
      </p:pic>
      <p:graphicFrame>
        <p:nvGraphicFramePr>
          <p:cNvPr id="11" name="Chart 25">
            <a:extLst>
              <a:ext uri="{FF2B5EF4-FFF2-40B4-BE49-F238E27FC236}">
                <a16:creationId xmlns:a16="http://schemas.microsoft.com/office/drawing/2014/main" id="{7CE18D57-6EE1-40ED-8602-88A06E78F7E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24908889"/>
              </p:ext>
            </p:extLst>
          </p:nvPr>
        </p:nvGraphicFramePr>
        <p:xfrm>
          <a:off x="533399" y="1382752"/>
          <a:ext cx="9569323" cy="61143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itle 1">
            <a:extLst>
              <a:ext uri="{FF2B5EF4-FFF2-40B4-BE49-F238E27FC236}">
                <a16:creationId xmlns:a16="http://schemas.microsoft.com/office/drawing/2014/main" id="{0136BE2B-1128-91A8-E4A9-7A3AAC89FE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67658"/>
            <a:ext cx="4426527" cy="861041"/>
          </a:xfrm>
        </p:spPr>
        <p:txBody>
          <a:bodyPr/>
          <a:lstStyle/>
          <a:p>
            <a:r>
              <a:rPr lang="el-GR" sz="4000" dirty="0">
                <a:solidFill>
                  <a:srgbClr val="1F6091"/>
                </a:solidFill>
                <a:latin typeface="Neutraface 2 Text Greek Demi" panose="020B0303020202020102" pitchFamily="34" charset="0"/>
                <a:cs typeface="Calibri" panose="020F0502020204030204" pitchFamily="34" charset="0"/>
              </a:rPr>
              <a:t>Νομοθετικό πλαίσιο</a:t>
            </a:r>
            <a:endParaRPr lang="en-US" sz="4000" dirty="0">
              <a:solidFill>
                <a:srgbClr val="1F6091"/>
              </a:solidFill>
              <a:latin typeface="Neutraface 2 Text Greek Demi" panose="020B0303020202020102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EE47A2D-0DE2-0586-B6D3-3983861739BF}"/>
              </a:ext>
            </a:extLst>
          </p:cNvPr>
          <p:cNvSpPr txBox="1"/>
          <p:nvPr/>
        </p:nvSpPr>
        <p:spPr>
          <a:xfrm>
            <a:off x="5170162" y="419642"/>
            <a:ext cx="7315200" cy="4247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109728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l-GR" sz="2400" b="1" u="none" strike="noStrike" kern="1200" cap="none" spc="0" normalizeH="0" baseline="0" dirty="0">
                <a:ln>
                  <a:noFill/>
                </a:ln>
                <a:solidFill>
                  <a:srgbClr val="13778E"/>
                </a:solidFill>
                <a:effectLst/>
                <a:uLnTx/>
                <a:uFillTx/>
                <a:latin typeface="Neutraface 2 Text Greek Demi" panose="020B0303020202020102" pitchFamily="34" charset="0"/>
              </a:rPr>
              <a:t>ΕΣΕΚ</a:t>
            </a:r>
            <a:endParaRPr kumimoji="0" lang="en-US" sz="2400" b="1" u="none" strike="noStrike" kern="1200" cap="none" spc="0" normalizeH="0" baseline="0" dirty="0">
              <a:ln>
                <a:noFill/>
              </a:ln>
              <a:solidFill>
                <a:srgbClr val="13778E"/>
              </a:solidFill>
              <a:effectLst/>
              <a:uLnTx/>
              <a:uFillTx/>
              <a:latin typeface="Neutraface 2 Text Greek Demi" panose="020B0303020202020102" pitchFamily="34" charset="0"/>
            </a:endParaRPr>
          </a:p>
        </p:txBody>
      </p:sp>
      <p:sp>
        <p:nvSpPr>
          <p:cNvPr id="21" name="APRIL 2022…">
            <a:extLst>
              <a:ext uri="{FF2B5EF4-FFF2-40B4-BE49-F238E27FC236}">
                <a16:creationId xmlns:a16="http://schemas.microsoft.com/office/drawing/2014/main" id="{CC2B475E-A605-C9AD-ADB9-1BA7E36822F4}"/>
              </a:ext>
            </a:extLst>
          </p:cNvPr>
          <p:cNvSpPr txBox="1"/>
          <p:nvPr/>
        </p:nvSpPr>
        <p:spPr>
          <a:xfrm>
            <a:off x="9699586" y="4167944"/>
            <a:ext cx="1029769" cy="6771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30480" tIns="30480" rIns="30480" bIns="30480" anchor="ctr">
            <a:spAutoFit/>
          </a:bodyPr>
          <a:lstStyle/>
          <a:p>
            <a:pPr algn="ctr" defTabSz="1463002">
              <a:defRPr sz="3000"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sz="2000" dirty="0">
                <a:latin typeface="Roboto" panose="02000000000000000000" pitchFamily="2" charset="0"/>
                <a:ea typeface="Roboto" panose="02000000000000000000" pitchFamily="2" charset="0"/>
              </a:rPr>
              <a:t>2022</a:t>
            </a:r>
          </a:p>
          <a:p>
            <a:pPr algn="ctr" defTabSz="1463002">
              <a:defRPr sz="4000" b="1"/>
            </a:pPr>
            <a:r>
              <a:rPr sz="2000" dirty="0">
                <a:latin typeface="Roboto" panose="02000000000000000000" pitchFamily="2" charset="0"/>
                <a:ea typeface="Roboto" panose="02000000000000000000" pitchFamily="2" charset="0"/>
              </a:rPr>
              <a:t>11,7 GW</a:t>
            </a:r>
          </a:p>
        </p:txBody>
      </p:sp>
      <p:sp>
        <p:nvSpPr>
          <p:cNvPr id="22" name="2030  (NECP TARGET) 18,7 GW">
            <a:extLst>
              <a:ext uri="{FF2B5EF4-FFF2-40B4-BE49-F238E27FC236}">
                <a16:creationId xmlns:a16="http://schemas.microsoft.com/office/drawing/2014/main" id="{6BF1C793-F46E-91CA-A1C5-3172E0F9EC86}"/>
              </a:ext>
            </a:extLst>
          </p:cNvPr>
          <p:cNvSpPr txBox="1"/>
          <p:nvPr/>
        </p:nvSpPr>
        <p:spPr>
          <a:xfrm>
            <a:off x="11391423" y="2048764"/>
            <a:ext cx="1787414" cy="9848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30480" tIns="30480" rIns="30480" bIns="30480" anchor="ctr">
            <a:spAutoFit/>
          </a:bodyPr>
          <a:lstStyle/>
          <a:p>
            <a:pPr algn="ctr" defTabSz="1463002">
              <a:defRPr sz="3200"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sz="2000" dirty="0">
                <a:latin typeface="Roboto" panose="02000000000000000000" pitchFamily="2" charset="0"/>
                <a:ea typeface="Roboto" panose="02000000000000000000" pitchFamily="2" charset="0"/>
              </a:rPr>
              <a:t>2030 </a:t>
            </a:r>
            <a:br>
              <a:rPr sz="2000" dirty="0">
                <a:latin typeface="Roboto" panose="02000000000000000000" pitchFamily="2" charset="0"/>
                <a:ea typeface="Roboto" panose="02000000000000000000" pitchFamily="2" charset="0"/>
              </a:rPr>
            </a:br>
            <a:r>
              <a:rPr lang="el-GR" sz="2000" dirty="0">
                <a:latin typeface="Roboto" panose="02000000000000000000" pitchFamily="2" charset="0"/>
                <a:ea typeface="Roboto" panose="02000000000000000000" pitchFamily="2" charset="0"/>
              </a:rPr>
              <a:t>(Στόχος ΕΣΕΚ</a:t>
            </a:r>
            <a:r>
              <a:rPr sz="2000" dirty="0">
                <a:latin typeface="Roboto" panose="02000000000000000000" pitchFamily="2" charset="0"/>
                <a:ea typeface="Roboto" panose="02000000000000000000" pitchFamily="2" charset="0"/>
              </a:rPr>
              <a:t>)</a:t>
            </a:r>
            <a:br>
              <a:rPr sz="2000" dirty="0">
                <a:latin typeface="Roboto" panose="02000000000000000000" pitchFamily="2" charset="0"/>
                <a:ea typeface="Roboto" panose="02000000000000000000" pitchFamily="2" charset="0"/>
              </a:rPr>
            </a:br>
            <a:r>
              <a:rPr sz="2000" b="1" dirty="0">
                <a:latin typeface="Roboto" panose="02000000000000000000" pitchFamily="2" charset="0"/>
                <a:ea typeface="Roboto" panose="02000000000000000000" pitchFamily="2" charset="0"/>
                <a:sym typeface="Helvetica Neue"/>
              </a:rPr>
              <a:t> &gt;23 GW</a:t>
            </a:r>
          </a:p>
        </p:txBody>
      </p:sp>
      <p:sp>
        <p:nvSpPr>
          <p:cNvPr id="23" name="INSTALLED CAPACITY">
            <a:extLst>
              <a:ext uri="{FF2B5EF4-FFF2-40B4-BE49-F238E27FC236}">
                <a16:creationId xmlns:a16="http://schemas.microsoft.com/office/drawing/2014/main" id="{F181CE1A-8ABF-B06A-02D9-9F744CF10162}"/>
              </a:ext>
            </a:extLst>
          </p:cNvPr>
          <p:cNvSpPr txBox="1"/>
          <p:nvPr/>
        </p:nvSpPr>
        <p:spPr>
          <a:xfrm>
            <a:off x="10102722" y="1382751"/>
            <a:ext cx="2893423" cy="39344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30480" tIns="30480" rIns="30480" bIns="30480" anchor="ctr">
            <a:spAutoFit/>
          </a:bodyPr>
          <a:lstStyle>
            <a:lvl1pPr defTabSz="4876674">
              <a:defRPr sz="3500">
                <a:solidFill>
                  <a:srgbClr val="496E91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rPr lang="el-GR" sz="2100" dirty="0">
                <a:solidFill>
                  <a:srgbClr val="343433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Εγκατεστημένη Ισχύς</a:t>
            </a:r>
            <a:endParaRPr sz="2100" dirty="0">
              <a:solidFill>
                <a:srgbClr val="343433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24" name="Wind Turbine">
            <a:extLst>
              <a:ext uri="{FF2B5EF4-FFF2-40B4-BE49-F238E27FC236}">
                <a16:creationId xmlns:a16="http://schemas.microsoft.com/office/drawing/2014/main" id="{FA0A2793-BFB3-1204-F838-6EB5850C0CD9}"/>
              </a:ext>
            </a:extLst>
          </p:cNvPr>
          <p:cNvSpPr/>
          <p:nvPr/>
        </p:nvSpPr>
        <p:spPr>
          <a:xfrm>
            <a:off x="9596064" y="5104402"/>
            <a:ext cx="1236815" cy="23405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97" extrusionOk="0">
                <a:moveTo>
                  <a:pt x="10800" y="0"/>
                </a:moveTo>
                <a:lnTo>
                  <a:pt x="10302" y="476"/>
                </a:lnTo>
                <a:lnTo>
                  <a:pt x="9705" y="5754"/>
                </a:lnTo>
                <a:cubicBezTo>
                  <a:pt x="9310" y="5911"/>
                  <a:pt x="9037" y="6148"/>
                  <a:pt x="8973" y="6420"/>
                </a:cubicBezTo>
                <a:lnTo>
                  <a:pt x="8919" y="6413"/>
                </a:lnTo>
                <a:lnTo>
                  <a:pt x="533" y="9320"/>
                </a:lnTo>
                <a:lnTo>
                  <a:pt x="0" y="9786"/>
                </a:lnTo>
                <a:lnTo>
                  <a:pt x="1028" y="9778"/>
                </a:lnTo>
                <a:lnTo>
                  <a:pt x="9989" y="7426"/>
                </a:lnTo>
                <a:cubicBezTo>
                  <a:pt x="10047" y="7441"/>
                  <a:pt x="10107" y="7454"/>
                  <a:pt x="10168" y="7466"/>
                </a:cubicBezTo>
                <a:lnTo>
                  <a:pt x="9047" y="21585"/>
                </a:lnTo>
                <a:cubicBezTo>
                  <a:pt x="9047" y="21585"/>
                  <a:pt x="9880" y="21594"/>
                  <a:pt x="10398" y="21593"/>
                </a:cubicBezTo>
                <a:lnTo>
                  <a:pt x="10398" y="21597"/>
                </a:lnTo>
                <a:cubicBezTo>
                  <a:pt x="10433" y="21595"/>
                  <a:pt x="10746" y="21594"/>
                  <a:pt x="11001" y="21593"/>
                </a:cubicBezTo>
                <a:cubicBezTo>
                  <a:pt x="11464" y="21600"/>
                  <a:pt x="12566" y="21593"/>
                  <a:pt x="12566" y="21593"/>
                </a:cubicBezTo>
                <a:lnTo>
                  <a:pt x="11432" y="7478"/>
                </a:lnTo>
                <a:cubicBezTo>
                  <a:pt x="11503" y="7465"/>
                  <a:pt x="11573" y="7449"/>
                  <a:pt x="11640" y="7432"/>
                </a:cubicBezTo>
                <a:lnTo>
                  <a:pt x="20572" y="9778"/>
                </a:lnTo>
                <a:lnTo>
                  <a:pt x="21600" y="9786"/>
                </a:lnTo>
                <a:lnTo>
                  <a:pt x="21067" y="9320"/>
                </a:lnTo>
                <a:lnTo>
                  <a:pt x="12687" y="6415"/>
                </a:lnTo>
                <a:cubicBezTo>
                  <a:pt x="12618" y="6130"/>
                  <a:pt x="12319" y="5884"/>
                  <a:pt x="11892" y="5728"/>
                </a:cubicBezTo>
                <a:lnTo>
                  <a:pt x="11298" y="476"/>
                </a:lnTo>
                <a:lnTo>
                  <a:pt x="10800" y="0"/>
                </a:lnTo>
                <a:close/>
                <a:moveTo>
                  <a:pt x="11135" y="6216"/>
                </a:moveTo>
                <a:cubicBezTo>
                  <a:pt x="11363" y="6276"/>
                  <a:pt x="11522" y="6398"/>
                  <a:pt x="11522" y="6541"/>
                </a:cubicBezTo>
                <a:cubicBezTo>
                  <a:pt x="11522" y="6542"/>
                  <a:pt x="11522" y="6543"/>
                  <a:pt x="11522" y="6543"/>
                </a:cubicBezTo>
                <a:lnTo>
                  <a:pt x="11071" y="6594"/>
                </a:lnTo>
                <a:lnTo>
                  <a:pt x="11225" y="6840"/>
                </a:lnTo>
                <a:cubicBezTo>
                  <a:pt x="11113" y="6882"/>
                  <a:pt x="10976" y="6908"/>
                  <a:pt x="10829" y="6908"/>
                </a:cubicBezTo>
                <a:cubicBezTo>
                  <a:pt x="10659" y="6908"/>
                  <a:pt x="10508" y="6873"/>
                  <a:pt x="10388" y="6820"/>
                </a:cubicBezTo>
                <a:lnTo>
                  <a:pt x="10529" y="6594"/>
                </a:lnTo>
                <a:lnTo>
                  <a:pt x="10142" y="6550"/>
                </a:lnTo>
                <a:cubicBezTo>
                  <a:pt x="10142" y="6547"/>
                  <a:pt x="10139" y="6544"/>
                  <a:pt x="10139" y="6541"/>
                </a:cubicBezTo>
                <a:cubicBezTo>
                  <a:pt x="10139" y="6407"/>
                  <a:pt x="10278" y="6291"/>
                  <a:pt x="10484" y="6228"/>
                </a:cubicBezTo>
                <a:lnTo>
                  <a:pt x="10800" y="6413"/>
                </a:lnTo>
                <a:lnTo>
                  <a:pt x="11135" y="6216"/>
                </a:lnTo>
                <a:close/>
              </a:path>
            </a:pathLst>
          </a:custGeom>
          <a:solidFill>
            <a:srgbClr val="678291"/>
          </a:solidFill>
          <a:ln w="12700">
            <a:miter lim="400000"/>
          </a:ln>
        </p:spPr>
        <p:txBody>
          <a:bodyPr lIns="30480" tIns="30480" rIns="30480" bIns="30480" anchor="ctr"/>
          <a:lstStyle/>
          <a:p>
            <a:pPr defTabSz="1463002"/>
            <a:endParaRPr sz="1080"/>
          </a:p>
        </p:txBody>
      </p:sp>
      <p:sp>
        <p:nvSpPr>
          <p:cNvPr id="25" name="Wind Turbine">
            <a:extLst>
              <a:ext uri="{FF2B5EF4-FFF2-40B4-BE49-F238E27FC236}">
                <a16:creationId xmlns:a16="http://schemas.microsoft.com/office/drawing/2014/main" id="{C0391CE2-EB44-7E46-A18E-9A932E28FB19}"/>
              </a:ext>
            </a:extLst>
          </p:cNvPr>
          <p:cNvSpPr/>
          <p:nvPr/>
        </p:nvSpPr>
        <p:spPr>
          <a:xfrm>
            <a:off x="11188060" y="3306213"/>
            <a:ext cx="2194141" cy="41521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97" extrusionOk="0">
                <a:moveTo>
                  <a:pt x="10800" y="0"/>
                </a:moveTo>
                <a:lnTo>
                  <a:pt x="10302" y="476"/>
                </a:lnTo>
                <a:lnTo>
                  <a:pt x="9705" y="5754"/>
                </a:lnTo>
                <a:cubicBezTo>
                  <a:pt x="9310" y="5911"/>
                  <a:pt x="9037" y="6148"/>
                  <a:pt x="8973" y="6420"/>
                </a:cubicBezTo>
                <a:lnTo>
                  <a:pt x="8919" y="6413"/>
                </a:lnTo>
                <a:lnTo>
                  <a:pt x="533" y="9320"/>
                </a:lnTo>
                <a:lnTo>
                  <a:pt x="0" y="9786"/>
                </a:lnTo>
                <a:lnTo>
                  <a:pt x="1028" y="9778"/>
                </a:lnTo>
                <a:lnTo>
                  <a:pt x="9989" y="7426"/>
                </a:lnTo>
                <a:cubicBezTo>
                  <a:pt x="10047" y="7441"/>
                  <a:pt x="10107" y="7454"/>
                  <a:pt x="10168" y="7466"/>
                </a:cubicBezTo>
                <a:lnTo>
                  <a:pt x="9047" y="21585"/>
                </a:lnTo>
                <a:cubicBezTo>
                  <a:pt x="9047" y="21585"/>
                  <a:pt x="9880" y="21594"/>
                  <a:pt x="10398" y="21593"/>
                </a:cubicBezTo>
                <a:lnTo>
                  <a:pt x="10398" y="21597"/>
                </a:lnTo>
                <a:cubicBezTo>
                  <a:pt x="10433" y="21595"/>
                  <a:pt x="10746" y="21594"/>
                  <a:pt x="11001" y="21593"/>
                </a:cubicBezTo>
                <a:cubicBezTo>
                  <a:pt x="11464" y="21600"/>
                  <a:pt x="12566" y="21593"/>
                  <a:pt x="12566" y="21593"/>
                </a:cubicBezTo>
                <a:lnTo>
                  <a:pt x="11432" y="7478"/>
                </a:lnTo>
                <a:cubicBezTo>
                  <a:pt x="11503" y="7465"/>
                  <a:pt x="11573" y="7449"/>
                  <a:pt x="11640" y="7432"/>
                </a:cubicBezTo>
                <a:lnTo>
                  <a:pt x="20572" y="9778"/>
                </a:lnTo>
                <a:lnTo>
                  <a:pt x="21600" y="9786"/>
                </a:lnTo>
                <a:lnTo>
                  <a:pt x="21067" y="9320"/>
                </a:lnTo>
                <a:lnTo>
                  <a:pt x="12687" y="6415"/>
                </a:lnTo>
                <a:cubicBezTo>
                  <a:pt x="12618" y="6130"/>
                  <a:pt x="12319" y="5884"/>
                  <a:pt x="11892" y="5728"/>
                </a:cubicBezTo>
                <a:lnTo>
                  <a:pt x="11298" y="476"/>
                </a:lnTo>
                <a:lnTo>
                  <a:pt x="10800" y="0"/>
                </a:lnTo>
                <a:close/>
                <a:moveTo>
                  <a:pt x="11135" y="6216"/>
                </a:moveTo>
                <a:cubicBezTo>
                  <a:pt x="11363" y="6276"/>
                  <a:pt x="11522" y="6398"/>
                  <a:pt x="11522" y="6541"/>
                </a:cubicBezTo>
                <a:cubicBezTo>
                  <a:pt x="11522" y="6542"/>
                  <a:pt x="11522" y="6543"/>
                  <a:pt x="11522" y="6543"/>
                </a:cubicBezTo>
                <a:lnTo>
                  <a:pt x="11071" y="6594"/>
                </a:lnTo>
                <a:lnTo>
                  <a:pt x="11225" y="6840"/>
                </a:lnTo>
                <a:cubicBezTo>
                  <a:pt x="11113" y="6882"/>
                  <a:pt x="10976" y="6908"/>
                  <a:pt x="10829" y="6908"/>
                </a:cubicBezTo>
                <a:cubicBezTo>
                  <a:pt x="10659" y="6908"/>
                  <a:pt x="10508" y="6873"/>
                  <a:pt x="10388" y="6820"/>
                </a:cubicBezTo>
                <a:lnTo>
                  <a:pt x="10529" y="6594"/>
                </a:lnTo>
                <a:lnTo>
                  <a:pt x="10142" y="6550"/>
                </a:lnTo>
                <a:cubicBezTo>
                  <a:pt x="10142" y="6547"/>
                  <a:pt x="10139" y="6544"/>
                  <a:pt x="10139" y="6541"/>
                </a:cubicBezTo>
                <a:cubicBezTo>
                  <a:pt x="10139" y="6407"/>
                  <a:pt x="10278" y="6291"/>
                  <a:pt x="10484" y="6228"/>
                </a:cubicBezTo>
                <a:lnTo>
                  <a:pt x="10800" y="6413"/>
                </a:lnTo>
                <a:lnTo>
                  <a:pt x="11135" y="6216"/>
                </a:lnTo>
                <a:close/>
              </a:path>
            </a:pathLst>
          </a:custGeom>
          <a:solidFill>
            <a:srgbClr val="13778E"/>
          </a:solidFill>
          <a:ln w="12700">
            <a:miter lim="400000"/>
          </a:ln>
        </p:spPr>
        <p:txBody>
          <a:bodyPr lIns="30480" tIns="30480" rIns="30480" bIns="30480" anchor="ctr"/>
          <a:lstStyle/>
          <a:p>
            <a:pPr defTabSz="1463002"/>
            <a:endParaRPr sz="108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14E09AA-866A-56C2-3CD4-7850D393FD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9019" y="7497127"/>
            <a:ext cx="6086475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884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8DCF2B-F088-40FC-3DD3-A7F2E9DCB3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 descr="A black background with blue triangles&#10;&#10;Description automatically generated">
            <a:extLst>
              <a:ext uri="{FF2B5EF4-FFF2-40B4-BE49-F238E27FC236}">
                <a16:creationId xmlns:a16="http://schemas.microsoft.com/office/drawing/2014/main" id="{00DAD669-1F1E-926B-D7F8-76775E3ED86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20000"/>
          </a:blip>
          <a:srcRect t="1119" r="5625" b="5054"/>
          <a:stretch/>
        </p:blipFill>
        <p:spPr>
          <a:xfrm>
            <a:off x="4946073" y="-1"/>
            <a:ext cx="9684327" cy="8229601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0136BE2B-1128-91A8-E4A9-7A3AAC89FE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67658"/>
            <a:ext cx="4426527" cy="861041"/>
          </a:xfrm>
        </p:spPr>
        <p:txBody>
          <a:bodyPr/>
          <a:lstStyle/>
          <a:p>
            <a:r>
              <a:rPr lang="el-GR" sz="4000" dirty="0">
                <a:solidFill>
                  <a:srgbClr val="1F6091"/>
                </a:solidFill>
                <a:latin typeface="Neutraface 2 Text Greek Demi" panose="020B0303020202020102" pitchFamily="34" charset="0"/>
                <a:cs typeface="Calibri" panose="020F0502020204030204" pitchFamily="34" charset="0"/>
              </a:rPr>
              <a:t>Νομοθετικό πλαίσιο</a:t>
            </a:r>
            <a:endParaRPr lang="en-US" sz="4000" dirty="0">
              <a:solidFill>
                <a:srgbClr val="1F6091"/>
              </a:solidFill>
              <a:latin typeface="Neutraface 2 Text Greek Demi" panose="020B0303020202020102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EE47A2D-0DE2-0586-B6D3-3983861739BF}"/>
              </a:ext>
            </a:extLst>
          </p:cNvPr>
          <p:cNvSpPr txBox="1"/>
          <p:nvPr/>
        </p:nvSpPr>
        <p:spPr>
          <a:xfrm>
            <a:off x="5170162" y="419642"/>
            <a:ext cx="7315200" cy="4247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097280">
              <a:lnSpc>
                <a:spcPct val="90000"/>
              </a:lnSpc>
              <a:spcBef>
                <a:spcPts val="1200"/>
              </a:spcBef>
              <a:defRPr/>
            </a:pPr>
            <a:r>
              <a:rPr kumimoji="0" lang="el-GR" sz="2400" b="1" u="none" strike="noStrike" kern="1200" cap="none" spc="0" normalizeH="0" baseline="0" dirty="0">
                <a:ln>
                  <a:noFill/>
                </a:ln>
                <a:solidFill>
                  <a:srgbClr val="13778E"/>
                </a:solidFill>
                <a:effectLst/>
                <a:uLnTx/>
                <a:uFillTx/>
                <a:latin typeface="Neutraface 2 Text Greek Demi" panose="020B0303020202020102" pitchFamily="34" charset="0"/>
              </a:rPr>
              <a:t>Κύριο νομοθετικό πλαίσιο</a:t>
            </a:r>
            <a:endParaRPr kumimoji="0" lang="en-US" sz="2400" b="1" u="none" strike="noStrike" kern="1200" cap="none" spc="0" normalizeH="0" baseline="0" dirty="0">
              <a:ln>
                <a:noFill/>
              </a:ln>
              <a:solidFill>
                <a:srgbClr val="13778E"/>
              </a:solidFill>
              <a:effectLst/>
              <a:uLnTx/>
              <a:uFillTx/>
              <a:latin typeface="Neutraface 2 Text Greek Demi" panose="020B0303020202020102" pitchFamily="34" charset="0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B35094F1-4A4D-698A-3725-79B0B1FBED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6233774"/>
              </p:ext>
            </p:extLst>
          </p:nvPr>
        </p:nvGraphicFramePr>
        <p:xfrm>
          <a:off x="533400" y="1470239"/>
          <a:ext cx="13740162" cy="556115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870081">
                  <a:extLst>
                    <a:ext uri="{9D8B030D-6E8A-4147-A177-3AD203B41FA5}">
                      <a16:colId xmlns:a16="http://schemas.microsoft.com/office/drawing/2014/main" val="3216449746"/>
                    </a:ext>
                  </a:extLst>
                </a:gridCol>
                <a:gridCol w="6870081">
                  <a:extLst>
                    <a:ext uri="{9D8B030D-6E8A-4147-A177-3AD203B41FA5}">
                      <a16:colId xmlns:a16="http://schemas.microsoft.com/office/drawing/2014/main" val="806992509"/>
                    </a:ext>
                  </a:extLst>
                </a:gridCol>
              </a:tblGrid>
              <a:tr h="796965">
                <a:tc>
                  <a:txBody>
                    <a:bodyPr/>
                    <a:lstStyle/>
                    <a:p>
                      <a:pPr marL="0" marR="0" lvl="0" indent="0" algn="ctr" defTabSz="10972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l-GR" sz="2400" b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F6091"/>
                          </a:solidFill>
                          <a:effectLst/>
                          <a:uLnTx/>
                          <a:uFillTx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Νόμος 3468/2006</a:t>
                      </a:r>
                      <a:endParaRPr kumimoji="0" lang="el-GR" sz="2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1F6091"/>
                        </a:solidFill>
                        <a:effectLst/>
                        <a:uLnTx/>
                        <a:uFillTx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109728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l-GR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F6091"/>
                          </a:solidFill>
                          <a:effectLst/>
                          <a:uLnTx/>
                          <a:uFillTx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Νόμος 4414/2016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3638961"/>
                  </a:ext>
                </a:extLst>
              </a:tr>
              <a:tr h="4764187">
                <a:tc>
                  <a:txBody>
                    <a:bodyPr/>
                    <a:lstStyle/>
                    <a:p>
                      <a:pPr marL="0" marR="0" lvl="0" indent="0" algn="just" defTabSz="1097280" rtl="0" eaLnBrk="1" fontAlgn="auto" latinLnBrk="0" hangingPunct="1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l-GR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Ο βασικός νόμος, που ρύθμιζε τα σχετικά με την παραγωγή ηλεκτρικής ενέργειας από ΑΠΕ και εξακολουθεί να ισχύει, κατόπιν αρκετών τροποποιήσεων</a:t>
                      </a:r>
                      <a:r>
                        <a:rPr kumimoji="0" lang="el-GR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 (ν. 3734/2009, ν. 3851/2010 και 4546/2018).</a:t>
                      </a:r>
                    </a:p>
                    <a:p>
                      <a:pPr marL="457200" marR="0" lvl="1" indent="-228600" algn="just" defTabSz="1097280" rtl="0" eaLnBrk="1" fontAlgn="auto" latinLnBrk="0" hangingPunct="1">
                        <a:lnSpc>
                          <a:spcPct val="150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kumimoji="0" lang="en-US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 </a:t>
                      </a:r>
                      <a:r>
                        <a:rPr kumimoji="0" lang="el-GR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προωθείται, κατά προτεραιότητα, </a:t>
                      </a:r>
                      <a:r>
                        <a:rPr kumimoji="0" lang="el-GR" sz="160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στην εσωτερική αγορά ηλεκτρικής ενέργειας, η παραγωγή ηλεκτρικής ενέργειας από Ανανεώσιμες Πηγές Ενέργειας (Α.Π.Ε.) και μονάδες Συμπαραγωγής Ηλεκτρισμού και Θερμότητας Υψηλής Απόδοσης (Σ.Η.Θ.Υ.Α.)</a:t>
                      </a:r>
                      <a:endParaRPr kumimoji="0" lang="en-US" sz="160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  <a:p>
                      <a:endParaRPr lang="en-BE" dirty="0"/>
                    </a:p>
                  </a:txBody>
                  <a:tcPr marL="137160" marR="137160" marT="137160" marB="137160"/>
                </a:tc>
                <a:tc>
                  <a:txBody>
                    <a:bodyPr/>
                    <a:lstStyle/>
                    <a:p>
                      <a:pPr marL="0" marR="0" lvl="0" indent="0" algn="just" defTabSz="1097280" rtl="0" eaLnBrk="1" fontAlgn="auto" latinLnBrk="0" hangingPunct="1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l-GR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Θεσμοθετήθηκε ένα </a:t>
                      </a:r>
                      <a:r>
                        <a:rPr kumimoji="0" lang="el-GR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νέο καθεστώς στήριξης </a:t>
                      </a:r>
                      <a:r>
                        <a:rPr kumimoji="0" lang="el-GR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των σταθμών παραγωγής ηλεκτρικής ενέργειας από ΑΠΕ με σκοπό την εναρμόνιση με τις «Κατευθυντήριες Γραμμές για τις κρατικές ενισχύσεις στους τομείς του περιβάλλοντος και της ενέργειας (2014-2020)» και τη </a:t>
                      </a:r>
                      <a:r>
                        <a:rPr kumimoji="0" lang="el-GR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σταδιακή ενσωμάτωση και συμμετοχή των ΑΠΕ και Σ.Η.Θ.Υ.Α. στην αγορά ηλεκτρικής ενέργειας με το βέλτιστο τρόπο σε επίπεδο κόστους-οφέλους για την κοινωνία και τον τελικό καταναλωτή</a:t>
                      </a:r>
                    </a:p>
                    <a:p>
                      <a:pPr marL="228600" marR="0" lvl="0" indent="-228600" algn="just" defTabSz="1097280" rtl="0" eaLnBrk="1" fontAlgn="auto" latinLnBrk="0" hangingPunct="1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lang="el-GR" sz="1800" b="1" dirty="0">
                          <a:solidFill>
                            <a:srgbClr val="000000"/>
                          </a:solidFill>
                          <a:latin typeface="Roboto" panose="02000000000000000000" pitchFamily="2" charset="0"/>
                          <a:ea typeface="Roboto" panose="02000000000000000000" pitchFamily="2" charset="0"/>
                          <a:cs typeface="Calibri"/>
                        </a:rPr>
                        <a:t> Δ</a:t>
                      </a:r>
                      <a:r>
                        <a:rPr kumimoji="0" lang="el-GR" sz="18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Roboto" panose="02000000000000000000" pitchFamily="2" charset="0"/>
                          <a:ea typeface="Roboto" panose="02000000000000000000" pitchFamily="2" charset="0"/>
                          <a:cs typeface="Calibri"/>
                        </a:rPr>
                        <a:t>ιενέργεια</a:t>
                      </a:r>
                      <a:r>
                        <a:rPr kumimoji="0" lang="el-GR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Roboto" panose="02000000000000000000" pitchFamily="2" charset="0"/>
                          <a:ea typeface="Roboto" panose="02000000000000000000" pitchFamily="2" charset="0"/>
                          <a:cs typeface="Calibri"/>
                        </a:rPr>
                        <a:t> ανταγωνιστικών διαδικασιών</a:t>
                      </a:r>
                    </a:p>
                    <a:p>
                      <a:pPr marL="228600" marR="0" lvl="0" indent="-228600" algn="just" defTabSz="1097280" rtl="0" eaLnBrk="1" fontAlgn="auto" latinLnBrk="0" hangingPunct="1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kumimoji="0" lang="el-GR" sz="1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Roboto" panose="02000000000000000000" pitchFamily="2" charset="0"/>
                          <a:ea typeface="Roboto" panose="02000000000000000000" pitchFamily="2" charset="0"/>
                          <a:cs typeface="Calibri"/>
                        </a:rPr>
                        <a:t> Συμμετοχή στην αγορά ενέργειας</a:t>
                      </a:r>
                      <a:endParaRPr kumimoji="0" lang="en-US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</a:txBody>
                  <a:tcPr marL="137160" marR="137160" marT="137160" marB="137160"/>
                </a:tc>
                <a:extLst>
                  <a:ext uri="{0D108BD9-81ED-4DB2-BD59-A6C34878D82A}">
                    <a16:rowId xmlns:a16="http://schemas.microsoft.com/office/drawing/2014/main" val="3073506387"/>
                  </a:ext>
                </a:extLst>
              </a:tr>
            </a:tbl>
          </a:graphicData>
        </a:graphic>
      </p:graphicFrame>
      <p:pic>
        <p:nvPicPr>
          <p:cNvPr id="3" name="Picture 2" descr="A diagram of a graph&#10;&#10;Description automatically generated">
            <a:extLst>
              <a:ext uri="{FF2B5EF4-FFF2-40B4-BE49-F238E27FC236}">
                <a16:creationId xmlns:a16="http://schemas.microsoft.com/office/drawing/2014/main" id="{F891F3EC-CE1D-2D9E-5385-F8CEEF251F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5621" y="5170703"/>
            <a:ext cx="4060903" cy="230222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CA48118-6FC5-0520-A778-924B4012EC6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9019" y="7497127"/>
            <a:ext cx="6086475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5794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8DCF2B-F088-40FC-3DD3-A7F2E9DCB3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 descr="A black background with blue triangles&#10;&#10;Description automatically generated">
            <a:extLst>
              <a:ext uri="{FF2B5EF4-FFF2-40B4-BE49-F238E27FC236}">
                <a16:creationId xmlns:a16="http://schemas.microsoft.com/office/drawing/2014/main" id="{00DAD669-1F1E-926B-D7F8-76775E3ED86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20000"/>
          </a:blip>
          <a:srcRect t="1119" r="5625" b="5054"/>
          <a:stretch/>
        </p:blipFill>
        <p:spPr>
          <a:xfrm>
            <a:off x="4946073" y="-1"/>
            <a:ext cx="9684327" cy="8229601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0136BE2B-1128-91A8-E4A9-7A3AAC89FE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67658"/>
            <a:ext cx="4426527" cy="861041"/>
          </a:xfrm>
        </p:spPr>
        <p:txBody>
          <a:bodyPr/>
          <a:lstStyle/>
          <a:p>
            <a:r>
              <a:rPr lang="el-GR" sz="4000" dirty="0">
                <a:solidFill>
                  <a:srgbClr val="1F6091"/>
                </a:solidFill>
                <a:latin typeface="Neutraface 2 Text Greek Demi" panose="020B0303020202020102" pitchFamily="34" charset="0"/>
                <a:cs typeface="Calibri" panose="020F0502020204030204" pitchFamily="34" charset="0"/>
              </a:rPr>
              <a:t>Νομοθετικό πλαίσιο</a:t>
            </a:r>
            <a:endParaRPr lang="en-US" sz="4000" dirty="0">
              <a:solidFill>
                <a:srgbClr val="1F6091"/>
              </a:solidFill>
              <a:latin typeface="Neutraface 2 Text Greek Demi" panose="020B0303020202020102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EE47A2D-0DE2-0586-B6D3-3983861739BF}"/>
              </a:ext>
            </a:extLst>
          </p:cNvPr>
          <p:cNvSpPr txBox="1"/>
          <p:nvPr/>
        </p:nvSpPr>
        <p:spPr>
          <a:xfrm>
            <a:off x="5170162" y="419642"/>
            <a:ext cx="7315200" cy="4247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097280">
              <a:lnSpc>
                <a:spcPct val="90000"/>
              </a:lnSpc>
              <a:spcBef>
                <a:spcPts val="1200"/>
              </a:spcBef>
              <a:defRPr/>
            </a:pPr>
            <a:r>
              <a:rPr kumimoji="0" lang="el-GR" sz="2400" b="1" u="none" strike="noStrike" kern="1200" cap="none" spc="0" normalizeH="0" baseline="0" dirty="0">
                <a:ln>
                  <a:noFill/>
                </a:ln>
                <a:solidFill>
                  <a:srgbClr val="13778E"/>
                </a:solidFill>
                <a:effectLst/>
                <a:uLnTx/>
                <a:uFillTx/>
                <a:latin typeface="Neutraface 2 Text Greek Demi" panose="020B0303020202020102" pitchFamily="34" charset="0"/>
              </a:rPr>
              <a:t>Κύριο νομοθετικό πλαίσιο</a:t>
            </a:r>
            <a:endParaRPr kumimoji="0" lang="en-US" sz="2400" b="1" u="none" strike="noStrike" kern="1200" cap="none" spc="0" normalizeH="0" baseline="0" dirty="0">
              <a:ln>
                <a:noFill/>
              </a:ln>
              <a:solidFill>
                <a:srgbClr val="13778E"/>
              </a:solidFill>
              <a:effectLst/>
              <a:uLnTx/>
              <a:uFillTx/>
              <a:latin typeface="Neutraface 2 Text Greek Demi" panose="020B0303020202020102" pitchFamily="34" charset="0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B35094F1-4A4D-698A-3725-79B0B1FBED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2857732"/>
              </p:ext>
            </p:extLst>
          </p:nvPr>
        </p:nvGraphicFramePr>
        <p:xfrm>
          <a:off x="533400" y="1470239"/>
          <a:ext cx="13517137" cy="566766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517137">
                  <a:extLst>
                    <a:ext uri="{9D8B030D-6E8A-4147-A177-3AD203B41FA5}">
                      <a16:colId xmlns:a16="http://schemas.microsoft.com/office/drawing/2014/main" val="3216449746"/>
                    </a:ext>
                  </a:extLst>
                </a:gridCol>
              </a:tblGrid>
              <a:tr h="796965">
                <a:tc>
                  <a:txBody>
                    <a:bodyPr/>
                    <a:lstStyle/>
                    <a:p>
                      <a:pPr marL="0" marR="0" lvl="0" indent="0" algn="ctr" defTabSz="1097280" rtl="0" eaLnBrk="1" fontAlgn="auto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l-GR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F6091"/>
                          </a:solidFill>
                          <a:effectLst/>
                          <a:uLnTx/>
                          <a:uFillTx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Νόμος 4685/2020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3638961"/>
                  </a:ext>
                </a:extLst>
              </a:tr>
              <a:tr h="4764187">
                <a:tc>
                  <a:txBody>
                    <a:bodyPr/>
                    <a:lstStyle/>
                    <a:p>
                      <a:pPr marL="0" marR="0" lvl="0" indent="0" algn="ctr" defTabSz="1097280" rtl="0" eaLnBrk="1" fontAlgn="auto" latinLnBrk="0" hangingPunct="1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l-GR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43433"/>
                          </a:solidFill>
                          <a:effectLst/>
                          <a:uLnTx/>
                          <a:uFillTx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Με το ν. 4685/2020, με τίτλο: «Εκσυγχρονισμός περιβαλλοντικής νομοθεσίας, ενσωμάτωση στην ελληνική νομοθεσία των Οδηγιών 2018/844 και 2019/692 του Ευρωπαϊκού Κοινοβουλίου και του Συμβουλίου και λοιπές διατάξεις», εισάγεται το </a:t>
                      </a:r>
                      <a:r>
                        <a:rPr kumimoji="0" lang="el-GR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43433"/>
                          </a:solidFill>
                          <a:effectLst/>
                          <a:uLnTx/>
                          <a:uFillTx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σύστημα των βεβαιώσεων </a:t>
                      </a:r>
                      <a:r>
                        <a:rPr kumimoji="0" lang="el-GR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43433"/>
                          </a:solidFill>
                          <a:effectLst/>
                          <a:uLnTx/>
                          <a:uFillTx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για την </a:t>
                      </a:r>
                      <a:r>
                        <a:rPr kumimoji="0" lang="el-GR" sz="2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343433"/>
                          </a:solidFill>
                          <a:effectLst/>
                          <a:uLnTx/>
                          <a:uFillTx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αδειοδότηση</a:t>
                      </a:r>
                      <a:r>
                        <a:rPr kumimoji="0" lang="el-GR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43433"/>
                          </a:solidFill>
                          <a:effectLst/>
                          <a:uLnTx/>
                          <a:uFillTx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 έργων ΑΠΕ. Πιο συγκεκριμένα, τα έργα ΑΠΕ υλοποιούνται, κατόπιν της ολοκλήρωσης μίας συγκεκριμένης </a:t>
                      </a:r>
                      <a:r>
                        <a:rPr kumimoji="0" lang="el-GR" sz="2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343433"/>
                          </a:solidFill>
                          <a:effectLst/>
                          <a:uLnTx/>
                          <a:uFillTx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αδειοδοτικής</a:t>
                      </a:r>
                      <a:r>
                        <a:rPr kumimoji="0" lang="el-GR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43433"/>
                          </a:solidFill>
                          <a:effectLst/>
                          <a:uLnTx/>
                          <a:uFillTx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 διαδικασίας, που περιλαμβάνει διακριτά στάδια αξιολόγησης κι έγκρισης, στα οποία εμπλέκονται διαφορετικές διοικητικές αρχές και φορείς, η αρμοδιότητα των οποίων καθορίζεται αναλόγως με το είδος και το στάδιο ανάπτυξης του εκάστοτε επενδυτικού σχεδίου. Ο νόμος περιλαμβάνει</a:t>
                      </a:r>
                      <a:r>
                        <a:rPr kumimoji="0" lang="en-US" sz="2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43433"/>
                          </a:solidFill>
                          <a:effectLst/>
                          <a:uLnTx/>
                          <a:uFillTx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:</a:t>
                      </a:r>
                      <a:endParaRPr kumimoji="0" lang="el-GR" sz="2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43433"/>
                        </a:solidFill>
                        <a:effectLst/>
                        <a:uLnTx/>
                        <a:uFillTx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  <a:p>
                      <a:pPr marL="228600" marR="0" lvl="0" indent="-228600" algn="ctr" defTabSz="1097280" rtl="0" eaLnBrk="1" fontAlgn="auto" latinLnBrk="0" hangingPunct="1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l-GR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43433"/>
                          </a:solidFill>
                          <a:effectLst/>
                          <a:uLnTx/>
                          <a:uFillTx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Απλοποίηση περιβαλλοντικής </a:t>
                      </a:r>
                      <a:r>
                        <a:rPr kumimoji="0" lang="el-GR" sz="20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343433"/>
                          </a:solidFill>
                          <a:effectLst/>
                          <a:uLnTx/>
                          <a:uFillTx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αδειοδότησης</a:t>
                      </a:r>
                      <a:endParaRPr kumimoji="0" lang="el-GR" sz="2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43433"/>
                        </a:solidFill>
                        <a:effectLst/>
                        <a:uLnTx/>
                        <a:uFillTx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  <a:p>
                      <a:pPr marL="228600" marR="0" lvl="0" indent="-228600" algn="ctr" defTabSz="1097280" rtl="0" eaLnBrk="1" fontAlgn="auto" latinLnBrk="0" hangingPunct="1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l-GR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43433"/>
                          </a:solidFill>
                          <a:effectLst/>
                          <a:uLnTx/>
                          <a:uFillTx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Διαδικασία </a:t>
                      </a:r>
                      <a:r>
                        <a:rPr kumimoji="0" lang="el-GR" sz="20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343433"/>
                          </a:solidFill>
                          <a:effectLst/>
                          <a:uLnTx/>
                          <a:uFillTx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αδειοδότησης</a:t>
                      </a:r>
                      <a:r>
                        <a:rPr kumimoji="0" lang="el-GR" sz="2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343433"/>
                          </a:solidFill>
                          <a:effectLst/>
                          <a:uLnTx/>
                          <a:uFillTx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 ΑΠΕ – </a:t>
                      </a:r>
                      <a:r>
                        <a:rPr kumimoji="0" lang="el-GR" sz="20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343433"/>
                          </a:solidFill>
                          <a:effectLst/>
                          <a:uLnTx/>
                          <a:uFillTx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Α΄Φάση</a:t>
                      </a:r>
                      <a:endParaRPr kumimoji="0" lang="el-GR" sz="2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343433"/>
                        </a:solidFill>
                        <a:effectLst/>
                        <a:uLnTx/>
                        <a:uFillTx/>
                        <a:latin typeface="Roboto" panose="02000000000000000000" pitchFamily="2" charset="0"/>
                        <a:ea typeface="Roboto" panose="02000000000000000000" pitchFamily="2" charset="0"/>
                      </a:endParaRPr>
                    </a:p>
                    <a:p>
                      <a:endParaRPr lang="en-BE" dirty="0"/>
                    </a:p>
                  </a:txBody>
                  <a:tcPr marL="137160" marR="137160" marT="137160" marB="137160"/>
                </a:tc>
                <a:extLst>
                  <a:ext uri="{0D108BD9-81ED-4DB2-BD59-A6C34878D82A}">
                    <a16:rowId xmlns:a16="http://schemas.microsoft.com/office/drawing/2014/main" val="3073506387"/>
                  </a:ext>
                </a:extLst>
              </a:tr>
            </a:tbl>
          </a:graphicData>
        </a:graphic>
      </p:graphicFrame>
      <p:pic>
        <p:nvPicPr>
          <p:cNvPr id="3" name="Picture 2">
            <a:extLst>
              <a:ext uri="{FF2B5EF4-FFF2-40B4-BE49-F238E27FC236}">
                <a16:creationId xmlns:a16="http://schemas.microsoft.com/office/drawing/2014/main" id="{00E426DF-FB37-4885-9D39-56F5BE82F1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019" y="7497127"/>
            <a:ext cx="6086475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432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8DCF2B-F088-40FC-3DD3-A7F2E9DCB3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 descr="A black background with blue triangles&#10;&#10;Description automatically generated">
            <a:extLst>
              <a:ext uri="{FF2B5EF4-FFF2-40B4-BE49-F238E27FC236}">
                <a16:creationId xmlns:a16="http://schemas.microsoft.com/office/drawing/2014/main" id="{00DAD669-1F1E-926B-D7F8-76775E3ED86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20000"/>
          </a:blip>
          <a:srcRect t="1119" r="5625" b="5054"/>
          <a:stretch/>
        </p:blipFill>
        <p:spPr>
          <a:xfrm>
            <a:off x="4946073" y="-1"/>
            <a:ext cx="9684327" cy="8229601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0136BE2B-1128-91A8-E4A9-7A3AAC89FE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167658"/>
            <a:ext cx="4426527" cy="861041"/>
          </a:xfrm>
        </p:spPr>
        <p:txBody>
          <a:bodyPr/>
          <a:lstStyle/>
          <a:p>
            <a:r>
              <a:rPr lang="el-GR" sz="4000" dirty="0">
                <a:solidFill>
                  <a:srgbClr val="1F6091"/>
                </a:solidFill>
                <a:latin typeface="Neutraface 2 Text Greek Demi" panose="020B0303020202020102" pitchFamily="34" charset="0"/>
                <a:cs typeface="Calibri" panose="020F0502020204030204" pitchFamily="34" charset="0"/>
              </a:rPr>
              <a:t>Νομοθετικό πλαίσιο</a:t>
            </a:r>
            <a:endParaRPr lang="en-US" sz="4000" dirty="0">
              <a:solidFill>
                <a:srgbClr val="1F6091"/>
              </a:solidFill>
              <a:latin typeface="Neutraface 2 Text Greek Demi" panose="020B0303020202020102" pitchFamily="34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EE47A2D-0DE2-0586-B6D3-3983861739BF}"/>
              </a:ext>
            </a:extLst>
          </p:cNvPr>
          <p:cNvSpPr txBox="1"/>
          <p:nvPr/>
        </p:nvSpPr>
        <p:spPr>
          <a:xfrm>
            <a:off x="5170162" y="419642"/>
            <a:ext cx="7315200" cy="4247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109728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l-GR" sz="2400" b="1" u="none" strike="noStrike" kern="1200" cap="none" spc="0" normalizeH="0" baseline="0" dirty="0">
                <a:ln>
                  <a:noFill/>
                </a:ln>
                <a:solidFill>
                  <a:srgbClr val="13778E"/>
                </a:solidFill>
                <a:effectLst/>
                <a:uLnTx/>
                <a:uFillTx/>
                <a:latin typeface="Neutraface 2 Text Greek Demi" panose="020B0303020202020102" pitchFamily="34" charset="0"/>
                <a:ea typeface="Roboto" panose="02000000000000000000" pitchFamily="2" charset="0"/>
              </a:rPr>
              <a:t>Θεσμικό πλαίσιο </a:t>
            </a:r>
            <a:r>
              <a:rPr kumimoji="0" lang="el-GR" sz="2400" b="1" u="none" strike="noStrike" kern="1200" cap="none" spc="0" normalizeH="0" baseline="0" dirty="0" err="1">
                <a:ln>
                  <a:noFill/>
                </a:ln>
                <a:solidFill>
                  <a:srgbClr val="13778E"/>
                </a:solidFill>
                <a:effectLst/>
                <a:uLnTx/>
                <a:uFillTx/>
                <a:latin typeface="Neutraface 2 Text Greek Demi" panose="020B0303020202020102" pitchFamily="34" charset="0"/>
                <a:ea typeface="Roboto" panose="02000000000000000000" pitchFamily="2" charset="0"/>
              </a:rPr>
              <a:t>αδειοδότησης</a:t>
            </a:r>
            <a:r>
              <a:rPr kumimoji="0" lang="el-GR" sz="2400" b="1" u="none" strike="noStrike" kern="1200" cap="none" spc="0" normalizeH="0" baseline="0" dirty="0">
                <a:ln>
                  <a:noFill/>
                </a:ln>
                <a:solidFill>
                  <a:srgbClr val="13778E"/>
                </a:solidFill>
                <a:effectLst/>
                <a:uLnTx/>
                <a:uFillTx/>
                <a:latin typeface="Neutraface 2 Text Greek Demi" panose="020B0303020202020102" pitchFamily="34" charset="0"/>
                <a:ea typeface="Roboto" panose="02000000000000000000" pitchFamily="2" charset="0"/>
              </a:rPr>
              <a:t> σταθμών ΑΠΕ</a:t>
            </a:r>
            <a:endParaRPr kumimoji="0" lang="en-US" sz="2400" b="1" u="none" strike="noStrike" kern="1200" cap="none" spc="0" normalizeH="0" baseline="0" dirty="0">
              <a:ln>
                <a:noFill/>
              </a:ln>
              <a:solidFill>
                <a:srgbClr val="13778E"/>
              </a:solidFill>
              <a:effectLst/>
              <a:uLnTx/>
              <a:uFillTx/>
              <a:latin typeface="Neutraface 2 Text Greek Demi" panose="020B0303020202020102" pitchFamily="34" charset="0"/>
              <a:ea typeface="Roboto" panose="02000000000000000000" pitchFamily="2" charset="0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B35094F1-4A4D-698A-3725-79B0B1FBED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2395880"/>
              </p:ext>
            </p:extLst>
          </p:nvPr>
        </p:nvGraphicFramePr>
        <p:xfrm>
          <a:off x="533400" y="1470239"/>
          <a:ext cx="13517137" cy="583632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517137">
                  <a:extLst>
                    <a:ext uri="{9D8B030D-6E8A-4147-A177-3AD203B41FA5}">
                      <a16:colId xmlns:a16="http://schemas.microsoft.com/office/drawing/2014/main" val="3216449746"/>
                    </a:ext>
                  </a:extLst>
                </a:gridCol>
              </a:tblGrid>
              <a:tr h="796965">
                <a:tc>
                  <a:txBody>
                    <a:bodyPr/>
                    <a:lstStyle/>
                    <a:p>
                      <a:pPr marL="0" marR="0" lvl="0" indent="0" algn="ctr" defTabSz="1097280" rtl="0" eaLnBrk="1" fontAlgn="auto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l-GR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3778E"/>
                          </a:solidFill>
                          <a:effectLst/>
                          <a:uLnTx/>
                          <a:uFillTx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Στάδια </a:t>
                      </a:r>
                      <a:r>
                        <a:rPr kumimoji="0" lang="el-GR" sz="2400" b="1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13778E"/>
                          </a:solidFill>
                          <a:effectLst/>
                          <a:uLnTx/>
                          <a:uFillTx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αδειοδότησης</a:t>
                      </a:r>
                      <a:r>
                        <a:rPr kumimoji="0" lang="el-GR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3778E"/>
                          </a:solidFill>
                          <a:effectLst/>
                          <a:uLnTx/>
                          <a:uFillTx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 έργων ΑΠΕ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3638961"/>
                  </a:ext>
                </a:extLst>
              </a:tr>
              <a:tr h="4764187">
                <a:tc>
                  <a:txBody>
                    <a:bodyPr/>
                    <a:lstStyle/>
                    <a:p>
                      <a:pPr marL="411480" marR="0" lvl="0" indent="-411480" algn="just" defTabSz="1097280" rtl="0" eaLnBrk="1" fontAlgn="auto" latinLnBrk="0" hangingPunct="1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kumimoji="0" lang="el-GR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Χορήγηση Βεβαίωσης Παραγωγού ή Άδειας Παραγωγής</a:t>
                      </a:r>
                    </a:p>
                    <a:p>
                      <a:pPr marL="548640" marR="0" lvl="1" indent="0" algn="just" defTabSz="1097280" rtl="0" eaLnBrk="1" fontAlgn="auto" latinLnBrk="0" hangingPunct="1">
                        <a:lnSpc>
                          <a:spcPct val="150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ClrTx/>
                        <a:buSzTx/>
                        <a:buFont typeface=".AppleSystemUIFont" charset="-120"/>
                        <a:buNone/>
                        <a:tabLst/>
                        <a:defRPr/>
                      </a:pPr>
                      <a:r>
                        <a:rPr kumimoji="0" lang="el-GR" sz="14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Αρμόδια υπηρεσία: </a:t>
                      </a:r>
                      <a:r>
                        <a:rPr kumimoji="0" lang="el-GR" sz="14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Ρυθμιστική Αρχή Ενέργειας </a:t>
                      </a:r>
                      <a:r>
                        <a:rPr kumimoji="0" lang="el-GR" sz="14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(ΡΑΕ)</a:t>
                      </a:r>
                    </a:p>
                    <a:p>
                      <a:pPr marL="411480" marR="0" lvl="0" indent="-411480" algn="just" defTabSz="1097280" rtl="0" eaLnBrk="1" fontAlgn="auto" latinLnBrk="0" hangingPunct="1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kumimoji="0" lang="el-GR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Χορήγηση Απόφασης Έγκρισης Περιβαλλοντικών Όρων</a:t>
                      </a:r>
                    </a:p>
                    <a:p>
                      <a:pPr marL="548640" marR="0" lvl="1" indent="0" algn="just" defTabSz="1097280" rtl="0" eaLnBrk="1" fontAlgn="auto" latinLnBrk="0" hangingPunct="1">
                        <a:lnSpc>
                          <a:spcPct val="150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ClrTx/>
                        <a:buSzTx/>
                        <a:buFont typeface=".AppleSystemUIFont" charset="-120"/>
                        <a:buNone/>
                        <a:tabLst/>
                        <a:defRPr/>
                      </a:pPr>
                      <a:r>
                        <a:rPr kumimoji="0" lang="el-GR" sz="14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Αρμόδια υπηρεσία: </a:t>
                      </a:r>
                      <a:r>
                        <a:rPr kumimoji="0" lang="el-GR" sz="14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Αποκεντρωμένη Διοίκηση</a:t>
                      </a:r>
                      <a:r>
                        <a:rPr kumimoji="0" lang="el-GR" sz="14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 ή Περιφέρεια που ανήκει το έργο ή </a:t>
                      </a:r>
                      <a:r>
                        <a:rPr kumimoji="0" lang="el-GR" sz="14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Υπουργείο Περιβάλλοντος και Ενέργειας (ΥΠΕΝ)</a:t>
                      </a:r>
                    </a:p>
                    <a:p>
                      <a:pPr marL="411480" marR="0" lvl="0" indent="-411480" algn="just" defTabSz="1097280" rtl="0" eaLnBrk="1" fontAlgn="auto" latinLnBrk="0" hangingPunct="1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kumimoji="0" lang="el-GR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Χορήγηση Οριστικής Προσφοράς Σύνδεσης</a:t>
                      </a:r>
                    </a:p>
                    <a:p>
                      <a:pPr marL="548640" marR="0" lvl="1" indent="0" algn="just" defTabSz="1097280" rtl="0" eaLnBrk="1" fontAlgn="auto" latinLnBrk="0" hangingPunct="1">
                        <a:lnSpc>
                          <a:spcPct val="150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ClrTx/>
                        <a:buSzTx/>
                        <a:buFont typeface=".AppleSystemUIFont" charset="-120"/>
                        <a:buNone/>
                        <a:tabLst/>
                        <a:defRPr/>
                      </a:pPr>
                      <a:r>
                        <a:rPr kumimoji="0" lang="el-GR" sz="14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Αρμόδια υπηρεσία: </a:t>
                      </a:r>
                      <a:r>
                        <a:rPr kumimoji="0" lang="el-GR" sz="1400" b="1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ΑΔΜΗΕ/ΔΕΔΔΗΕ</a:t>
                      </a:r>
                    </a:p>
                    <a:p>
                      <a:pPr marL="411480" marR="0" lvl="0" indent="-411480" algn="just" defTabSz="1097280" rtl="0" eaLnBrk="1" fontAlgn="auto" latinLnBrk="0" hangingPunct="1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kumimoji="0" lang="el-GR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Χορήγηση Άδειας Εγκατάστασης</a:t>
                      </a:r>
                    </a:p>
                    <a:p>
                      <a:pPr marL="548640" marR="0" lvl="1" indent="0" algn="just" defTabSz="1097280" rtl="0" eaLnBrk="1" fontAlgn="auto" latinLnBrk="0" hangingPunct="1">
                        <a:lnSpc>
                          <a:spcPct val="150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ClrTx/>
                        <a:buSzTx/>
                        <a:buFont typeface=".AppleSystemUIFont" charset="-120"/>
                        <a:buNone/>
                        <a:tabLst/>
                        <a:defRPr/>
                      </a:pPr>
                      <a:r>
                        <a:rPr kumimoji="0" lang="el-GR" sz="14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Αρμόδια υπηρεσία: Αποκεντρωμένη Διοίκηση ή Περιφέρεια που ανήκει το έργο ή Υπουργείο Περιβάλλοντος και Ενέργειας (ΥΠΕΝ)</a:t>
                      </a:r>
                    </a:p>
                    <a:p>
                      <a:pPr marL="411480" marR="0" lvl="0" indent="-411480" algn="just" defTabSz="1097280" rtl="0" eaLnBrk="1" fontAlgn="auto" latinLnBrk="0" hangingPunct="1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kumimoji="0" lang="el-GR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Πώληση ηλεκτρικής ενέργειας / Συμμετοχή στην αγορά</a:t>
                      </a:r>
                    </a:p>
                    <a:p>
                      <a:pPr marL="548640" marR="0" lvl="1" indent="0" algn="just" defTabSz="1097280" rtl="0" eaLnBrk="1" fontAlgn="auto" latinLnBrk="0" hangingPunct="1">
                        <a:lnSpc>
                          <a:spcPct val="150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ClrTx/>
                        <a:buSzTx/>
                        <a:buFont typeface=".AppleSystemUIFont" charset="-120"/>
                        <a:buNone/>
                        <a:tabLst/>
                        <a:defRPr/>
                      </a:pPr>
                      <a:r>
                        <a:rPr kumimoji="0" lang="el-GR" sz="14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Αρμόδια υπηρεσία: Σύναψη σύμβασης με ΔΑΠΕΕΠ/ΔΕΔΔΗΕ, Προμηθευτές ηλεκτρικής ενέργειας/Φορείς Σωρευτικής Εκπροσώπησης (ΦΟΣΕ) ΑΠΕ</a:t>
                      </a:r>
                    </a:p>
                    <a:p>
                      <a:pPr marL="411480" marR="0" lvl="0" indent="-411480" algn="just" defTabSz="1097280" rtl="0" eaLnBrk="1" fontAlgn="auto" latinLnBrk="0" hangingPunct="1">
                        <a:lnSpc>
                          <a:spcPct val="15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kumimoji="0" lang="el-GR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Χορήγηση Άδειας Λειτουργίας</a:t>
                      </a:r>
                    </a:p>
                    <a:p>
                      <a:pPr marL="548640" marR="0" lvl="1" indent="0" algn="just" defTabSz="1097280" rtl="0" eaLnBrk="1" fontAlgn="auto" latinLnBrk="0" hangingPunct="1">
                        <a:lnSpc>
                          <a:spcPct val="150000"/>
                        </a:lnSpc>
                        <a:spcBef>
                          <a:spcPts val="400"/>
                        </a:spcBef>
                        <a:spcAft>
                          <a:spcPts val="0"/>
                        </a:spcAft>
                        <a:buClrTx/>
                        <a:buSzTx/>
                        <a:buFont typeface=".AppleSystemUIFont" charset="-120"/>
                        <a:buNone/>
                        <a:tabLst/>
                        <a:defRPr/>
                      </a:pPr>
                      <a:r>
                        <a:rPr kumimoji="0" lang="el-GR" sz="14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Roboto" panose="02000000000000000000" pitchFamily="2" charset="0"/>
                          <a:ea typeface="Roboto" panose="02000000000000000000" pitchFamily="2" charset="0"/>
                        </a:rPr>
                        <a:t>Αρμόδια υπηρεσία: Αποκεντρωμένη Διοίκηση ή Περιφέρεια που ανήκει το έργο ή Υπουργείο Περιβάλλοντος και Ενέργειας (ΥΠΕΝ)</a:t>
                      </a:r>
                    </a:p>
                  </a:txBody>
                  <a:tcPr marL="137160" marR="137160" marT="137160" marB="137160"/>
                </a:tc>
                <a:extLst>
                  <a:ext uri="{0D108BD9-81ED-4DB2-BD59-A6C34878D82A}">
                    <a16:rowId xmlns:a16="http://schemas.microsoft.com/office/drawing/2014/main" val="3073506387"/>
                  </a:ext>
                </a:extLst>
              </a:tr>
            </a:tbl>
          </a:graphicData>
        </a:graphic>
      </p:graphicFrame>
      <p:pic>
        <p:nvPicPr>
          <p:cNvPr id="3" name="Picture 2">
            <a:extLst>
              <a:ext uri="{FF2B5EF4-FFF2-40B4-BE49-F238E27FC236}">
                <a16:creationId xmlns:a16="http://schemas.microsoft.com/office/drawing/2014/main" id="{56AFCE8C-11A9-A102-4931-354EDA9EA8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019" y="7497127"/>
            <a:ext cx="6086475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0966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ICF 2021 Master">
  <a:themeElements>
    <a:clrScheme name="ICF_Color Palette_2021">
      <a:dk1>
        <a:srgbClr val="000000"/>
      </a:dk1>
      <a:lt1>
        <a:srgbClr val="FFFFFF"/>
      </a:lt1>
      <a:dk2>
        <a:srgbClr val="414041"/>
      </a:dk2>
      <a:lt2>
        <a:srgbClr val="808285"/>
      </a:lt2>
      <a:accent1>
        <a:srgbClr val="30F298"/>
      </a:accent1>
      <a:accent2>
        <a:srgbClr val="FFC628"/>
      </a:accent2>
      <a:accent3>
        <a:srgbClr val="031D40"/>
      </a:accent3>
      <a:accent4>
        <a:srgbClr val="5BCBF5"/>
      </a:accent4>
      <a:accent5>
        <a:srgbClr val="0785F2"/>
      </a:accent5>
      <a:accent6>
        <a:srgbClr val="BCBEC0"/>
      </a:accent6>
      <a:hlink>
        <a:srgbClr val="0785F2"/>
      </a:hlink>
      <a:folHlink>
        <a:srgbClr val="5FBDDB"/>
      </a:folHlink>
    </a:clrScheme>
    <a:fontScheme name="ICF 2021">
      <a:majorFont>
        <a:latin typeface="DM Sans Bold"/>
        <a:ea typeface=""/>
        <a:cs typeface=""/>
      </a:majorFont>
      <a:minorFont>
        <a:latin typeface="DM Sans Medium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bg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no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ICF_PPT_Preparatory conference call 6.9.2021" id="{4FAF03FD-6F30-48C7-ACB3-3D3E2282A273}" vid="{687C0969-0026-4FF9-BB79-0DDB370F4C8C}"/>
    </a:ext>
  </a:extLst>
</a:theme>
</file>

<file path=ppt/theme/theme2.xml><?xml version="1.0" encoding="utf-8"?>
<a:theme xmlns:a="http://schemas.openxmlformats.org/drawingml/2006/main" name="Valeu 1">
  <a:themeElements>
    <a:clrScheme name="Valeu 1">
      <a:dk1>
        <a:sysClr val="windowText" lastClr="000000"/>
      </a:dk1>
      <a:lt1>
        <a:sysClr val="window" lastClr="FFFFFF"/>
      </a:lt1>
      <a:dk2>
        <a:srgbClr val="404042"/>
      </a:dk2>
      <a:lt2>
        <a:srgbClr val="8A8C8E"/>
      </a:lt2>
      <a:accent1>
        <a:srgbClr val="F7992C"/>
      </a:accent1>
      <a:accent2>
        <a:srgbClr val="58595B"/>
      </a:accent2>
      <a:accent3>
        <a:srgbClr val="939598"/>
      </a:accent3>
      <a:accent4>
        <a:srgbClr val="E66400"/>
      </a:accent4>
      <a:accent5>
        <a:srgbClr val="DE3232"/>
      </a:accent5>
      <a:accent6>
        <a:srgbClr val="649696"/>
      </a:accent6>
      <a:hlink>
        <a:srgbClr val="F7992C"/>
      </a:hlink>
      <a:folHlink>
        <a:srgbClr val="40404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明朝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leu 1" id="{6E1A183B-CB45-4638-B7F4-A30A245DB5A1}" vid="{01484752-3AAD-416E-96CB-841CC874E57B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d4031e0f-a2ec-4f21-abd3-5130d6e35012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AE9F26925110244BFE74ED2149C261C" ma:contentTypeVersion="18" ma:contentTypeDescription="Create a new document." ma:contentTypeScope="" ma:versionID="bdf3e59c64bb5cf34c7aec6ea8778ba6">
  <xsd:schema xmlns:xsd="http://www.w3.org/2001/XMLSchema" xmlns:xs="http://www.w3.org/2001/XMLSchema" xmlns:p="http://schemas.microsoft.com/office/2006/metadata/properties" xmlns:ns3="d4031e0f-a2ec-4f21-abd3-5130d6e35012" xmlns:ns4="fafb072e-d02f-4974-a93d-e09e7379c829" targetNamespace="http://schemas.microsoft.com/office/2006/metadata/properties" ma:root="true" ma:fieldsID="03e392a967be52c03a94d0b7c42162fc" ns3:_="" ns4:_="">
    <xsd:import namespace="d4031e0f-a2ec-4f21-abd3-5130d6e35012"/>
    <xsd:import namespace="fafb072e-d02f-4974-a93d-e09e7379c82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  <xsd:element ref="ns3:_activity" minOccurs="0"/>
                <xsd:element ref="ns3:MediaServiceObjectDetectorVersions" minOccurs="0"/>
                <xsd:element ref="ns3:MediaServiceSystemTag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4031e0f-a2ec-4f21-abd3-5130d6e3501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ystemTags" ma:index="24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fb072e-d02f-4974-a93d-e09e7379c829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B90E3D6-8838-42CC-AADF-B5797681316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62E4393-1628-45C9-80D4-6B61C8756A1B}">
  <ds:schemaRefs>
    <ds:schemaRef ds:uri="http://www.w3.org/XML/1998/namespace"/>
    <ds:schemaRef ds:uri="http://schemas.microsoft.com/office/infopath/2007/PartnerControls"/>
    <ds:schemaRef ds:uri="http://schemas.microsoft.com/office/2006/documentManagement/types"/>
    <ds:schemaRef ds:uri="http://purl.org/dc/dcmitype/"/>
    <ds:schemaRef ds:uri="http://schemas.openxmlformats.org/package/2006/metadata/core-properties"/>
    <ds:schemaRef ds:uri="fafb072e-d02f-4974-a93d-e09e7379c829"/>
    <ds:schemaRef ds:uri="d4031e0f-a2ec-4f21-abd3-5130d6e35012"/>
    <ds:schemaRef ds:uri="http://schemas.microsoft.com/office/2006/metadata/properties"/>
    <ds:schemaRef ds:uri="http://purl.org/dc/terms/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4493858E-7D2B-460B-92E3-977D46CF590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4031e0f-a2ec-4f21-abd3-5130d6e35012"/>
    <ds:schemaRef ds:uri="fafb072e-d02f-4974-a93d-e09e7379c82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ICF_PPT_Preparatory conference call 6.9.2021</Template>
  <TotalTime>6151</TotalTime>
  <Words>5681</Words>
  <Application>Microsoft Office PowerPoint</Application>
  <PresentationFormat>Προσαρμογή</PresentationFormat>
  <Paragraphs>1672</Paragraphs>
  <Slides>48</Slides>
  <Notes>7</Notes>
  <HiddenSlides>0</HiddenSlides>
  <MMClips>0</MMClips>
  <ScaleCrop>false</ScaleCrop>
  <HeadingPairs>
    <vt:vector size="6" baseType="variant">
      <vt:variant>
        <vt:lpstr>Γραμματοσειρές που χρησιμοποιούνται</vt:lpstr>
      </vt:variant>
      <vt:variant>
        <vt:i4>15</vt:i4>
      </vt:variant>
      <vt:variant>
        <vt:lpstr>Θέμα</vt:lpstr>
      </vt:variant>
      <vt:variant>
        <vt:i4>2</vt:i4>
      </vt:variant>
      <vt:variant>
        <vt:lpstr>Τίτλοι διαφανειών</vt:lpstr>
      </vt:variant>
      <vt:variant>
        <vt:i4>48</vt:i4>
      </vt:variant>
    </vt:vector>
  </HeadingPairs>
  <TitlesOfParts>
    <vt:vector size="65" baseType="lpstr">
      <vt:lpstr>.AppleSystemUIFont</vt:lpstr>
      <vt:lpstr>Arial</vt:lpstr>
      <vt:lpstr>Arial MT</vt:lpstr>
      <vt:lpstr>Calibri</vt:lpstr>
      <vt:lpstr>Calibri Light</vt:lpstr>
      <vt:lpstr>Courier New</vt:lpstr>
      <vt:lpstr>DM Sans</vt:lpstr>
      <vt:lpstr>DM Sans Medium</vt:lpstr>
      <vt:lpstr>EYInterstate Light</vt:lpstr>
      <vt:lpstr>Manrope</vt:lpstr>
      <vt:lpstr>Neutraface 2 Text Greek Demi</vt:lpstr>
      <vt:lpstr>Ping LCG Bold</vt:lpstr>
      <vt:lpstr>Roboto</vt:lpstr>
      <vt:lpstr>Tw Cen MT</vt:lpstr>
      <vt:lpstr>Wingdings</vt:lpstr>
      <vt:lpstr>ICF 2021 Master</vt:lpstr>
      <vt:lpstr>Valeu 1</vt:lpstr>
      <vt:lpstr>Παρουσίαση του PowerPoint</vt:lpstr>
      <vt:lpstr>Νομοθετικό πλαίσιο</vt:lpstr>
      <vt:lpstr>Νομοθετικό πλαίσιο</vt:lpstr>
      <vt:lpstr>Νομοθετικό πλαίσιο</vt:lpstr>
      <vt:lpstr>Νομοθετικό πλαίσιο</vt:lpstr>
      <vt:lpstr>Νομοθετικό πλαίσιο</vt:lpstr>
      <vt:lpstr>Νομοθετικό πλαίσιο</vt:lpstr>
      <vt:lpstr>Νομοθετικό πλαίσιο</vt:lpstr>
      <vt:lpstr>Νομοθετικό πλαίσιο</vt:lpstr>
      <vt:lpstr>Νομοθετικό πλαίσιο</vt:lpstr>
      <vt:lpstr>Νομοθετικό πλαίσιο</vt:lpstr>
      <vt:lpstr>Νομοθετικό πλαίσιο</vt:lpstr>
      <vt:lpstr>Νομοθετικό πλαίσιο</vt:lpstr>
      <vt:lpstr>Νομοθετικό πλαίσιο</vt:lpstr>
      <vt:lpstr>Νομοθετικό πλαίσιο</vt:lpstr>
      <vt:lpstr>Νομοθετικό πλαίσιο</vt:lpstr>
      <vt:lpstr>Νομοθετικό πλαίσιο</vt:lpstr>
      <vt:lpstr>Νομοθετικό πλαίσιο</vt:lpstr>
      <vt:lpstr>Νομοθετικό πλαίσιο</vt:lpstr>
      <vt:lpstr>Νομοθετικό πλαίσιο</vt:lpstr>
      <vt:lpstr>Νομοθετικό πλαίσιο</vt:lpstr>
      <vt:lpstr>Περιθώρια ισχύος Ηλεκτρικών Συστημάτων ΜΔΝ</vt:lpstr>
      <vt:lpstr>Περιθώρια ισχύος Ηλεκτρικών Συστημάτων ΜΔΝ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ICF</dc:creator>
  <cp:lastModifiedBy>Korina Stavridou</cp:lastModifiedBy>
  <cp:revision>273</cp:revision>
  <cp:lastPrinted>2020-11-03T19:38:50Z</cp:lastPrinted>
  <dcterms:created xsi:type="dcterms:W3CDTF">2021-09-03T07:48:46Z</dcterms:created>
  <dcterms:modified xsi:type="dcterms:W3CDTF">2024-05-22T08:31:11Z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0x0101000AE9F26925110244BFE74ED2149C261C</vt:lpwstr>
  </property>
  <property fmtid="{D5CDD505-2E9C-101B-9397-08002B2CF9AE}" pid="3" name="Content Category">
    <vt:lpwstr>184;#Presentation Template|b03cc0f4-83c2-42b1-9b23-0f3a6687b6ef</vt:lpwstr>
  </property>
  <property fmtid="{D5CDD505-2E9C-101B-9397-08002B2CF9AE}" pid="4" name="SubtopicGroup1">
    <vt:lpwstr/>
  </property>
  <property fmtid="{D5CDD505-2E9C-101B-9397-08002B2CF9AE}" pid="5" name="SubtopicGroup2">
    <vt:lpwstr/>
  </property>
  <property fmtid="{D5CDD505-2E9C-101B-9397-08002B2CF9AE}" pid="6" name="SubtopicGroup3">
    <vt:lpwstr/>
  </property>
  <property fmtid="{D5CDD505-2E9C-101B-9397-08002B2CF9AE}" pid="7" name="Content Topic">
    <vt:lpwstr>17;#Marketing + Communications|93be14f9-fe41-46fa-aa39-0c616338db4a</vt:lpwstr>
  </property>
</Properties>
</file>