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Lst>
  <p:notesMasterIdLst>
    <p:notesMasterId r:id="rId30"/>
  </p:notesMasterIdLst>
  <p:sldIdLst>
    <p:sldId id="4065" r:id="rId11"/>
    <p:sldId id="4058" r:id="rId12"/>
    <p:sldId id="3939" r:id="rId13"/>
    <p:sldId id="4052" r:id="rId14"/>
    <p:sldId id="4057" r:id="rId15"/>
    <p:sldId id="3948" r:id="rId16"/>
    <p:sldId id="4059" r:id="rId17"/>
    <p:sldId id="4049" r:id="rId18"/>
    <p:sldId id="4050" r:id="rId19"/>
    <p:sldId id="3944" r:id="rId20"/>
    <p:sldId id="4051" r:id="rId21"/>
    <p:sldId id="3945" r:id="rId22"/>
    <p:sldId id="4062" r:id="rId23"/>
    <p:sldId id="4066" r:id="rId24"/>
    <p:sldId id="4067" r:id="rId25"/>
    <p:sldId id="4063" r:id="rId26"/>
    <p:sldId id="4060" r:id="rId27"/>
    <p:sldId id="4061" r:id="rId28"/>
    <p:sldId id="4064" r:id="rId29"/>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F7992C"/>
    <a:srgbClr val="CC0000"/>
    <a:srgbClr val="649696"/>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54A52-FB2E-436A-B687-EC69D31EACD7}" v="1" dt="2024-03-12T07:02:57.5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78"/>
  </p:normalViewPr>
  <p:slideViewPr>
    <p:cSldViewPr>
      <p:cViewPr>
        <p:scale>
          <a:sx n="66" d="100"/>
          <a:sy n="66" d="100"/>
        </p:scale>
        <p:origin x="2850" y="9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21" Type="http://schemas.openxmlformats.org/officeDocument/2006/relationships/slide" Target="slides/slide11.xml"/><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microsoft.com/office/2016/11/relationships/changesInfo" Target="changesInfos/changesInfo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alregions" userId="05c83dee-7c74-4af1-9405-a29318f8c236" providerId="ADAL" clId="{00454A52-FB2E-436A-B687-EC69D31EACD7}"/>
    <pc:docChg chg="custSel addSld delSld modSld">
      <pc:chgData name="Coalregions" userId="05c83dee-7c74-4af1-9405-a29318f8c236" providerId="ADAL" clId="{00454A52-FB2E-436A-B687-EC69D31EACD7}" dt="2024-03-12T07:04:11.773" v="29" actId="1076"/>
      <pc:docMkLst>
        <pc:docMk/>
      </pc:docMkLst>
      <pc:sldChg chg="del">
        <pc:chgData name="Coalregions" userId="05c83dee-7c74-4af1-9405-a29318f8c236" providerId="ADAL" clId="{00454A52-FB2E-436A-B687-EC69D31EACD7}" dt="2024-03-12T07:02:59.741" v="14" actId="47"/>
        <pc:sldMkLst>
          <pc:docMk/>
          <pc:sldMk cId="2819764657" sldId="3936"/>
        </pc:sldMkLst>
      </pc:sldChg>
      <pc:sldChg chg="modSp mod">
        <pc:chgData name="Coalregions" userId="05c83dee-7c74-4af1-9405-a29318f8c236" providerId="ADAL" clId="{00454A52-FB2E-436A-B687-EC69D31EACD7}" dt="2024-03-12T07:01:48.861" v="12" actId="1035"/>
        <pc:sldMkLst>
          <pc:docMk/>
          <pc:sldMk cId="3004725729" sldId="4060"/>
        </pc:sldMkLst>
        <pc:spChg chg="mod">
          <ac:chgData name="Coalregions" userId="05c83dee-7c74-4af1-9405-a29318f8c236" providerId="ADAL" clId="{00454A52-FB2E-436A-B687-EC69D31EACD7}" dt="2024-03-12T07:01:48.861" v="12" actId="1035"/>
          <ac:spMkLst>
            <pc:docMk/>
            <pc:sldMk cId="3004725729" sldId="4060"/>
            <ac:spMk id="16" creationId="{6C15BD23-1F95-1262-9283-8E44FA1BBDDA}"/>
          </ac:spMkLst>
        </pc:spChg>
        <pc:spChg chg="mod">
          <ac:chgData name="Coalregions" userId="05c83dee-7c74-4af1-9405-a29318f8c236" providerId="ADAL" clId="{00454A52-FB2E-436A-B687-EC69D31EACD7}" dt="2024-03-12T07:01:41.080" v="5" actId="6549"/>
          <ac:spMkLst>
            <pc:docMk/>
            <pc:sldMk cId="3004725729" sldId="4060"/>
            <ac:spMk id="22" creationId="{15EB5A35-FD68-3B4A-F413-1BCB23A8DA70}"/>
          </ac:spMkLst>
        </pc:spChg>
        <pc:spChg chg="mod">
          <ac:chgData name="Coalregions" userId="05c83dee-7c74-4af1-9405-a29318f8c236" providerId="ADAL" clId="{00454A52-FB2E-436A-B687-EC69D31EACD7}" dt="2024-03-12T07:01:38.538" v="4" actId="6549"/>
          <ac:spMkLst>
            <pc:docMk/>
            <pc:sldMk cId="3004725729" sldId="4060"/>
            <ac:spMk id="37" creationId="{A00D03F1-6107-F48C-CF75-7688AB364C5A}"/>
          </ac:spMkLst>
        </pc:spChg>
        <pc:spChg chg="mod">
          <ac:chgData name="Coalregions" userId="05c83dee-7c74-4af1-9405-a29318f8c236" providerId="ADAL" clId="{00454A52-FB2E-436A-B687-EC69D31EACD7}" dt="2024-03-12T07:01:36.973" v="3" actId="6549"/>
          <ac:spMkLst>
            <pc:docMk/>
            <pc:sldMk cId="3004725729" sldId="4060"/>
            <ac:spMk id="38" creationId="{2340ABB8-479D-4A3B-3666-9E0957643AAF}"/>
          </ac:spMkLst>
        </pc:spChg>
      </pc:sldChg>
      <pc:sldChg chg="modSp add mod">
        <pc:chgData name="Coalregions" userId="05c83dee-7c74-4af1-9405-a29318f8c236" providerId="ADAL" clId="{00454A52-FB2E-436A-B687-EC69D31EACD7}" dt="2024-03-12T07:03:12.542" v="25" actId="20577"/>
        <pc:sldMkLst>
          <pc:docMk/>
          <pc:sldMk cId="3050791281" sldId="4065"/>
        </pc:sldMkLst>
        <pc:spChg chg="mod">
          <ac:chgData name="Coalregions" userId="05c83dee-7c74-4af1-9405-a29318f8c236" providerId="ADAL" clId="{00454A52-FB2E-436A-B687-EC69D31EACD7}" dt="2024-03-12T07:03:12.542" v="25" actId="20577"/>
          <ac:spMkLst>
            <pc:docMk/>
            <pc:sldMk cId="3050791281" sldId="4065"/>
            <ac:spMk id="6" creationId="{018F9F5F-D95A-F24D-B57F-0886C38DCE69}"/>
          </ac:spMkLst>
        </pc:spChg>
      </pc:sldChg>
      <pc:sldChg chg="addSp delSp modSp add mod">
        <pc:chgData name="Coalregions" userId="05c83dee-7c74-4af1-9405-a29318f8c236" providerId="ADAL" clId="{00454A52-FB2E-436A-B687-EC69D31EACD7}" dt="2024-03-12T07:04:11.773" v="29" actId="1076"/>
        <pc:sldMkLst>
          <pc:docMk/>
          <pc:sldMk cId="3215738770" sldId="4066"/>
        </pc:sldMkLst>
        <pc:picChg chg="del">
          <ac:chgData name="Coalregions" userId="05c83dee-7c74-4af1-9405-a29318f8c236" providerId="ADAL" clId="{00454A52-FB2E-436A-B687-EC69D31EACD7}" dt="2024-03-12T07:04:04.273" v="26" actId="478"/>
          <ac:picMkLst>
            <pc:docMk/>
            <pc:sldMk cId="3215738770" sldId="4066"/>
            <ac:picMk id="3" creationId="{2AF90ABF-8417-2454-F0AB-80D8A939D78E}"/>
          </ac:picMkLst>
        </pc:picChg>
        <pc:picChg chg="add mod">
          <ac:chgData name="Coalregions" userId="05c83dee-7c74-4af1-9405-a29318f8c236" providerId="ADAL" clId="{00454A52-FB2E-436A-B687-EC69D31EACD7}" dt="2024-03-12T07:04:11.773" v="29" actId="1076"/>
          <ac:picMkLst>
            <pc:docMk/>
            <pc:sldMk cId="3215738770" sldId="4066"/>
            <ac:picMk id="6" creationId="{7A5A4DF5-396B-52EF-ED0F-1BE68ABC837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29/4/2024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408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38.png"/><Relationship Id="rId7" Type="http://schemas.openxmlformats.org/officeDocument/2006/relationships/image" Target="../media/image62.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39.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pn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19" Type="http://schemas.openxmlformats.org/officeDocument/2006/relationships/image" Target="../media/image41.sv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svg"/><Relationship Id="rId18" Type="http://schemas.openxmlformats.org/officeDocument/2006/relationships/image" Target="../media/image58.png"/><Relationship Id="rId3" Type="http://schemas.openxmlformats.org/officeDocument/2006/relationships/image" Target="../media/image43.svg"/><Relationship Id="rId7" Type="http://schemas.openxmlformats.org/officeDocument/2006/relationships/image" Target="../media/image47.svg"/><Relationship Id="rId12" Type="http://schemas.openxmlformats.org/officeDocument/2006/relationships/image" Target="../media/image52.png"/><Relationship Id="rId17" Type="http://schemas.openxmlformats.org/officeDocument/2006/relationships/image" Target="../media/image57.svg"/><Relationship Id="rId2" Type="http://schemas.openxmlformats.org/officeDocument/2006/relationships/image" Target="../media/image42.png"/><Relationship Id="rId16"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51.svg"/><Relationship Id="rId5" Type="http://schemas.openxmlformats.org/officeDocument/2006/relationships/image" Target="../media/image45.svg"/><Relationship Id="rId15" Type="http://schemas.openxmlformats.org/officeDocument/2006/relationships/image" Target="../media/image55.svg"/><Relationship Id="rId10" Type="http://schemas.openxmlformats.org/officeDocument/2006/relationships/image" Target="../media/image50.png"/><Relationship Id="rId19" Type="http://schemas.openxmlformats.org/officeDocument/2006/relationships/image" Target="../media/image59.svg"/><Relationship Id="rId4" Type="http://schemas.openxmlformats.org/officeDocument/2006/relationships/image" Target="../media/image44.png"/><Relationship Id="rId9" Type="http://schemas.openxmlformats.org/officeDocument/2006/relationships/image" Target="../media/image49.svg"/><Relationship Id="rId14" Type="http://schemas.openxmlformats.org/officeDocument/2006/relationships/image" Target="../media/image5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Shape 18">
            <a:extLst>
              <a:ext uri="{FF2B5EF4-FFF2-40B4-BE49-F238E27FC236}">
                <a16:creationId xmlns:a16="http://schemas.microsoft.com/office/drawing/2014/main" id="{E4B4D838-D7F5-05AA-8CC3-AAB5FCF56E9C}"/>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4" name="TextBox 3">
            <a:extLst>
              <a:ext uri="{FF2B5EF4-FFF2-40B4-BE49-F238E27FC236}">
                <a16:creationId xmlns:a16="http://schemas.microsoft.com/office/drawing/2014/main" id="{0E7565C0-0394-62E1-6864-B8E24C8E7D2C}"/>
              </a:ext>
            </a:extLst>
          </p:cNvPr>
          <p:cNvSpPr txBox="1"/>
          <p:nvPr/>
        </p:nvSpPr>
        <p:spPr>
          <a:xfrm>
            <a:off x="4932040" y="3659284"/>
            <a:ext cx="3282159"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050" b="1" dirty="0">
                <a:solidFill>
                  <a:srgbClr val="414041"/>
                </a:solidFill>
                <a:latin typeface="Calibri" panose="020F0502020204030204" pitchFamily="34" charset="0"/>
                <a:cs typeface="Calibri" panose="020F0502020204030204" pitchFamily="34" charset="0"/>
              </a:rPr>
              <a:t>Παρασκευή 8, Δευτέρα 11 και Τρίτη 12 Μαρτίου 2024</a:t>
            </a:r>
          </a:p>
        </p:txBody>
      </p:sp>
      <p:sp>
        <p:nvSpPr>
          <p:cNvPr id="5" name="Text Placeholder 1">
            <a:extLst>
              <a:ext uri="{FF2B5EF4-FFF2-40B4-BE49-F238E27FC236}">
                <a16:creationId xmlns:a16="http://schemas.microsoft.com/office/drawing/2014/main" id="{9BB36C53-867C-A4C2-47CE-AA80B78D0B44}"/>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7" name="Text Placeholder 1">
            <a:extLst>
              <a:ext uri="{FF2B5EF4-FFF2-40B4-BE49-F238E27FC236}">
                <a16:creationId xmlns:a16="http://schemas.microsoft.com/office/drawing/2014/main" id="{560D53B8-2FFD-DE7A-4A66-1696E01CD19D}"/>
              </a:ext>
            </a:extLst>
          </p:cNvPr>
          <p:cNvSpPr txBox="1">
            <a:spLocks/>
          </p:cNvSpPr>
          <p:nvPr/>
        </p:nvSpPr>
        <p:spPr>
          <a:xfrm>
            <a:off x="929801" y="1700466"/>
            <a:ext cx="7284398" cy="619011"/>
          </a:xfrm>
          <a:prstGeom prst="rect">
            <a:avLst/>
          </a:prstGeom>
        </p:spPr>
        <p:txBody>
          <a:bodyPr vert="horz" lIns="0" tIns="34290" rIns="0" bIns="34290" rtlCol="0" anchor="b">
            <a:normAutofit lnSpcReduction="1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Επενδύσεις στην Παραγωγή, Αποθήκευση και Διαχείριση Ενέργειας από ΑΠΕ</a:t>
            </a:r>
          </a:p>
        </p:txBody>
      </p:sp>
      <p:grpSp>
        <p:nvGrpSpPr>
          <p:cNvPr id="8" name="Ομάδα 7">
            <a:extLst>
              <a:ext uri="{FF2B5EF4-FFF2-40B4-BE49-F238E27FC236}">
                <a16:creationId xmlns:a16="http://schemas.microsoft.com/office/drawing/2014/main" id="{74F06C99-9E1E-CD51-887F-AC777873AF79}"/>
              </a:ext>
            </a:extLst>
          </p:cNvPr>
          <p:cNvGrpSpPr/>
          <p:nvPr/>
        </p:nvGrpSpPr>
        <p:grpSpPr>
          <a:xfrm>
            <a:off x="929801" y="4293096"/>
            <a:ext cx="7107503" cy="1421065"/>
            <a:chOff x="1298829" y="4221088"/>
            <a:chExt cx="7107503" cy="1421065"/>
          </a:xfrm>
        </p:grpSpPr>
        <p:sp>
          <p:nvSpPr>
            <p:cNvPr id="14" name="Ορθογώνιο 13">
              <a:extLst>
                <a:ext uri="{FF2B5EF4-FFF2-40B4-BE49-F238E27FC236}">
                  <a16:creationId xmlns:a16="http://schemas.microsoft.com/office/drawing/2014/main" id="{31ACF02F-CA38-22EC-860E-BD8E2EBA17E7}"/>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a:extLst>
                <a:ext uri="{FF2B5EF4-FFF2-40B4-BE49-F238E27FC236}">
                  <a16:creationId xmlns:a16="http://schemas.microsoft.com/office/drawing/2014/main" id="{20D1B06D-A58E-28C6-93DD-65EB62240D7D}"/>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17" name="Εικόνα 16">
              <a:extLst>
                <a:ext uri="{FF2B5EF4-FFF2-40B4-BE49-F238E27FC236}">
                  <a16:creationId xmlns:a16="http://schemas.microsoft.com/office/drawing/2014/main" id="{6F859577-45C7-4D43-17DF-A5528E84091E}"/>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0" name="Εικόνα 19"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B0A4E649-31DE-3852-5171-B33012F524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1" name="Ομάδα 20">
              <a:extLst>
                <a:ext uri="{FF2B5EF4-FFF2-40B4-BE49-F238E27FC236}">
                  <a16:creationId xmlns:a16="http://schemas.microsoft.com/office/drawing/2014/main" id="{242AE325-7CF9-995C-2660-B1B7BC21A11B}"/>
                </a:ext>
              </a:extLst>
            </p:cNvPr>
            <p:cNvGrpSpPr/>
            <p:nvPr/>
          </p:nvGrpSpPr>
          <p:grpSpPr>
            <a:xfrm>
              <a:off x="1298829" y="4221088"/>
              <a:ext cx="3287379" cy="847725"/>
              <a:chOff x="1165987" y="6029710"/>
              <a:chExt cx="3287379" cy="847725"/>
            </a:xfrm>
          </p:grpSpPr>
          <p:pic>
            <p:nvPicPr>
              <p:cNvPr id="24" name="Εικόνα 23">
                <a:extLst>
                  <a:ext uri="{FF2B5EF4-FFF2-40B4-BE49-F238E27FC236}">
                    <a16:creationId xmlns:a16="http://schemas.microsoft.com/office/drawing/2014/main" id="{6D0C73A4-3C4E-BFC8-3F8D-79DA4A0C78E6}"/>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5" name="TextBox 24">
                <a:extLst>
                  <a:ext uri="{FF2B5EF4-FFF2-40B4-BE49-F238E27FC236}">
                    <a16:creationId xmlns:a16="http://schemas.microsoft.com/office/drawing/2014/main" id="{3852A92F-C913-7D94-DB35-261D47D93359}"/>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2" name="Picture 17">
              <a:extLst>
                <a:ext uri="{FF2B5EF4-FFF2-40B4-BE49-F238E27FC236}">
                  <a16:creationId xmlns:a16="http://schemas.microsoft.com/office/drawing/2014/main" id="{19828C28-53A5-FB85-5BA6-C8B4CA97588D}"/>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3" name="TextBox 22">
              <a:extLst>
                <a:ext uri="{FF2B5EF4-FFF2-40B4-BE49-F238E27FC236}">
                  <a16:creationId xmlns:a16="http://schemas.microsoft.com/office/drawing/2014/main" id="{C5077939-6F9A-2739-B81E-3DEAA0800DA8}"/>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5079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t>Τομείς έργων ΕΣΔΙΜ Νήσων</a:t>
            </a:r>
            <a:r>
              <a:rPr lang="en-GB" b="1" dirty="0"/>
              <a:t> &amp; </a:t>
            </a:r>
            <a:r>
              <a:rPr lang="el-GR" b="1" dirty="0"/>
              <a:t>Κρήτης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4499992" y="1268760"/>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ένα ευρύτερο φάσμα επενδύσεων,</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συμπληρωματικών σε σχέση με τις επιλέξιμες επενδύσεις από το ΤΔΜ στο πλαίσιο του πυλώνα 1, σε</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νευραλγικούς τομείς για την επίτευξη των στόχων του ΣΔΑΜ</a:t>
            </a:r>
            <a:r>
              <a:rPr lang="en-GB" sz="1200" dirty="0">
                <a:solidFill>
                  <a:schemeClr val="tx1"/>
                </a:solidFill>
                <a:ea typeface="Calibri" panose="020F0502020204030204" pitchFamily="34" charset="0"/>
                <a:cs typeface="Arial" panose="020B0604020202020204" pitchFamily="34" charset="0"/>
              </a:rPr>
              <a:t>,</a:t>
            </a:r>
            <a:r>
              <a:rPr lang="el-GR" sz="1200" dirty="0">
                <a:solidFill>
                  <a:schemeClr val="tx1"/>
                </a:solidFill>
                <a:ea typeface="Calibri" panose="020F0502020204030204" pitchFamily="34" charset="0"/>
                <a:cs typeface="Arial" panose="020B0604020202020204" pitchFamily="34" charset="0"/>
              </a:rPr>
              <a:t> όπως: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ενέργεια,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μεταφορές,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περιβάλλον,</a:t>
            </a:r>
            <a:r>
              <a:rPr lang="en-GB" sz="1200" dirty="0">
                <a:solidFill>
                  <a:schemeClr val="tx1"/>
                </a:solidFill>
                <a:ea typeface="Calibri" panose="020F0502020204030204" pitchFamily="34" charset="0"/>
                <a:cs typeface="Arial" panose="020B0604020202020204" pitchFamily="34" charset="0"/>
              </a:rPr>
              <a:t> </a:t>
            </a: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ψηφιακές υποδομές - τεχνολογίες - υπηρεσίες,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πολιτισμός - τουρισμός,</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επενδύσεις, </a:t>
            </a:r>
            <a:endParaRPr lang="en-GB" sz="1200" dirty="0">
              <a:solidFill>
                <a:schemeClr val="tx1"/>
              </a:solidFill>
              <a:ea typeface="Calibri" panose="020F0502020204030204" pitchFamily="34" charset="0"/>
              <a:cs typeface="Arial" panose="020B0604020202020204" pitchFamily="34" charset="0"/>
            </a:endParaRPr>
          </a:p>
          <a:p>
            <a:pPr marL="539750" lvl="1" indent="-271463"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κ.ο.κ.</a:t>
            </a:r>
            <a:endParaRPr lang="en-GB"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ύδρευσης (π.χ. αφαλατώσεις σε νησιά)</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υποδομές/δίκτυα διαχείρισης λυμάτων και στερεών αποβλήτων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ποιοτικής και ποσοτικής κατάστασης των υδατικών συστημάτων περιλαμβανομένων των παράκτιων και θαλάσσιων οικοσυστημάτων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κοινωνικές υποδομές διαφόρων τύπων</a:t>
            </a:r>
            <a:r>
              <a:rPr lang="en-GB" sz="1200" dirty="0">
                <a:solidFill>
                  <a:schemeClr val="tx1"/>
                </a:solidFill>
                <a:ea typeface="Calibri" panose="020F0502020204030204" pitchFamily="34" charset="0"/>
                <a:cs typeface="Arial" panose="020B0604020202020204" pitchFamily="34" charset="0"/>
              </a:rPr>
              <a:t>,</a:t>
            </a: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έργα αντιπλημμυρικής και αντιπυρικής προστασίας</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λιμενικές υποδομές μικρής κλίμακας στα μη διασυνδεδεμένα νησιά</a:t>
            </a:r>
            <a:r>
              <a:rPr lang="en-GB" sz="1200" dirty="0">
                <a:solidFill>
                  <a:schemeClr val="tx1"/>
                </a:solidFill>
                <a:ea typeface="Calibri" panose="020F0502020204030204" pitchFamily="34" charset="0"/>
                <a:cs typeface="Arial" panose="020B0604020202020204" pitchFamily="34" charset="0"/>
              </a:rPr>
              <a:t>,</a:t>
            </a:r>
          </a:p>
          <a:p>
            <a:pPr marL="129779" indent="-129779" algn="just">
              <a:lnSpc>
                <a:spcPct val="100000"/>
              </a:lnSpc>
              <a:spcBef>
                <a:spcPts val="0"/>
              </a:spcBef>
              <a:buFont typeface="Symbol" panose="05050102010706020507" pitchFamily="18" charset="2"/>
              <a:buChar char=""/>
              <a:tabLst>
                <a:tab pos="171450" algn="l"/>
              </a:tabLst>
            </a:pPr>
            <a:r>
              <a:rPr lang="el-GR" sz="1200" dirty="0">
                <a:solidFill>
                  <a:schemeClr val="tx1"/>
                </a:solidFill>
                <a:cs typeface="Arial" panose="020B0604020202020204" pitchFamily="34" charset="0"/>
              </a:rPr>
              <a:t>κ.ο.κ.</a:t>
            </a:r>
            <a:endParaRPr lang="en-GB" sz="1200" dirty="0">
              <a:solidFill>
                <a:schemeClr val="tx1"/>
              </a:solidFill>
            </a:endParaRPr>
          </a:p>
        </p:txBody>
      </p:sp>
      <p:graphicFrame>
        <p:nvGraphicFramePr>
          <p:cNvPr id="11" name="Πίνακας 8">
            <a:extLst>
              <a:ext uri="{FF2B5EF4-FFF2-40B4-BE49-F238E27FC236}">
                <a16:creationId xmlns:a16="http://schemas.microsoft.com/office/drawing/2014/main" id="{527660AE-4507-D7FE-DA2E-270A0797F74B}"/>
              </a:ext>
            </a:extLst>
          </p:cNvPr>
          <p:cNvGraphicFramePr>
            <a:graphicFrameLocks noGrp="1"/>
          </p:cNvGraphicFramePr>
          <p:nvPr>
            <p:extLst>
              <p:ext uri="{D42A27DB-BD31-4B8C-83A1-F6EECF244321}">
                <p14:modId xmlns:p14="http://schemas.microsoft.com/office/powerpoint/2010/main" val="2558916549"/>
              </p:ext>
            </p:extLst>
          </p:nvPr>
        </p:nvGraphicFramePr>
        <p:xfrm>
          <a:off x="654471" y="1412776"/>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
        <p:nvSpPr>
          <p:cNvPr id="6" name="Subtitle 2">
            <a:extLst>
              <a:ext uri="{FF2B5EF4-FFF2-40B4-BE49-F238E27FC236}">
                <a16:creationId xmlns:a16="http://schemas.microsoft.com/office/drawing/2014/main" id="{752ECB65-873F-EDCD-AC16-788E267EC58A}"/>
              </a:ext>
            </a:extLst>
          </p:cNvPr>
          <p:cNvSpPr txBox="1">
            <a:spLocks/>
          </p:cNvSpPr>
          <p:nvPr/>
        </p:nvSpPr>
        <p:spPr>
          <a:xfrm>
            <a:off x="4499992" y="5733256"/>
            <a:ext cx="4473148"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9" name="TextBox 8">
            <a:extLst>
              <a:ext uri="{FF2B5EF4-FFF2-40B4-BE49-F238E27FC236}">
                <a16:creationId xmlns:a16="http://schemas.microsoft.com/office/drawing/2014/main" id="{F54E9812-6DF3-84DC-E486-3CACED491963}"/>
              </a:ext>
            </a:extLst>
          </p:cNvPr>
          <p:cNvSpPr txBox="1"/>
          <p:nvPr/>
        </p:nvSpPr>
        <p:spPr>
          <a:xfrm>
            <a:off x="5012700" y="5301208"/>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4644008" y="532816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3780425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ΕΣΠΑ: Πρόγραμμα Περιβάλλον και Κλιματική Αλλαγή</a:t>
            </a:r>
          </a:p>
        </p:txBody>
      </p:sp>
      <p:graphicFrame>
        <p:nvGraphicFramePr>
          <p:cNvPr id="6" name="Θέση περιεχομένου 6">
            <a:extLst>
              <a:ext uri="{FF2B5EF4-FFF2-40B4-BE49-F238E27FC236}">
                <a16:creationId xmlns:a16="http://schemas.microsoft.com/office/drawing/2014/main" id="{B0AE62D7-321A-A317-EE1C-5C680100949C}"/>
              </a:ext>
            </a:extLst>
          </p:cNvPr>
          <p:cNvGraphicFramePr>
            <a:graphicFrameLocks/>
          </p:cNvGraphicFramePr>
          <p:nvPr>
            <p:extLst>
              <p:ext uri="{D42A27DB-BD31-4B8C-83A1-F6EECF244321}">
                <p14:modId xmlns:p14="http://schemas.microsoft.com/office/powerpoint/2010/main" val="635682089"/>
              </p:ext>
            </p:extLst>
          </p:nvPr>
        </p:nvGraphicFramePr>
        <p:xfrm>
          <a:off x="467544" y="1196752"/>
          <a:ext cx="8415710" cy="5184576"/>
        </p:xfrm>
        <a:graphic>
          <a:graphicData uri="http://schemas.openxmlformats.org/drawingml/2006/table">
            <a:tbl>
              <a:tblPr/>
              <a:tblGrid>
                <a:gridCol w="656270">
                  <a:extLst>
                    <a:ext uri="{9D8B030D-6E8A-4147-A177-3AD203B41FA5}">
                      <a16:colId xmlns:a16="http://schemas.microsoft.com/office/drawing/2014/main" val="674789345"/>
                    </a:ext>
                  </a:extLst>
                </a:gridCol>
                <a:gridCol w="6237796">
                  <a:extLst>
                    <a:ext uri="{9D8B030D-6E8A-4147-A177-3AD203B41FA5}">
                      <a16:colId xmlns:a16="http://schemas.microsoft.com/office/drawing/2014/main" val="2811836877"/>
                    </a:ext>
                  </a:extLst>
                </a:gridCol>
                <a:gridCol w="1521644">
                  <a:extLst>
                    <a:ext uri="{9D8B030D-6E8A-4147-A177-3AD203B41FA5}">
                      <a16:colId xmlns:a16="http://schemas.microsoft.com/office/drawing/2014/main" val="406002652"/>
                    </a:ext>
                  </a:extLst>
                </a:gridCol>
              </a:tblGrid>
              <a:tr h="211557">
                <a:tc>
                  <a:txBody>
                    <a:bodyPr/>
                    <a:lstStyle/>
                    <a:p>
                      <a:pPr algn="l" fontAlgn="b"/>
                      <a:r>
                        <a:rPr lang="el-GR" sz="1200" b="1" i="0" u="none" strike="noStrike" dirty="0">
                          <a:solidFill>
                            <a:srgbClr val="000000"/>
                          </a:solidFill>
                          <a:effectLst/>
                          <a:latin typeface="Calibri" panose="020F0502020204030204" pitchFamily="34" charset="0"/>
                        </a:rPr>
                        <a:t>ΠΡΟΤ/ΤΑ</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l-GR" sz="1200" b="1" i="0" u="none" strike="noStrike">
                          <a:solidFill>
                            <a:srgbClr val="000000"/>
                          </a:solidFill>
                          <a:effectLst/>
                          <a:latin typeface="Calibri" panose="020F0502020204030204" pitchFamily="34" charset="0"/>
                        </a:rPr>
                        <a:t>ΣΤΟΧΟΣ</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200" b="1" i="0" u="none" strike="noStrike" dirty="0">
                          <a:solidFill>
                            <a:srgbClr val="000000"/>
                          </a:solidFill>
                          <a:effectLst/>
                          <a:latin typeface="Calibri" panose="020F0502020204030204" pitchFamily="34" charset="0"/>
                        </a:rPr>
                        <a:t>Π/Υ</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6262959"/>
                  </a:ext>
                </a:extLst>
              </a:tr>
              <a:tr h="211557">
                <a:tc>
                  <a:txBody>
                    <a:bodyPr/>
                    <a:lstStyle/>
                    <a:p>
                      <a:pPr algn="l" fontAlgn="ctr"/>
                      <a:r>
                        <a:rPr lang="el-GR" sz="1200" b="1" i="0" u="none" strike="noStrike">
                          <a:solidFill>
                            <a:srgbClr val="000000"/>
                          </a:solidFill>
                          <a:effectLst/>
                          <a:latin typeface="Calibri" panose="020F0502020204030204" pitchFamily="34" charset="0"/>
                        </a:rPr>
                        <a:t>Π 01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«Ενεργειακή απόδοση - Προώθηση ΑΠΕ - Ενεργειακές Υποδομές»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1.296,07εκ.€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8313597"/>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μέτρων ενεργειακής απόδοσης και μείωση των εκπομπών αερίων του θερμοκηπίου</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6951517"/>
                  </a:ext>
                </a:extLst>
              </a:tr>
              <a:tr h="620473">
                <a:tc>
                  <a:txBody>
                    <a:bodyPr/>
                    <a:lstStyle/>
                    <a:p>
                      <a:pPr algn="l" fontAlgn="b"/>
                      <a:r>
                        <a:rPr lang="el-GR" sz="12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dirty="0">
                          <a:solidFill>
                            <a:srgbClr val="000000"/>
                          </a:solidFill>
                          <a:effectLst/>
                          <a:latin typeface="Calibri" panose="020F0502020204030204" pitchFamily="34" charset="0"/>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0650776"/>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Ανάπτυξη έξυπνων ενεργειακών συστημάτων, δικτύων και εξοπλισμού αποθήκευσης εκτός ΔΕΔ-Ε</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7354769"/>
                  </a:ext>
                </a:extLst>
              </a:tr>
              <a:tr h="241454">
                <a:tc>
                  <a:txBody>
                    <a:bodyPr/>
                    <a:lstStyle/>
                    <a:p>
                      <a:pPr algn="l" fontAlgn="ctr"/>
                      <a:r>
                        <a:rPr lang="el-GR" sz="1200" b="1" i="0" u="none" strike="noStrike">
                          <a:solidFill>
                            <a:srgbClr val="000000"/>
                          </a:solidFill>
                          <a:effectLst/>
                          <a:latin typeface="Calibri" panose="020F0502020204030204" pitchFamily="34" charset="0"/>
                        </a:rPr>
                        <a:t>Π 02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«Προσαρμογή στην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444,06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9713852"/>
                  </a:ext>
                </a:extLst>
              </a:tr>
              <a:tr h="211557">
                <a:tc>
                  <a:txBody>
                    <a:bodyPr/>
                    <a:lstStyle/>
                    <a:p>
                      <a:pPr algn="l" fontAlgn="ctr"/>
                      <a:r>
                        <a:rPr lang="el-GR" sz="1200" b="1" i="0" u="none" strike="noStrike">
                          <a:solidFill>
                            <a:srgbClr val="000000"/>
                          </a:solidFill>
                          <a:effectLst/>
                          <a:latin typeface="Calibri" panose="020F0502020204030204" pitchFamily="34" charset="0"/>
                        </a:rPr>
                        <a:t>Π 03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«Αστική Αναζωογόνηση»</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288,90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606317"/>
                  </a:ext>
                </a:extLst>
              </a:tr>
              <a:tr h="211557">
                <a:tc>
                  <a:txBody>
                    <a:bodyPr/>
                    <a:lstStyle/>
                    <a:p>
                      <a:pPr algn="l" fontAlgn="ctr"/>
                      <a:r>
                        <a:rPr lang="el-GR" sz="1200" b="1" i="0" u="none" strike="noStrike">
                          <a:solidFill>
                            <a:srgbClr val="000000"/>
                          </a:solidFill>
                          <a:effectLst/>
                          <a:latin typeface="Calibri" panose="020F0502020204030204" pitchFamily="34" charset="0"/>
                        </a:rPr>
                        <a:t>Π 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«Ολοκληρωμένη Διαχείριση Αποβλήτων – Μετάβαση στη Κυκλική Οικονομία»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795,53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3904700"/>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Προαγωγή της μετάβασης σε κυκλική οικονομία και σε αποδοτική ως προς τους πόρους οικονομίας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3764344"/>
                  </a:ext>
                </a:extLst>
              </a:tr>
              <a:tr h="211557">
                <a:tc>
                  <a:txBody>
                    <a:bodyPr/>
                    <a:lstStyle/>
                    <a:p>
                      <a:pPr algn="l" fontAlgn="ctr"/>
                      <a:r>
                        <a:rPr lang="el-GR" sz="1200" b="1" i="0" u="none" strike="noStrike">
                          <a:solidFill>
                            <a:srgbClr val="000000"/>
                          </a:solidFill>
                          <a:effectLst/>
                          <a:latin typeface="Calibri" panose="020F0502020204030204" pitchFamily="34" charset="0"/>
                        </a:rPr>
                        <a:t>Π 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«Διαχείριση Αστικών Λυμάτων και Υδάτινων Πόρων»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640,95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469306"/>
                  </a:ext>
                </a:extLst>
              </a:tr>
              <a:tr h="211557">
                <a:tc>
                  <a:txBody>
                    <a:bodyPr/>
                    <a:lstStyle/>
                    <a:p>
                      <a:pPr algn="l" fontAlgn="ctr"/>
                      <a:r>
                        <a:rPr lang="el-GR" sz="1200" b="1" i="0" u="none" strike="noStrike">
                          <a:solidFill>
                            <a:srgbClr val="000000"/>
                          </a:solidFill>
                          <a:effectLst/>
                          <a:latin typeface="Calibri" panose="020F0502020204030204" pitchFamily="34" charset="0"/>
                        </a:rPr>
                        <a:t>Π 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«Προστασία της Βιοποικιλότητας»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73,69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8142758"/>
                  </a:ext>
                </a:extLst>
              </a:tr>
              <a:tr h="354961">
                <a:tc>
                  <a:txBody>
                    <a:bodyPr/>
                    <a:lstStyle/>
                    <a:p>
                      <a:pPr algn="l" fontAlgn="ctr"/>
                      <a:r>
                        <a:rPr lang="el-GR" sz="1200" b="1" i="0" u="none" strike="noStrike">
                          <a:solidFill>
                            <a:srgbClr val="000000"/>
                          </a:solidFill>
                          <a:effectLst/>
                          <a:latin typeface="Calibri" panose="020F0502020204030204" pitchFamily="34" charset="0"/>
                        </a:rPr>
                        <a:t>Π 07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«Βιώσιμη πολυτροπική αστική κινητικότητα»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32,35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3179449"/>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της βιώσιμης, πολυτροπικής αστικής κινητικότητας, ως μέρος της μετάβασης σε οικονομία καθαρών μηδενικών εκπομπών διοξειδίου του άνθρακα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1466234"/>
                  </a:ext>
                </a:extLst>
              </a:tr>
              <a:tr h="354961">
                <a:tc>
                  <a:txBody>
                    <a:bodyPr/>
                    <a:lstStyle/>
                    <a:p>
                      <a:pPr algn="l" fontAlgn="ctr"/>
                      <a:r>
                        <a:rPr lang="el-GR" sz="1200" b="1" i="0" u="none" strike="noStrike">
                          <a:solidFill>
                            <a:srgbClr val="000000"/>
                          </a:solidFill>
                          <a:effectLst/>
                          <a:latin typeface="Calibri" panose="020F0502020204030204" pitchFamily="34" charset="0"/>
                        </a:rPr>
                        <a:t>Π 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11,36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9306215"/>
                  </a:ext>
                </a:extLst>
              </a:tr>
              <a:tr h="354961">
                <a:tc>
                  <a:txBody>
                    <a:bodyPr/>
                    <a:lstStyle/>
                    <a:p>
                      <a:pPr algn="l" fontAlgn="ctr"/>
                      <a:r>
                        <a:rPr lang="el-GR" sz="1200" b="1" i="0" u="none" strike="noStrike">
                          <a:solidFill>
                            <a:srgbClr val="000000"/>
                          </a:solidFill>
                          <a:effectLst/>
                          <a:latin typeface="Calibri" panose="020F0502020204030204" pitchFamily="34" charset="0"/>
                        </a:rPr>
                        <a:t>Π 09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23,92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254746"/>
                  </a:ext>
                </a:extLst>
              </a:tr>
              <a:tr h="369160">
                <a:tc gridSpan="2">
                  <a:txBody>
                    <a:bodyPr/>
                    <a:lstStyle/>
                    <a:p>
                      <a:pPr algn="l" fontAlgn="ctr"/>
                      <a:r>
                        <a:rPr lang="el-GR" sz="1200" b="1" i="0" u="none" strike="noStrike">
                          <a:solidFill>
                            <a:srgbClr val="000000"/>
                          </a:solidFill>
                          <a:effectLst/>
                          <a:latin typeface="Calibri" panose="020F0502020204030204" pitchFamily="34" charset="0"/>
                        </a:rPr>
                        <a:t>ΣΥΝΟΛΟ: Πρόγραμμα «Περιβάλλον &amp;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3.606,84 εκ. € (Δ.Δ.)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5235220"/>
                  </a:ext>
                </a:extLst>
              </a:tr>
            </a:tbl>
          </a:graphicData>
        </a:graphic>
      </p:graphicFrame>
    </p:spTree>
    <p:extLst>
      <p:ext uri="{BB962C8B-B14F-4D97-AF65-F5344CB8AC3E}">
        <p14:creationId xmlns:p14="http://schemas.microsoft.com/office/powerpoint/2010/main" val="4105837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ΕΣΠΑ: Πρόγραμμα Βόρειο Αιγαίο</a:t>
            </a:r>
          </a:p>
        </p:txBody>
      </p:sp>
      <p:graphicFrame>
        <p:nvGraphicFramePr>
          <p:cNvPr id="2" name="Θέση περιεχομένου 14">
            <a:extLst>
              <a:ext uri="{FF2B5EF4-FFF2-40B4-BE49-F238E27FC236}">
                <a16:creationId xmlns:a16="http://schemas.microsoft.com/office/drawing/2014/main" id="{28082CA0-C603-B71D-9575-1D58D226402E}"/>
              </a:ext>
            </a:extLst>
          </p:cNvPr>
          <p:cNvGraphicFramePr>
            <a:graphicFrameLocks/>
          </p:cNvGraphicFramePr>
          <p:nvPr/>
        </p:nvGraphicFramePr>
        <p:xfrm>
          <a:off x="395536" y="1268760"/>
          <a:ext cx="8352929" cy="4680524"/>
        </p:xfrm>
        <a:graphic>
          <a:graphicData uri="http://schemas.openxmlformats.org/drawingml/2006/table">
            <a:tbl>
              <a:tblPr/>
              <a:tblGrid>
                <a:gridCol w="6015564">
                  <a:extLst>
                    <a:ext uri="{9D8B030D-6E8A-4147-A177-3AD203B41FA5}">
                      <a16:colId xmlns:a16="http://schemas.microsoft.com/office/drawing/2014/main" val="504476818"/>
                    </a:ext>
                  </a:extLst>
                </a:gridCol>
                <a:gridCol w="901970">
                  <a:extLst>
                    <a:ext uri="{9D8B030D-6E8A-4147-A177-3AD203B41FA5}">
                      <a16:colId xmlns:a16="http://schemas.microsoft.com/office/drawing/2014/main" val="1137687406"/>
                    </a:ext>
                  </a:extLst>
                </a:gridCol>
                <a:gridCol w="1435395">
                  <a:extLst>
                    <a:ext uri="{9D8B030D-6E8A-4147-A177-3AD203B41FA5}">
                      <a16:colId xmlns:a16="http://schemas.microsoft.com/office/drawing/2014/main" val="2301296253"/>
                    </a:ext>
                  </a:extLst>
                </a:gridCol>
              </a:tblGrid>
              <a:tr h="228730">
                <a:tc rowSpan="2">
                  <a:txBody>
                    <a:bodyPr/>
                    <a:lstStyle/>
                    <a:p>
                      <a:pPr algn="l" fontAlgn="ctr"/>
                      <a:r>
                        <a:rPr lang="el-GR" sz="1200" b="1" i="0" u="none" strike="noStrike">
                          <a:solidFill>
                            <a:srgbClr val="000000"/>
                          </a:solidFill>
                          <a:effectLst/>
                          <a:latin typeface="Calibri" panose="020F0502020204030204" pitchFamily="34" charset="0"/>
                        </a:rPr>
                        <a:t>ΠΕΡΙΓΡΑΦΗ ΣΤΟΧΟΥ ΠΟΛΙΤΙΚΗΣ ΚΑΙ ΠΡΟΤΕΡΑΙΟΤΗΤΑΣ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el-GR" sz="1200" b="1" i="0" u="none" strike="noStrike">
                          <a:solidFill>
                            <a:srgbClr val="000000"/>
                          </a:solidFill>
                          <a:effectLst/>
                          <a:latin typeface="Calibri" panose="020F0502020204030204" pitchFamily="34" charset="0"/>
                        </a:rPr>
                        <a:t>ΒΟΡΕΙΟΥ ΑΙΓΑΙΟΥ</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extLst>
                  <a:ext uri="{0D108BD9-81ED-4DB2-BD59-A6C34878D82A}">
                    <a16:rowId xmlns:a16="http://schemas.microsoft.com/office/drawing/2014/main" val="3686788227"/>
                  </a:ext>
                </a:extLst>
              </a:tr>
              <a:tr h="449785">
                <a:tc vMerge="1">
                  <a:txBody>
                    <a:bodyPr/>
                    <a:lstStyle/>
                    <a:p>
                      <a:endParaRPr lang="el-GR"/>
                    </a:p>
                  </a:txBody>
                  <a:tcPr/>
                </a:tc>
                <a:tc>
                  <a:txBody>
                    <a:bodyPr/>
                    <a:lstStyle/>
                    <a:p>
                      <a:pPr algn="l" fontAlgn="ctr"/>
                      <a:r>
                        <a:rPr lang="el-GR" sz="1200" b="1" i="0" u="none" strike="noStrike">
                          <a:solidFill>
                            <a:srgbClr val="000000"/>
                          </a:solidFill>
                          <a:effectLst/>
                          <a:latin typeface="Calibri" panose="020F0502020204030204" pitchFamily="34" charset="0"/>
                        </a:rPr>
                        <a:t>ΠΛΗΘΟΣ ΠΡΟΤΑΣΕΩΝ</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l-GR" sz="1200" b="1" i="0" u="none" strike="noStrike">
                          <a:solidFill>
                            <a:srgbClr val="000000"/>
                          </a:solidFill>
                          <a:effectLst/>
                          <a:latin typeface="Calibri" panose="020F0502020204030204" pitchFamily="34" charset="0"/>
                        </a:rPr>
                        <a:t>Π/Υ</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8355673"/>
                  </a:ext>
                </a:extLst>
              </a:tr>
              <a:tr h="449785">
                <a:tc>
                  <a:txBody>
                    <a:bodyPr/>
                    <a:lstStyle/>
                    <a:p>
                      <a:pPr algn="l" fontAlgn="b"/>
                      <a:r>
                        <a:rPr lang="el-GR" sz="1200" b="1" i="0" u="none" strike="noStrike">
                          <a:solidFill>
                            <a:srgbClr val="000000"/>
                          </a:solidFill>
                          <a:effectLst/>
                          <a:latin typeface="Calibri" panose="020F0502020204030204" pitchFamily="34" charset="0"/>
                        </a:rPr>
                        <a:t>ΣΠ1. ΕΞΥΠΝΗ ΑΝΑΠΤΥΞΗ: ΕΡΕΥΝΑ &amp; ΑΝΑΠΤΥΞΗ - ΨΗΦΙΑΚΟΣ ΜΕΤΑΣΧΗΜΑΤΙΣΜΟΣ - ΚΑΙΝΟΤΟΜΙΑ &amp; ΕΠΙΧΕΙΡΗΜΑΤΙΚΟΤΗΤΑ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3.839.234,28 €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0274624"/>
                  </a:ext>
                </a:extLst>
              </a:tr>
              <a:tr h="228730">
                <a:tc>
                  <a:txBody>
                    <a:bodyPr/>
                    <a:lstStyle/>
                    <a:p>
                      <a:pPr algn="l" fontAlgn="b"/>
                      <a:r>
                        <a:rPr lang="el-GR" sz="1200" b="1" i="0" u="none" strike="noStrike" dirty="0">
                          <a:solidFill>
                            <a:srgbClr val="000000"/>
                          </a:solidFill>
                          <a:effectLst/>
                          <a:latin typeface="Calibri" panose="020F0502020204030204" pitchFamily="34" charset="0"/>
                        </a:rPr>
                        <a:t>ΣΠ2. ΠΡΑΣΙΝΗ ΑΝΑΠΤΥΞΗ: ΒΙΩΣΙΜΗ ΑΝΑΠΤΥΞΗ - ΚΥΚΛΙΚΗ ΟΙΚΟΝΟΜΙΑ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55.121.895,32 €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32485616"/>
                  </a:ext>
                </a:extLst>
              </a:tr>
              <a:tr h="399126">
                <a:tc>
                  <a:txBody>
                    <a:bodyPr/>
                    <a:lstStyle/>
                    <a:p>
                      <a:pPr algn="l" fontAlgn="ctr"/>
                      <a:r>
                        <a:rPr lang="el-GR" sz="1200" b="0" i="0" u="none" strike="noStrike">
                          <a:solidFill>
                            <a:srgbClr val="000000"/>
                          </a:solidFill>
                          <a:effectLst/>
                          <a:latin typeface="Calibri" panose="020F0502020204030204" pitchFamily="34" charset="0"/>
                        </a:rPr>
                        <a:t>2.1 Ενεργειακή απόδοση</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1.589.000,00 €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595146"/>
                  </a:ext>
                </a:extLst>
              </a:tr>
              <a:tr h="399126">
                <a:tc>
                  <a:txBody>
                    <a:bodyPr/>
                    <a:lstStyle/>
                    <a:p>
                      <a:pPr algn="l" fontAlgn="ctr"/>
                      <a:r>
                        <a:rPr lang="el-GR" sz="1200" b="0" i="0" u="none" strike="noStrike">
                          <a:solidFill>
                            <a:srgbClr val="000000"/>
                          </a:solidFill>
                          <a:effectLst/>
                          <a:latin typeface="Calibri" panose="020F0502020204030204" pitchFamily="34" charset="0"/>
                        </a:rPr>
                        <a:t>2.2 ΑΠΕ - συμπαραγωγή</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100.000,00 €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1139249"/>
                  </a:ext>
                </a:extLst>
              </a:tr>
              <a:tr h="399126">
                <a:tc>
                  <a:txBody>
                    <a:bodyPr/>
                    <a:lstStyle/>
                    <a:p>
                      <a:pPr algn="l" fontAlgn="ctr"/>
                      <a:r>
                        <a:rPr lang="el-GR" sz="1200" b="0" i="0" u="none" strike="noStrike">
                          <a:solidFill>
                            <a:srgbClr val="000000"/>
                          </a:solidFill>
                          <a:effectLst/>
                          <a:latin typeface="Calibri" panose="020F0502020204030204" pitchFamily="34" charset="0"/>
                        </a:rPr>
                        <a:t>2.5 Απεξάρτηση από ορυκτά καύσιμα- ενεργειακή μετάβαση</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277.200,00 €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2699159"/>
                  </a:ext>
                </a:extLst>
              </a:tr>
              <a:tr h="399126">
                <a:tc>
                  <a:txBody>
                    <a:bodyPr/>
                    <a:lstStyle/>
                    <a:p>
                      <a:pPr algn="l" fontAlgn="ctr"/>
                      <a:r>
                        <a:rPr lang="el-GR" sz="1200" b="0" i="0" u="none" strike="noStrike">
                          <a:solidFill>
                            <a:srgbClr val="000000"/>
                          </a:solidFill>
                          <a:effectLst/>
                          <a:latin typeface="Calibri" panose="020F0502020204030204" pitchFamily="34" charset="0"/>
                        </a:rPr>
                        <a:t>2.14 Λοιπές δράσεις κυκλικής οικονομίας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1.175.000,00 €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220777"/>
                  </a:ext>
                </a:extLst>
              </a:tr>
              <a:tr h="228730">
                <a:tc>
                  <a:txBody>
                    <a:bodyPr/>
                    <a:lstStyle/>
                    <a:p>
                      <a:pPr algn="l" fontAlgn="b"/>
                      <a:r>
                        <a:rPr lang="el-GR" sz="1200" b="1" i="0" u="none" strike="noStrike">
                          <a:solidFill>
                            <a:srgbClr val="000000"/>
                          </a:solidFill>
                          <a:effectLst/>
                          <a:latin typeface="Calibri" panose="020F0502020204030204" pitchFamily="34" charset="0"/>
                        </a:rPr>
                        <a:t>ΣΠ3. ΑΝΑΠΤΥΞΗ ΥΠΟΔΟΜΩΝ: ΔΙΚΤΥΑ - ΜΕΤΑΦΟΡΕΣ - ΕΦΟΔΙΑΣΤΙΚΗ ΑΛΥΣΙΔΑ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82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39.469.716,10 €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7759355"/>
                  </a:ext>
                </a:extLst>
              </a:tr>
              <a:tr h="449785">
                <a:tc>
                  <a:txBody>
                    <a:bodyPr/>
                    <a:lstStyle/>
                    <a:p>
                      <a:pPr algn="l" fontAlgn="b"/>
                      <a:r>
                        <a:rPr lang="el-GR" sz="1200" b="1" i="0" u="none" strike="noStrike">
                          <a:solidFill>
                            <a:srgbClr val="000000"/>
                          </a:solidFill>
                          <a:effectLst/>
                          <a:latin typeface="Calibri" panose="020F0502020204030204" pitchFamily="34" charset="0"/>
                        </a:rPr>
                        <a:t>ΣΠ4. ΚΟΙΝΩΝΙΚΗ ΑΝΑΠΤΥΞΗ: ΥΓΕΙΑ - ΑΠΑΣΧΟΛΗΣΗ - ΠΑΙΔΕΙΑ -ΑΘΛΗΤΙΣΜΟΣ - ΚΟΙΝΩΝΙΚΗ ΣΥΝΟΧΗ</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58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27.659.083,12 €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51463"/>
                  </a:ext>
                </a:extLst>
              </a:tr>
              <a:tr h="449785">
                <a:tc>
                  <a:txBody>
                    <a:bodyPr/>
                    <a:lstStyle/>
                    <a:p>
                      <a:pPr algn="l" fontAlgn="b"/>
                      <a:r>
                        <a:rPr lang="el-GR" sz="1200" b="1" i="0" u="none" strike="noStrike">
                          <a:solidFill>
                            <a:srgbClr val="000000"/>
                          </a:solidFill>
                          <a:effectLst/>
                          <a:latin typeface="Calibri" panose="020F0502020204030204" pitchFamily="34" charset="0"/>
                        </a:rPr>
                        <a:t>ΣΠ5. ΕΝΙΣΧΥΣΗ ΕΞΩΣΤΡΕΦΕΙΑΣ: ΠΟΛΙΤΙΣΜΟΣ - ΤΟΥΡΙΣΜΟΣ -ΑΓΡΟΔΙΑΤΡΟΦΙΚΟΣ ΤΟΜΕΑΣ - ΜΕΤΑΠΟΙΗΣΗ</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125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35.394.460,49 €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3785414"/>
                  </a:ext>
                </a:extLst>
              </a:tr>
              <a:tr h="598690">
                <a:tc>
                  <a:txBody>
                    <a:bodyPr/>
                    <a:lstStyle/>
                    <a:p>
                      <a:pPr algn="l" fontAlgn="ctr"/>
                      <a:r>
                        <a:rPr lang="el-GR" sz="1200" b="1" i="0" u="none" strike="noStrike">
                          <a:solidFill>
                            <a:srgbClr val="000000"/>
                          </a:solidFill>
                          <a:effectLst/>
                          <a:latin typeface="Calibri" panose="020F0502020204030204" pitchFamily="34" charset="0"/>
                        </a:rPr>
                        <a:t>ΓΕΝΙΚΟ ΣΥΝΟΛΟ</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401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161.484.389,31€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8188438"/>
                  </a:ext>
                </a:extLst>
              </a:tr>
            </a:tbl>
          </a:graphicData>
        </a:graphic>
      </p:graphicFrame>
    </p:spTree>
    <p:extLst>
      <p:ext uri="{BB962C8B-B14F-4D97-AF65-F5344CB8AC3E}">
        <p14:creationId xmlns:p14="http://schemas.microsoft.com/office/powerpoint/2010/main" val="7137708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ΕΣΠΑ: Πρόγραμμα Νότιο Αιγαίο</a:t>
            </a:r>
          </a:p>
        </p:txBody>
      </p:sp>
      <p:graphicFrame>
        <p:nvGraphicFramePr>
          <p:cNvPr id="10" name="Θέση περιεχομένου 14">
            <a:extLst>
              <a:ext uri="{FF2B5EF4-FFF2-40B4-BE49-F238E27FC236}">
                <a16:creationId xmlns:a16="http://schemas.microsoft.com/office/drawing/2014/main" id="{32721F3D-DDEC-C286-1B6B-59382F409EB1}"/>
              </a:ext>
            </a:extLst>
          </p:cNvPr>
          <p:cNvGraphicFramePr>
            <a:graphicFrameLocks/>
          </p:cNvGraphicFramePr>
          <p:nvPr/>
        </p:nvGraphicFramePr>
        <p:xfrm>
          <a:off x="493810" y="1556792"/>
          <a:ext cx="8156379" cy="4012980"/>
        </p:xfrm>
        <a:graphic>
          <a:graphicData uri="http://schemas.openxmlformats.org/drawingml/2006/table">
            <a:tbl>
              <a:tblPr/>
              <a:tblGrid>
                <a:gridCol w="5851932">
                  <a:extLst>
                    <a:ext uri="{9D8B030D-6E8A-4147-A177-3AD203B41FA5}">
                      <a16:colId xmlns:a16="http://schemas.microsoft.com/office/drawing/2014/main" val="504476818"/>
                    </a:ext>
                  </a:extLst>
                </a:gridCol>
                <a:gridCol w="886870">
                  <a:extLst>
                    <a:ext uri="{9D8B030D-6E8A-4147-A177-3AD203B41FA5}">
                      <a16:colId xmlns:a16="http://schemas.microsoft.com/office/drawing/2014/main" val="1947236129"/>
                    </a:ext>
                  </a:extLst>
                </a:gridCol>
                <a:gridCol w="1417577">
                  <a:extLst>
                    <a:ext uri="{9D8B030D-6E8A-4147-A177-3AD203B41FA5}">
                      <a16:colId xmlns:a16="http://schemas.microsoft.com/office/drawing/2014/main" val="2404756107"/>
                    </a:ext>
                  </a:extLst>
                </a:gridCol>
              </a:tblGrid>
              <a:tr h="196108">
                <a:tc rowSpan="2">
                  <a:txBody>
                    <a:bodyPr/>
                    <a:lstStyle/>
                    <a:p>
                      <a:pPr algn="l" fontAlgn="ctr"/>
                      <a:r>
                        <a:rPr lang="el-GR" sz="1200" b="1" i="0" u="none" strike="noStrike" dirty="0">
                          <a:solidFill>
                            <a:srgbClr val="000000"/>
                          </a:solidFill>
                          <a:effectLst/>
                          <a:latin typeface="Calibri" panose="020F0502020204030204" pitchFamily="34" charset="0"/>
                        </a:rPr>
                        <a:t>ΠΕΡΙΓΡΑΦΗ ΣΤΟΧΟΥ ΠΟΛΙΤΙΚΗΣ ΚΑΙ ΠΡΟΤΕΡΑΙΟΤΗΤΑΣ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b"/>
                      <a:r>
                        <a:rPr lang="el-GR" sz="1200" b="1" i="0" u="none" strike="noStrike" dirty="0">
                          <a:solidFill>
                            <a:srgbClr val="000000"/>
                          </a:solidFill>
                          <a:effectLst/>
                          <a:latin typeface="Calibri" panose="020F0502020204030204" pitchFamily="34" charset="0"/>
                        </a:rPr>
                        <a:t>ΝΟΤΙΟΥ ΑΙΓΑΙΟΥ</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extLst>
                  <a:ext uri="{0D108BD9-81ED-4DB2-BD59-A6C34878D82A}">
                    <a16:rowId xmlns:a16="http://schemas.microsoft.com/office/drawing/2014/main" val="3686788227"/>
                  </a:ext>
                </a:extLst>
              </a:tr>
              <a:tr h="385636">
                <a:tc vMerge="1">
                  <a:txBody>
                    <a:bodyPr/>
                    <a:lstStyle/>
                    <a:p>
                      <a:endParaRPr lang="el-GR"/>
                    </a:p>
                  </a:txBody>
                  <a:tcPr/>
                </a:tc>
                <a:tc>
                  <a:txBody>
                    <a:bodyPr/>
                    <a:lstStyle/>
                    <a:p>
                      <a:pPr algn="l" fontAlgn="ctr"/>
                      <a:r>
                        <a:rPr lang="el-GR" sz="1200" b="1" i="0" u="none" strike="noStrike">
                          <a:solidFill>
                            <a:srgbClr val="000000"/>
                          </a:solidFill>
                          <a:effectLst/>
                          <a:latin typeface="Calibri" panose="020F0502020204030204" pitchFamily="34" charset="0"/>
                        </a:rPr>
                        <a:t>ΠΛΗΘΟΣ ΠΡΟΤΑΣΕΩΝ</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l-GR" sz="1200" b="1" i="0" u="none" strike="noStrike" dirty="0">
                          <a:solidFill>
                            <a:srgbClr val="000000"/>
                          </a:solidFill>
                          <a:effectLst/>
                          <a:latin typeface="Calibri" panose="020F0502020204030204" pitchFamily="34" charset="0"/>
                        </a:rPr>
                        <a:t>Π/Υ</a:t>
                      </a:r>
                    </a:p>
                  </a:txBody>
                  <a:tcPr marL="6350" marR="952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8355673"/>
                  </a:ext>
                </a:extLst>
              </a:tr>
              <a:tr h="385636">
                <a:tc>
                  <a:txBody>
                    <a:bodyPr/>
                    <a:lstStyle/>
                    <a:p>
                      <a:pPr algn="l" fontAlgn="b"/>
                      <a:r>
                        <a:rPr lang="el-GR" sz="1200" b="1" i="0" u="none" strike="noStrike" dirty="0">
                          <a:solidFill>
                            <a:srgbClr val="000000"/>
                          </a:solidFill>
                          <a:effectLst/>
                          <a:latin typeface="Calibri" panose="020F0502020204030204" pitchFamily="34" charset="0"/>
                        </a:rPr>
                        <a:t>ΣΠ1. ΕΞΥΠΝΗ ΑΝΑΠΤΥΞΗ: ΕΡΕΥΝΑ &amp; ΑΝΑΠΤΥΞΗ - ΨΗΦΙΑΚΟΣ ΜΕΤΑΣΧΗΜΑΤΙΣΜΟΣ - ΚΑΙΝΟΤΟΜΙΑ &amp; ΕΠΙΧΕΙΡΗΜΑΤΙΚΟΤΗΤΑ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15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3.839.234,28 €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70274624"/>
                  </a:ext>
                </a:extLst>
              </a:tr>
              <a:tr h="196108">
                <a:tc>
                  <a:txBody>
                    <a:bodyPr/>
                    <a:lstStyle/>
                    <a:p>
                      <a:pPr algn="l" fontAlgn="b"/>
                      <a:r>
                        <a:rPr lang="el-GR" sz="1200" b="1" i="0" u="none" strike="noStrike">
                          <a:solidFill>
                            <a:srgbClr val="000000"/>
                          </a:solidFill>
                          <a:effectLst/>
                          <a:latin typeface="Calibri" panose="020F0502020204030204" pitchFamily="34" charset="0"/>
                        </a:rPr>
                        <a:t>ΣΠ2. ΠΡΑΣΙΝΗ ΑΝΑΠΤΥΞΗ: ΒΙΩΣΙΜΗ ΑΝΑΠΤΥΞΗ - ΚΥΚΛΙΚΗ ΟΙΚΟΝΟΜΙΑ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121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55.121.895,32 €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32485616"/>
                  </a:ext>
                </a:extLst>
              </a:tr>
              <a:tr h="342202">
                <a:tc>
                  <a:txBody>
                    <a:bodyPr/>
                    <a:lstStyle/>
                    <a:p>
                      <a:pPr algn="l" fontAlgn="ctr"/>
                      <a:r>
                        <a:rPr lang="el-GR" sz="1200" b="0" i="0" u="none" strike="noStrike" dirty="0">
                          <a:solidFill>
                            <a:srgbClr val="000000"/>
                          </a:solidFill>
                          <a:effectLst/>
                          <a:latin typeface="Calibri" panose="020F0502020204030204" pitchFamily="34" charset="0"/>
                        </a:rPr>
                        <a:t>2.1 Ενεργειακή απόδοση</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1.589.000,00 €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8595146"/>
                  </a:ext>
                </a:extLst>
              </a:tr>
              <a:tr h="342202">
                <a:tc>
                  <a:txBody>
                    <a:bodyPr/>
                    <a:lstStyle/>
                    <a:p>
                      <a:pPr algn="l" fontAlgn="ctr"/>
                      <a:r>
                        <a:rPr lang="el-GR" sz="1200" b="0" i="0" u="none" strike="noStrike" dirty="0">
                          <a:solidFill>
                            <a:srgbClr val="000000"/>
                          </a:solidFill>
                          <a:effectLst/>
                          <a:latin typeface="Calibri" panose="020F0502020204030204" pitchFamily="34" charset="0"/>
                        </a:rPr>
                        <a:t>2.2 ΑΠΕ - συμπαραγωγή</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100.000,00 €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61139249"/>
                  </a:ext>
                </a:extLst>
              </a:tr>
              <a:tr h="342202">
                <a:tc>
                  <a:txBody>
                    <a:bodyPr/>
                    <a:lstStyle/>
                    <a:p>
                      <a:pPr algn="l" fontAlgn="ctr"/>
                      <a:r>
                        <a:rPr lang="el-GR" sz="1200" b="0" i="0" u="none" strike="noStrike" dirty="0">
                          <a:solidFill>
                            <a:srgbClr val="000000"/>
                          </a:solidFill>
                          <a:effectLst/>
                          <a:latin typeface="Calibri" panose="020F0502020204030204" pitchFamily="34" charset="0"/>
                        </a:rPr>
                        <a:t>2.5 Απεξάρτηση από ορυκτά καύσιμα- ενεργειακή μετάβαση</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277.200,00 €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2699159"/>
                  </a:ext>
                </a:extLst>
              </a:tr>
              <a:tr h="342202">
                <a:tc>
                  <a:txBody>
                    <a:bodyPr/>
                    <a:lstStyle/>
                    <a:p>
                      <a:pPr algn="l" fontAlgn="ctr"/>
                      <a:r>
                        <a:rPr lang="el-GR" sz="1200" b="0" i="0" u="none" strike="noStrike">
                          <a:solidFill>
                            <a:srgbClr val="000000"/>
                          </a:solidFill>
                          <a:effectLst/>
                          <a:latin typeface="Calibri" panose="020F0502020204030204" pitchFamily="34" charset="0"/>
                        </a:rPr>
                        <a:t>2.14 Λοιπές δράσεις κυκλικής οικονομίας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1.175.000,00 €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220777"/>
                  </a:ext>
                </a:extLst>
              </a:tr>
              <a:tr h="196108">
                <a:tc>
                  <a:txBody>
                    <a:bodyPr/>
                    <a:lstStyle/>
                    <a:p>
                      <a:pPr algn="l" fontAlgn="b"/>
                      <a:r>
                        <a:rPr lang="el-GR" sz="1200" b="1" i="0" u="none" strike="noStrike">
                          <a:solidFill>
                            <a:srgbClr val="000000"/>
                          </a:solidFill>
                          <a:effectLst/>
                          <a:latin typeface="Calibri" panose="020F0502020204030204" pitchFamily="34" charset="0"/>
                        </a:rPr>
                        <a:t>ΣΠ3. ΑΝΑΠΤΥΞΗ ΥΠΟΔΟΜΩΝ: ΔΙΚΤΥΑ - ΜΕΤΑΦΟΡΕΣ - ΕΦΟΔΙΑΣΤΙΚΗ ΑΛΥΣΙΔΑ</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82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39.469.716,10 €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7759355"/>
                  </a:ext>
                </a:extLst>
              </a:tr>
              <a:tr h="385636">
                <a:tc>
                  <a:txBody>
                    <a:bodyPr/>
                    <a:lstStyle/>
                    <a:p>
                      <a:pPr algn="l" fontAlgn="b"/>
                      <a:r>
                        <a:rPr lang="el-GR" sz="1200" b="1" i="0" u="none" strike="noStrike">
                          <a:solidFill>
                            <a:srgbClr val="000000"/>
                          </a:solidFill>
                          <a:effectLst/>
                          <a:latin typeface="Calibri" panose="020F0502020204030204" pitchFamily="34" charset="0"/>
                        </a:rPr>
                        <a:t>ΣΠ4. ΚΟΙΝΩΝΙΚΗ ΑΝΑΠΤΥΞΗ: ΥΓΕΙΑ - ΑΠΑΣΧΟΛΗΣΗ - ΠΑΙΔΕΙΑ -ΑΘΛΗΤΙΣΜΟΣ - ΚΟΙΝΩΝΙΚΗ ΣΥΝΟΧΗ</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58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27.659.083,12 €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51463"/>
                  </a:ext>
                </a:extLst>
              </a:tr>
              <a:tr h="385636">
                <a:tc>
                  <a:txBody>
                    <a:bodyPr/>
                    <a:lstStyle/>
                    <a:p>
                      <a:pPr algn="l" fontAlgn="b"/>
                      <a:r>
                        <a:rPr lang="el-GR" sz="1200" b="1" i="0" u="none" strike="noStrike">
                          <a:solidFill>
                            <a:srgbClr val="000000"/>
                          </a:solidFill>
                          <a:effectLst/>
                          <a:latin typeface="Calibri" panose="020F0502020204030204" pitchFamily="34" charset="0"/>
                        </a:rPr>
                        <a:t>ΣΠ5. ΕΝΙΣΧΥΣΗ ΕΞΩΣΤΡΕΦΕΙΑΣ: ΠΟΛΙΤΙΣΜΟΣ - ΤΟΥΡΙΣΜΟΣ -ΑΓΡΟΔΙΑΤΡΟΦΙΚΟΣ ΤΟΜΕΑΣ - ΜΕΤΑΠΟΙΗΣΗ</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a:solidFill>
                            <a:srgbClr val="000000"/>
                          </a:solidFill>
                          <a:effectLst/>
                          <a:latin typeface="Calibri" panose="020F0502020204030204" pitchFamily="34" charset="0"/>
                        </a:rPr>
                        <a:t>125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35.394.460,49 €</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3785414"/>
                  </a:ext>
                </a:extLst>
              </a:tr>
              <a:tr h="513304">
                <a:tc>
                  <a:txBody>
                    <a:bodyPr/>
                    <a:lstStyle/>
                    <a:p>
                      <a:pPr algn="l" fontAlgn="ctr"/>
                      <a:r>
                        <a:rPr lang="el-GR" sz="1200" b="1" i="0" u="none" strike="noStrike">
                          <a:solidFill>
                            <a:srgbClr val="000000"/>
                          </a:solidFill>
                          <a:effectLst/>
                          <a:latin typeface="Calibri" panose="020F0502020204030204" pitchFamily="34" charset="0"/>
                        </a:rPr>
                        <a:t>ΓΕΝΙΚΟ ΣΥΝΟΛΟ</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0" i="0" u="none" strike="noStrike" dirty="0">
                          <a:solidFill>
                            <a:srgbClr val="000000"/>
                          </a:solidFill>
                          <a:effectLst/>
                          <a:latin typeface="Calibri" panose="020F0502020204030204" pitchFamily="34" charset="0"/>
                        </a:rPr>
                        <a:t>401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161.484.389,31€</a:t>
                      </a: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8188438"/>
                  </a:ext>
                </a:extLst>
              </a:tr>
            </a:tbl>
          </a:graphicData>
        </a:graphic>
      </p:graphicFrame>
    </p:spTree>
    <p:extLst>
      <p:ext uri="{BB962C8B-B14F-4D97-AF65-F5344CB8AC3E}">
        <p14:creationId xmlns:p14="http://schemas.microsoft.com/office/powerpoint/2010/main" val="1724020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ΕΣΠΑ: Πρόγραμμα Κρήτη</a:t>
            </a:r>
          </a:p>
        </p:txBody>
      </p:sp>
      <p:graphicFrame>
        <p:nvGraphicFramePr>
          <p:cNvPr id="3" name="Θέση περιεχομένου 5">
            <a:extLst>
              <a:ext uri="{FF2B5EF4-FFF2-40B4-BE49-F238E27FC236}">
                <a16:creationId xmlns:a16="http://schemas.microsoft.com/office/drawing/2014/main" id="{AAB33823-2730-5AE9-0718-7771BAC495F4}"/>
              </a:ext>
            </a:extLst>
          </p:cNvPr>
          <p:cNvGraphicFramePr>
            <a:graphicFrameLocks/>
          </p:cNvGraphicFramePr>
          <p:nvPr>
            <p:extLst>
              <p:ext uri="{D42A27DB-BD31-4B8C-83A1-F6EECF244321}">
                <p14:modId xmlns:p14="http://schemas.microsoft.com/office/powerpoint/2010/main" val="1167512187"/>
              </p:ext>
            </p:extLst>
          </p:nvPr>
        </p:nvGraphicFramePr>
        <p:xfrm>
          <a:off x="827584" y="1135709"/>
          <a:ext cx="7616311" cy="4795170"/>
        </p:xfrm>
        <a:graphic>
          <a:graphicData uri="http://schemas.openxmlformats.org/drawingml/2006/table">
            <a:tbl>
              <a:tblPr/>
              <a:tblGrid>
                <a:gridCol w="648072">
                  <a:extLst>
                    <a:ext uri="{9D8B030D-6E8A-4147-A177-3AD203B41FA5}">
                      <a16:colId xmlns:a16="http://schemas.microsoft.com/office/drawing/2014/main" val="1828487651"/>
                    </a:ext>
                  </a:extLst>
                </a:gridCol>
                <a:gridCol w="5616624">
                  <a:extLst>
                    <a:ext uri="{9D8B030D-6E8A-4147-A177-3AD203B41FA5}">
                      <a16:colId xmlns:a16="http://schemas.microsoft.com/office/drawing/2014/main" val="3574775136"/>
                    </a:ext>
                  </a:extLst>
                </a:gridCol>
                <a:gridCol w="1351615">
                  <a:extLst>
                    <a:ext uri="{9D8B030D-6E8A-4147-A177-3AD203B41FA5}">
                      <a16:colId xmlns:a16="http://schemas.microsoft.com/office/drawing/2014/main" val="1109249803"/>
                    </a:ext>
                  </a:extLst>
                </a:gridCol>
              </a:tblGrid>
              <a:tr h="224736">
                <a:tc>
                  <a:txBody>
                    <a:bodyPr/>
                    <a:lstStyle/>
                    <a:p>
                      <a:pPr algn="l" fontAlgn="ctr"/>
                      <a:r>
                        <a:rPr lang="el-GR" sz="1200" b="1" i="0" u="none" strike="noStrike" dirty="0">
                          <a:solidFill>
                            <a:srgbClr val="000000"/>
                          </a:solidFill>
                          <a:effectLst/>
                          <a:latin typeface="Calibri" panose="020F0502020204030204" pitchFamily="34" charset="0"/>
                        </a:rPr>
                        <a:t>ΠΡΟΤ/ΤΑ</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l-GR" sz="1200" b="1" i="0" u="none" strike="noStrike" dirty="0">
                          <a:solidFill>
                            <a:srgbClr val="000000"/>
                          </a:solidFill>
                          <a:effectLst/>
                          <a:latin typeface="Calibri" panose="020F0502020204030204" pitchFamily="34" charset="0"/>
                        </a:rPr>
                        <a:t>ΕΙΔΙΚΟΣ ΣΤΟΧΟΣ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l-GR" sz="1200" b="1" i="0" u="none" strike="noStrike">
                          <a:solidFill>
                            <a:srgbClr val="000000"/>
                          </a:solidFill>
                          <a:effectLst/>
                          <a:latin typeface="Calibri" panose="020F0502020204030204" pitchFamily="34" charset="0"/>
                        </a:rPr>
                        <a:t>Π/Υ</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75482680"/>
                  </a:ext>
                </a:extLst>
              </a:tr>
              <a:tr h="224736">
                <a:tc>
                  <a:txBody>
                    <a:bodyPr/>
                    <a:lstStyle/>
                    <a:p>
                      <a:pPr algn="l" fontAlgn="b"/>
                      <a:r>
                        <a:rPr lang="el-GR" sz="1200" b="1" i="0" u="none" strike="noStrike" dirty="0">
                          <a:solidFill>
                            <a:srgbClr val="000000"/>
                          </a:solidFill>
                          <a:effectLst/>
                          <a:latin typeface="Calibri" panose="020F0502020204030204" pitchFamily="34" charset="0"/>
                        </a:rPr>
                        <a:t>Π 1</a:t>
                      </a:r>
                    </a:p>
                  </a:txBody>
                  <a:tcPr marL="6350" marR="6350" marT="635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Προώθηση της Καινοτομίας και στήριξη της Επιχειρηματικότητας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1" i="0" u="none" strike="noStrike" dirty="0">
                          <a:solidFill>
                            <a:srgbClr val="000000"/>
                          </a:solidFill>
                          <a:effectLst/>
                          <a:latin typeface="Calibri" panose="020F0502020204030204" pitchFamily="34" charset="0"/>
                        </a:rPr>
                        <a:t>59.757.395,00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0106453"/>
                  </a:ext>
                </a:extLst>
              </a:tr>
              <a:tr h="441930">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l-GR" sz="1200" b="1" i="0" u="none" strike="noStrike" dirty="0">
                          <a:solidFill>
                            <a:srgbClr val="000000"/>
                          </a:solidFill>
                          <a:effectLst/>
                          <a:latin typeface="Calibri" panose="020F0502020204030204" pitchFamily="34" charset="0"/>
                        </a:rPr>
                        <a:t>Π 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Στήριξη της πράσινης ανάπτυξης και μείωση των εκπομπών του διοξειδίου του άνθρακα</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1" i="0" u="none" strike="noStrike" dirty="0">
                          <a:solidFill>
                            <a:srgbClr val="000000"/>
                          </a:solidFill>
                          <a:effectLst/>
                          <a:latin typeface="Calibri" panose="020F0502020204030204" pitchFamily="34" charset="0"/>
                        </a:rPr>
                        <a:t>114.077.839,00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9585551"/>
                  </a:ext>
                </a:extLst>
              </a:tr>
              <a:tr h="441930">
                <a:tc>
                  <a:txBody>
                    <a:bodyPr/>
                    <a:lstStyle/>
                    <a:p>
                      <a:pPr algn="l" fontAlgn="ctr"/>
                      <a:r>
                        <a:rPr lang="el-GR" sz="1200" b="0" i="0" u="none" strike="noStrike" dirty="0">
                          <a:solidFill>
                            <a:srgbClr val="000000"/>
                          </a:solidFill>
                          <a:effectLst/>
                          <a:latin typeface="Calibri" panose="020F0502020204030204" pitchFamily="34" charset="0"/>
                        </a:rPr>
                        <a:t>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fontAlgn="t"/>
                      <a:r>
                        <a:rPr lang="el-GR" sz="1200" b="0" i="0" u="none" strike="noStrike" dirty="0">
                          <a:solidFill>
                            <a:srgbClr val="000000"/>
                          </a:solidFill>
                          <a:effectLst/>
                          <a:latin typeface="Calibri" panose="020F0502020204030204" pitchFamily="34" charset="0"/>
                        </a:rPr>
                        <a:t>Προώθηση μέτρων ενεργειακής απόδοσης και μείωση των εκπομπών αερίων του θερμοκηπίου</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27.500.000,00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62664051"/>
                  </a:ext>
                </a:extLst>
              </a:tr>
              <a:tr h="224736">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l-GR" sz="1200" b="1" i="0" u="none" strike="noStrike" dirty="0">
                          <a:solidFill>
                            <a:srgbClr val="000000"/>
                          </a:solidFill>
                          <a:effectLst/>
                          <a:latin typeface="Calibri" panose="020F0502020204030204" pitchFamily="34" charset="0"/>
                        </a:rPr>
                        <a:t>Π 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Ενίσχυση της ενδοπεριφερειακής προσβασιμότητας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1" i="0" u="none" strike="noStrike" dirty="0">
                          <a:solidFill>
                            <a:srgbClr val="000000"/>
                          </a:solidFill>
                          <a:effectLst/>
                          <a:latin typeface="Calibri" panose="020F0502020204030204" pitchFamily="34" charset="0"/>
                        </a:rPr>
                        <a:t>69.162.748,00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50827268"/>
                  </a:ext>
                </a:extLst>
              </a:tr>
              <a:tr h="1004826">
                <a:tc>
                  <a:txBody>
                    <a:bodyPr/>
                    <a:lstStyle/>
                    <a:p>
                      <a:pPr algn="l" fontAlgn="ctr"/>
                      <a:r>
                        <a:rPr lang="el-GR" sz="1200" b="0" i="0" u="none" strike="noStrike" dirty="0">
                          <a:solidFill>
                            <a:srgbClr val="000000"/>
                          </a:solidFill>
                          <a:effectLst/>
                          <a:latin typeface="Calibri" panose="020F0502020204030204" pitchFamily="34" charset="0"/>
                        </a:rPr>
                        <a:t>3.2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just" fontAlgn="ctr"/>
                      <a:r>
                        <a:rPr lang="el-GR" sz="1200" b="0" i="0" u="none" strike="noStrike" dirty="0">
                          <a:solidFill>
                            <a:srgbClr val="000000"/>
                          </a:solidFill>
                          <a:effectLst/>
                          <a:latin typeface="Calibri" panose="020F0502020204030204" pitchFamily="34" charset="0"/>
                        </a:rPr>
                        <a:t>Ανάπτυξη και ενίσχυση βιώσιμης, ανθεκτικής στην κλιματική αλλαγή, έξυπνης και </a:t>
                      </a:r>
                      <a:r>
                        <a:rPr lang="el-GR" sz="1200" b="0" i="0" u="none" strike="noStrike" dirty="0" err="1">
                          <a:solidFill>
                            <a:srgbClr val="000000"/>
                          </a:solidFill>
                          <a:effectLst/>
                          <a:latin typeface="Calibri" panose="020F0502020204030204" pitchFamily="34" charset="0"/>
                        </a:rPr>
                        <a:t>διατροπικής</a:t>
                      </a:r>
                      <a:r>
                        <a:rPr lang="el-GR" sz="1200" b="0" i="0" u="none" strike="noStrike" dirty="0">
                          <a:solidFill>
                            <a:srgbClr val="000000"/>
                          </a:solidFill>
                          <a:effectLst/>
                          <a:latin typeface="Calibri" panose="020F0502020204030204" pitchFamily="34" charset="0"/>
                        </a:rPr>
                        <a:t> εθνικής, περιφερειακής και</a:t>
                      </a:r>
                    </a:p>
                    <a:p>
                      <a:pPr algn="just" fontAlgn="ctr"/>
                      <a:r>
                        <a:rPr lang="el-GR" sz="1200" b="0" i="0" u="none" strike="noStrike" dirty="0">
                          <a:solidFill>
                            <a:srgbClr val="000000"/>
                          </a:solidFill>
                          <a:effectLst/>
                          <a:latin typeface="Calibri" panose="020F0502020204030204" pitchFamily="34" charset="0"/>
                        </a:rPr>
                        <a:t>τοπικής κινητικότητας, με καλύτερη πρόσβαση στο ΔΕΔ-Μ και διασυνοριακή κινητικότητα (ΕΤΠΑ)</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69.162.748,00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72256749"/>
                  </a:ext>
                </a:extLst>
              </a:tr>
              <a:tr h="224736">
                <a:tc>
                  <a:txBody>
                    <a:bodyPr/>
                    <a:lstStyle/>
                    <a:p>
                      <a:pPr algn="l" fontAlgn="t"/>
                      <a:r>
                        <a:rPr lang="el-GR" sz="1200" b="1" i="0" u="none" strike="noStrike" dirty="0">
                          <a:solidFill>
                            <a:srgbClr val="000000"/>
                          </a:solidFill>
                          <a:effectLst/>
                          <a:latin typeface="Calibri" panose="020F0502020204030204" pitchFamily="34" charset="0"/>
                        </a:rPr>
                        <a:t>Π 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Ενίσχυση της Κοινωνικής Δυναμικής και Κοινωνικής Συνοχής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1" i="0" u="none" strike="noStrike" dirty="0">
                          <a:solidFill>
                            <a:srgbClr val="000000"/>
                          </a:solidFill>
                          <a:effectLst/>
                          <a:latin typeface="Calibri" panose="020F0502020204030204" pitchFamily="34" charset="0"/>
                        </a:rPr>
                        <a:t>79.798.909,00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6132013"/>
                  </a:ext>
                </a:extLst>
              </a:tr>
              <a:tr h="441930">
                <a:tc>
                  <a:txBody>
                    <a:bodyPr/>
                    <a:lstStyle/>
                    <a:p>
                      <a:pPr algn="l" fontAlgn="t"/>
                      <a:r>
                        <a:rPr lang="el-GR" sz="1200" b="1" i="0" u="none" strike="noStrike" dirty="0">
                          <a:solidFill>
                            <a:srgbClr val="000000"/>
                          </a:solidFill>
                          <a:effectLst/>
                          <a:latin typeface="Calibri" panose="020F0502020204030204" pitchFamily="34" charset="0"/>
                        </a:rPr>
                        <a:t>Π 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Προώθηση της κοινωνικής ένταξης και καταπολέμηση της φτώχειας</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1" i="0" u="none" strike="noStrike" dirty="0">
                          <a:solidFill>
                            <a:srgbClr val="000000"/>
                          </a:solidFill>
                          <a:effectLst/>
                          <a:latin typeface="Calibri" panose="020F0502020204030204" pitchFamily="34" charset="0"/>
                        </a:rPr>
                        <a:t>143.392.995,00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3077960"/>
                  </a:ext>
                </a:extLst>
              </a:tr>
              <a:tr h="441930">
                <a:tc>
                  <a:txBody>
                    <a:bodyPr/>
                    <a:lstStyle/>
                    <a:p>
                      <a:pPr algn="l" fontAlgn="t"/>
                      <a:r>
                        <a:rPr lang="el-GR" sz="1200" b="1" i="0" u="none" strike="noStrike" dirty="0">
                          <a:solidFill>
                            <a:srgbClr val="000000"/>
                          </a:solidFill>
                          <a:effectLst/>
                          <a:latin typeface="Calibri" panose="020F0502020204030204" pitchFamily="34" charset="0"/>
                        </a:rPr>
                        <a:t>Π 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Ολοκληρωμένη Χωρική Ανάπτυξη των Αστικών Κέντρων και της Υπαίθρου</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t"/>
                      <a:r>
                        <a:rPr lang="el-GR" sz="1200" b="1" i="0" u="none" strike="noStrike" dirty="0">
                          <a:solidFill>
                            <a:srgbClr val="000000"/>
                          </a:solidFill>
                          <a:effectLst/>
                          <a:latin typeface="Calibri" panose="020F0502020204030204" pitchFamily="34" charset="0"/>
                        </a:rPr>
                        <a:t>90.485.064,00</a:t>
                      </a:r>
                      <a:endParaRPr lang="el-GR" sz="1200" b="0" i="0" u="none" strike="noStrike" dirty="0">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7924545"/>
                  </a:ext>
                </a:extLst>
              </a:tr>
              <a:tr h="224736">
                <a:tc>
                  <a:txBody>
                    <a:bodyPr/>
                    <a:lstStyle/>
                    <a:p>
                      <a:pPr algn="l" fontAlgn="t"/>
                      <a:r>
                        <a:rPr lang="el-GR" sz="1200" b="1" i="0" u="none" strike="noStrike" dirty="0">
                          <a:solidFill>
                            <a:srgbClr val="000000"/>
                          </a:solidFill>
                          <a:effectLst/>
                          <a:latin typeface="Calibri" panose="020F0502020204030204" pitchFamily="34" charset="0"/>
                        </a:rPr>
                        <a:t>Π 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Τεχνική Βοήθεια ΕΤΠΑ</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5.000.000,00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87109065"/>
                  </a:ext>
                </a:extLst>
              </a:tr>
              <a:tr h="224736">
                <a:tc>
                  <a:txBody>
                    <a:bodyPr/>
                    <a:lstStyle/>
                    <a:p>
                      <a:pPr algn="l" fontAlgn="t"/>
                      <a:r>
                        <a:rPr lang="el-GR" sz="1200" b="1" i="0" u="none" strike="noStrike" dirty="0">
                          <a:solidFill>
                            <a:srgbClr val="000000"/>
                          </a:solidFill>
                          <a:effectLst/>
                          <a:latin typeface="Calibri" panose="020F0502020204030204" pitchFamily="34" charset="0"/>
                        </a:rPr>
                        <a:t>Π 8</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l-GR" sz="1200" b="1" i="0" u="none" strike="noStrike" dirty="0">
                          <a:solidFill>
                            <a:srgbClr val="000000"/>
                          </a:solidFill>
                          <a:effectLst/>
                          <a:latin typeface="Calibri" panose="020F0502020204030204" pitchFamily="34" charset="0"/>
                        </a:rPr>
                        <a:t>Τεχνική Βοήθεια ΕΚΤ+</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2.862.365,00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2759086"/>
                  </a:ext>
                </a:extLst>
              </a:tr>
              <a:tr h="224736">
                <a:tc gridSpan="2">
                  <a:txBody>
                    <a:bodyPr/>
                    <a:lstStyle/>
                    <a:p>
                      <a:pPr algn="l" fontAlgn="ctr"/>
                      <a:r>
                        <a:rPr lang="el-GR" sz="1200" b="1" i="0" u="none" strike="noStrike">
                          <a:solidFill>
                            <a:srgbClr val="000000"/>
                          </a:solidFill>
                          <a:effectLst/>
                          <a:latin typeface="Calibri" panose="020F0502020204030204" pitchFamily="34" charset="0"/>
                        </a:rPr>
                        <a:t>ΣΥΝΟΛΟ ΕΤΠΑ</a:t>
                      </a:r>
                      <a:endParaRPr lang="el-GR" sz="1200" b="0" i="0" u="none" strike="noStrike">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418.281.955,00</a:t>
                      </a:r>
                      <a:endParaRPr lang="el-GR" sz="1200" b="0" i="0" u="none" strike="noStrike" dirty="0">
                        <a:solidFill>
                          <a:srgbClr val="000000"/>
                        </a:solidFill>
                        <a:effectLst/>
                        <a:latin typeface="Calibri" panose="020F0502020204030204" pitchFamily="34" charset="0"/>
                      </a:endParaRP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1793918"/>
                  </a:ext>
                </a:extLst>
              </a:tr>
              <a:tr h="224736">
                <a:tc gridSpan="2">
                  <a:txBody>
                    <a:bodyPr/>
                    <a:lstStyle/>
                    <a:p>
                      <a:pPr algn="l" fontAlgn="ctr"/>
                      <a:r>
                        <a:rPr lang="el-GR" sz="1200" b="1" i="0" u="none" strike="noStrike">
                          <a:solidFill>
                            <a:srgbClr val="000000"/>
                          </a:solidFill>
                          <a:effectLst/>
                          <a:latin typeface="Calibri" panose="020F0502020204030204" pitchFamily="34" charset="0"/>
                        </a:rPr>
                        <a:t>ΣΥΝΟΛΟ ΕΚΤ+</a:t>
                      </a:r>
                      <a:endParaRPr lang="el-GR" sz="1200" b="0" i="0" u="none" strike="noStrike">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146.255.360,00</a:t>
                      </a:r>
                      <a:endParaRPr lang="el-GR" sz="1200" b="0" i="0" u="none" strike="noStrike" dirty="0">
                        <a:solidFill>
                          <a:srgbClr val="000000"/>
                        </a:solidFill>
                        <a:effectLst/>
                        <a:latin typeface="Calibri" panose="020F0502020204030204" pitchFamily="34" charset="0"/>
                      </a:endParaRP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39961268"/>
                  </a:ext>
                </a:extLst>
              </a:tr>
              <a:tr h="224736">
                <a:tc gridSpan="2">
                  <a:txBody>
                    <a:bodyPr/>
                    <a:lstStyle/>
                    <a:p>
                      <a:pPr algn="l" fontAlgn="ctr"/>
                      <a:r>
                        <a:rPr lang="el-GR" sz="1200" b="1" i="0" u="none" strike="noStrike">
                          <a:solidFill>
                            <a:srgbClr val="000000"/>
                          </a:solidFill>
                          <a:effectLst/>
                          <a:latin typeface="Calibri" panose="020F0502020204030204" pitchFamily="34" charset="0"/>
                        </a:rPr>
                        <a:t>ΣΥΝΟΛΟ ΠΕΠ ΚΡΗΤΗΣ 2021-2027</a:t>
                      </a:r>
                      <a:endParaRPr lang="el-GR" sz="1200" b="0" i="0" u="none" strike="noStrike">
                        <a:solidFill>
                          <a:srgbClr val="000000"/>
                        </a:solidFill>
                        <a:effectLst/>
                        <a:latin typeface="Calibri" panose="020F050202020403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564.537.315,00</a:t>
                      </a:r>
                      <a:endParaRPr lang="el-GR" sz="1200" b="0" i="0" u="none" strike="noStrike" dirty="0">
                        <a:solidFill>
                          <a:srgbClr val="000000"/>
                        </a:solidFill>
                        <a:effectLst/>
                        <a:latin typeface="Calibri" panose="020F0502020204030204" pitchFamily="34" charset="0"/>
                      </a:endParaRPr>
                    </a:p>
                  </a:txBody>
                  <a:tcPr marL="6350" marR="952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3478697"/>
                  </a:ext>
                </a:extLst>
              </a:tr>
            </a:tbl>
          </a:graphicData>
        </a:graphic>
      </p:graphicFrame>
    </p:spTree>
    <p:extLst>
      <p:ext uri="{BB962C8B-B14F-4D97-AF65-F5344CB8AC3E}">
        <p14:creationId xmlns:p14="http://schemas.microsoft.com/office/powerpoint/2010/main" val="16837570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3D801C5-66C0-06D2-123C-4BA50C07F2ED}"/>
              </a:ext>
            </a:extLst>
          </p:cNvPr>
          <p:cNvSpPr txBox="1"/>
          <p:nvPr/>
        </p:nvSpPr>
        <p:spPr>
          <a:xfrm>
            <a:off x="930414" y="1115452"/>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9" name="Rectangle 2">
            <a:extLst>
              <a:ext uri="{FF2B5EF4-FFF2-40B4-BE49-F238E27FC236}">
                <a16:creationId xmlns:a16="http://schemas.microsoft.com/office/drawing/2014/main" id="{494D2303-95E4-B0E7-2B81-6A2C39A0B54F}"/>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1" name="TextBox 10">
            <a:extLst>
              <a:ext uri="{FF2B5EF4-FFF2-40B4-BE49-F238E27FC236}">
                <a16:creationId xmlns:a16="http://schemas.microsoft.com/office/drawing/2014/main" id="{C2074DDF-3768-FF53-61CE-CEE4C7EDD43D}"/>
              </a:ext>
            </a:extLst>
          </p:cNvPr>
          <p:cNvSpPr txBox="1"/>
          <p:nvPr/>
        </p:nvSpPr>
        <p:spPr>
          <a:xfrm>
            <a:off x="5148064" y="1043444"/>
            <a:ext cx="3898592" cy="369332"/>
          </a:xfrm>
          <a:prstGeom prst="rect">
            <a:avLst/>
          </a:prstGeom>
          <a:noFill/>
        </p:spPr>
        <p:txBody>
          <a:bodyPr wrap="square" rtlCol="0">
            <a:spAutoFit/>
          </a:bodyPr>
          <a:lstStyle/>
          <a:p>
            <a:r>
              <a:rPr lang="el-GR" b="1" dirty="0">
                <a:solidFill>
                  <a:schemeClr val="bg1">
                    <a:lumMod val="65000"/>
                  </a:schemeClr>
                </a:solidFill>
              </a:rPr>
              <a:t>Τρόπος υλοποίησης</a:t>
            </a:r>
          </a:p>
        </p:txBody>
      </p:sp>
      <p:sp>
        <p:nvSpPr>
          <p:cNvPr id="12" name="Rectangle 2">
            <a:extLst>
              <a:ext uri="{FF2B5EF4-FFF2-40B4-BE49-F238E27FC236}">
                <a16:creationId xmlns:a16="http://schemas.microsoft.com/office/drawing/2014/main" id="{9F1FFE3D-A07B-E11A-674A-4FF92E09E3E7}"/>
              </a:ext>
            </a:extLst>
          </p:cNvPr>
          <p:cNvSpPr>
            <a:spLocks noChangeAspect="1"/>
          </p:cNvSpPr>
          <p:nvPr/>
        </p:nvSpPr>
        <p:spPr>
          <a:xfrm>
            <a:off x="4788024" y="1079610"/>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4" name="Subtitle 2">
            <a:extLst>
              <a:ext uri="{FF2B5EF4-FFF2-40B4-BE49-F238E27FC236}">
                <a16:creationId xmlns:a16="http://schemas.microsoft.com/office/drawing/2014/main" id="{2640D316-9BF5-F1C4-FC70-72774BED4093}"/>
              </a:ext>
            </a:extLst>
          </p:cNvPr>
          <p:cNvSpPr txBox="1">
            <a:spLocks/>
          </p:cNvSpPr>
          <p:nvPr/>
        </p:nvSpPr>
        <p:spPr>
          <a:xfrm>
            <a:off x="610052" y="1552813"/>
            <a:ext cx="4033956" cy="10120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Η εγκατάσταση σταθμών ΑΠΕ με συστήματα αποθήκευσης ώστε να καλυφθεί:</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α) το 90% της κατανάλωσης των ευάλωτων νοικοκυριών και</a:t>
            </a:r>
          </a:p>
          <a:p>
            <a:pPr>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β) το 50% της κατανάλωσης των ΟΤΑ Α’ και Β’</a:t>
            </a:r>
            <a:r>
              <a:rPr lang="en-US"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βαθμού (π.χ. κτίρια, αντλιοστάσια, </a:t>
            </a:r>
            <a:r>
              <a:rPr lang="el-GR" sz="1200" dirty="0" err="1">
                <a:solidFill>
                  <a:schemeClr val="tx1"/>
                </a:solidFill>
                <a:ea typeface="Calibri" panose="020F0502020204030204" pitchFamily="34" charset="0"/>
                <a:cs typeface="Arial" panose="020B0604020202020204" pitchFamily="34" charset="0"/>
              </a:rPr>
              <a:t>οδοφωτισμός</a:t>
            </a:r>
            <a:r>
              <a:rPr lang="el-GR" sz="1200" dirty="0">
                <a:solidFill>
                  <a:schemeClr val="tx1"/>
                </a:solidFill>
                <a:ea typeface="Calibri" panose="020F0502020204030204" pitchFamily="34" charset="0"/>
                <a:cs typeface="Arial" panose="020B0604020202020204" pitchFamily="34" charset="0"/>
              </a:rPr>
              <a:t>), των ΔΕΥΑ και των ΤΟΕΒ/ΓΟΕΒ.</a:t>
            </a:r>
            <a:endParaRPr lang="el-GR" sz="1200" b="1" u="sng"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15" name="Slide Number Placeholder 12">
            <a:extLst>
              <a:ext uri="{FF2B5EF4-FFF2-40B4-BE49-F238E27FC236}">
                <a16:creationId xmlns:a16="http://schemas.microsoft.com/office/drawing/2014/main" id="{F9C5F77D-F7B0-E29D-469D-63762A628507}"/>
              </a:ext>
            </a:extLst>
          </p:cNvPr>
          <p:cNvSpPr txBox="1">
            <a:spLocks/>
          </p:cNvSpPr>
          <p:nvPr/>
        </p:nvSpPr>
        <p:spPr>
          <a:xfrm>
            <a:off x="6553200" y="6428358"/>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17</a:t>
            </a:fld>
            <a:endParaRPr lang="el-GR" dirty="0"/>
          </a:p>
        </p:txBody>
      </p:sp>
      <p:sp>
        <p:nvSpPr>
          <p:cNvPr id="23" name="Title 6">
            <a:extLst>
              <a:ext uri="{FF2B5EF4-FFF2-40B4-BE49-F238E27FC236}">
                <a16:creationId xmlns:a16="http://schemas.microsoft.com/office/drawing/2014/main" id="{5F2E0D33-D887-FE64-C0AD-0B5A27A2808F}"/>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Πρόγραμμα «Απόλλων» </a:t>
            </a:r>
          </a:p>
        </p:txBody>
      </p:sp>
      <p:sp>
        <p:nvSpPr>
          <p:cNvPr id="24" name="Subtitle 2">
            <a:extLst>
              <a:ext uri="{FF2B5EF4-FFF2-40B4-BE49-F238E27FC236}">
                <a16:creationId xmlns:a16="http://schemas.microsoft.com/office/drawing/2014/main" id="{D3FD0405-2866-A1F1-C5D2-66D591B53E6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Η ανάπτυξη των σταθμών ΑΠΕ θα πραγματοποιηθεί μέσω ανταγωνιστικών διαγωνισμών που θα απευθύνονται σε έργα ΑΠΕ που έχουν εξασφαλίσει όρους σύνδεσης στο Σύστημα και θα συμψηφίζεται η παραγόμενη ενέργειά τους με εικονικό </a:t>
            </a:r>
            <a:r>
              <a:rPr lang="el-GR" sz="1200" dirty="0" err="1">
                <a:solidFill>
                  <a:schemeClr val="tx1"/>
                </a:solidFill>
                <a:ea typeface="Calibri" panose="020F0502020204030204" pitchFamily="34" charset="0"/>
                <a:cs typeface="Arial" panose="020B0604020202020204" pitchFamily="34" charset="0"/>
              </a:rPr>
              <a:t>ταυτοχρονισμένο</a:t>
            </a:r>
            <a:r>
              <a:rPr lang="el-GR" sz="1200" dirty="0">
                <a:solidFill>
                  <a:schemeClr val="tx1"/>
                </a:solidFill>
                <a:ea typeface="Calibri" panose="020F0502020204030204" pitchFamily="34" charset="0"/>
                <a:cs typeface="Arial" panose="020B0604020202020204" pitchFamily="34" charset="0"/>
              </a:rPr>
              <a:t> συμψηφισμό με τις απαιτούμενες καταναλώσεις των ωφελούμενων.</a:t>
            </a:r>
          </a:p>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Θα αξιοποιηθεί το μοντέλο των Ενεργειακών Κοινοτήτων και θα συσταθεί σε κάθε Περιφέρεια μία Ενεργειακή Κοινότητα Πολιτών, στην οποία θα συμμετέχουν οι εκάστοτε ΟΤΑ, ΓΟΕΒ-ΤΟΕΒ, ΔΕΥΑ και θα συγκεντρωθούν τα ευάλωτα νοικοκυριά.</a:t>
            </a:r>
          </a:p>
        </p:txBody>
      </p:sp>
      <p:sp>
        <p:nvSpPr>
          <p:cNvPr id="25" name="Rounded Rectangle 7">
            <a:extLst>
              <a:ext uri="{FF2B5EF4-FFF2-40B4-BE49-F238E27FC236}">
                <a16:creationId xmlns:a16="http://schemas.microsoft.com/office/drawing/2014/main" id="{DB2BA1A4-862A-5FD9-5821-A36DDA8F2C00}"/>
              </a:ext>
            </a:extLst>
          </p:cNvPr>
          <p:cNvSpPr/>
          <p:nvPr/>
        </p:nvSpPr>
        <p:spPr>
          <a:xfrm>
            <a:off x="86362" y="3909637"/>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6" name="Rounded Rectangle 9">
            <a:extLst>
              <a:ext uri="{FF2B5EF4-FFF2-40B4-BE49-F238E27FC236}">
                <a16:creationId xmlns:a16="http://schemas.microsoft.com/office/drawing/2014/main" id="{0A0042BF-654E-60B1-73B1-499692B39944}"/>
              </a:ext>
            </a:extLst>
          </p:cNvPr>
          <p:cNvSpPr/>
          <p:nvPr/>
        </p:nvSpPr>
        <p:spPr>
          <a:xfrm>
            <a:off x="3059832" y="3907401"/>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7" name="Rounded Rectangle 10">
            <a:extLst>
              <a:ext uri="{FF2B5EF4-FFF2-40B4-BE49-F238E27FC236}">
                <a16:creationId xmlns:a16="http://schemas.microsoft.com/office/drawing/2014/main" id="{A01B7747-1BF0-1EC8-8093-62EFB0DFFA67}"/>
              </a:ext>
            </a:extLst>
          </p:cNvPr>
          <p:cNvSpPr/>
          <p:nvPr/>
        </p:nvSpPr>
        <p:spPr>
          <a:xfrm>
            <a:off x="6012160" y="3912299"/>
            <a:ext cx="2854881"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28" name="TextBox 27">
            <a:extLst>
              <a:ext uri="{FF2B5EF4-FFF2-40B4-BE49-F238E27FC236}">
                <a16:creationId xmlns:a16="http://schemas.microsoft.com/office/drawing/2014/main" id="{6F6A06C9-3611-C9F3-BD58-EFFCE14A97CA}"/>
              </a:ext>
            </a:extLst>
          </p:cNvPr>
          <p:cNvSpPr txBox="1"/>
          <p:nvPr/>
        </p:nvSpPr>
        <p:spPr>
          <a:xfrm>
            <a:off x="395536" y="3910618"/>
            <a:ext cx="2180493" cy="369332"/>
          </a:xfrm>
          <a:prstGeom prst="rect">
            <a:avLst/>
          </a:prstGeom>
          <a:noFill/>
          <a:ln>
            <a:noFill/>
          </a:ln>
        </p:spPr>
        <p:txBody>
          <a:bodyPr wrap="square" rtlCol="0">
            <a:spAutoFit/>
          </a:bodyPr>
          <a:lstStyle/>
          <a:p>
            <a:pPr algn="ctr"/>
            <a:r>
              <a:rPr lang="el-GR" dirty="0" err="1">
                <a:solidFill>
                  <a:schemeClr val="bg1"/>
                </a:solidFill>
              </a:rPr>
              <a:t>1</a:t>
            </a:r>
            <a:r>
              <a:rPr lang="el-GR" baseline="30000" dirty="0" err="1">
                <a:solidFill>
                  <a:schemeClr val="bg1"/>
                </a:solidFill>
              </a:rPr>
              <a:t>η</a:t>
            </a:r>
            <a:r>
              <a:rPr lang="el-GR" dirty="0">
                <a:solidFill>
                  <a:schemeClr val="bg1"/>
                </a:solidFill>
              </a:rPr>
              <a:t> ΦΑΣΗ</a:t>
            </a:r>
          </a:p>
        </p:txBody>
      </p:sp>
      <p:sp>
        <p:nvSpPr>
          <p:cNvPr id="29" name="TextBox 28">
            <a:extLst>
              <a:ext uri="{FF2B5EF4-FFF2-40B4-BE49-F238E27FC236}">
                <a16:creationId xmlns:a16="http://schemas.microsoft.com/office/drawing/2014/main" id="{D79E4009-FFEE-B86C-9315-C3B23B7F5437}"/>
              </a:ext>
            </a:extLst>
          </p:cNvPr>
          <p:cNvSpPr txBox="1"/>
          <p:nvPr/>
        </p:nvSpPr>
        <p:spPr>
          <a:xfrm>
            <a:off x="3420316" y="3923764"/>
            <a:ext cx="2180493" cy="369332"/>
          </a:xfrm>
          <a:prstGeom prst="rect">
            <a:avLst/>
          </a:prstGeom>
          <a:noFill/>
          <a:ln>
            <a:noFill/>
          </a:ln>
        </p:spPr>
        <p:txBody>
          <a:bodyPr wrap="square" rtlCol="0">
            <a:spAutoFit/>
          </a:bodyPr>
          <a:lstStyle/>
          <a:p>
            <a:pPr algn="ctr"/>
            <a:r>
              <a:rPr lang="el-GR" dirty="0">
                <a:solidFill>
                  <a:schemeClr val="bg1"/>
                </a:solidFill>
              </a:rPr>
              <a:t>2</a:t>
            </a:r>
            <a:r>
              <a:rPr lang="el-GR" baseline="30000" dirty="0">
                <a:solidFill>
                  <a:schemeClr val="bg1"/>
                </a:solidFill>
              </a:rPr>
              <a:t>η</a:t>
            </a:r>
            <a:r>
              <a:rPr lang="el-GR" dirty="0">
                <a:solidFill>
                  <a:schemeClr val="bg1"/>
                </a:solidFill>
              </a:rPr>
              <a:t> ΦΑΣΗ</a:t>
            </a:r>
          </a:p>
        </p:txBody>
      </p:sp>
      <p:sp>
        <p:nvSpPr>
          <p:cNvPr id="30" name="TextBox 29">
            <a:extLst>
              <a:ext uri="{FF2B5EF4-FFF2-40B4-BE49-F238E27FC236}">
                <a16:creationId xmlns:a16="http://schemas.microsoft.com/office/drawing/2014/main" id="{82999C8D-4A50-E6B0-090A-179588A5F5D4}"/>
              </a:ext>
            </a:extLst>
          </p:cNvPr>
          <p:cNvSpPr txBox="1"/>
          <p:nvPr/>
        </p:nvSpPr>
        <p:spPr>
          <a:xfrm>
            <a:off x="6356000" y="3923764"/>
            <a:ext cx="2180493" cy="369332"/>
          </a:xfrm>
          <a:prstGeom prst="rect">
            <a:avLst/>
          </a:prstGeom>
          <a:noFill/>
          <a:ln>
            <a:noFill/>
          </a:ln>
        </p:spPr>
        <p:txBody>
          <a:bodyPr wrap="square" rtlCol="0">
            <a:spAutoFit/>
          </a:bodyPr>
          <a:lstStyle/>
          <a:p>
            <a:pPr algn="ctr"/>
            <a:r>
              <a:rPr lang="el-GR" dirty="0">
                <a:solidFill>
                  <a:schemeClr val="bg1"/>
                </a:solidFill>
              </a:rPr>
              <a:t>3</a:t>
            </a:r>
            <a:r>
              <a:rPr lang="el-GR" baseline="30000" dirty="0">
                <a:solidFill>
                  <a:schemeClr val="bg1"/>
                </a:solidFill>
              </a:rPr>
              <a:t>η</a:t>
            </a:r>
            <a:r>
              <a:rPr lang="el-GR" dirty="0">
                <a:solidFill>
                  <a:schemeClr val="bg1"/>
                </a:solidFill>
              </a:rPr>
              <a:t> ΦΑΣΗ</a:t>
            </a:r>
          </a:p>
        </p:txBody>
      </p:sp>
      <p:sp>
        <p:nvSpPr>
          <p:cNvPr id="31" name="TextBox 30">
            <a:extLst>
              <a:ext uri="{FF2B5EF4-FFF2-40B4-BE49-F238E27FC236}">
                <a16:creationId xmlns:a16="http://schemas.microsoft.com/office/drawing/2014/main" id="{4D635BD9-0BC2-7CD9-687B-FBF2CD0B5D44}"/>
              </a:ext>
            </a:extLst>
          </p:cNvPr>
          <p:cNvSpPr txBox="1"/>
          <p:nvPr/>
        </p:nvSpPr>
        <p:spPr>
          <a:xfrm>
            <a:off x="82924" y="4351163"/>
            <a:ext cx="2901462" cy="2246769"/>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panose="020B0604020202020204" pitchFamily="34" charset="0"/>
              <a:buChar char="•"/>
            </a:pPr>
            <a:r>
              <a:rPr lang="el-GR" sz="1400" dirty="0">
                <a:solidFill>
                  <a:schemeClr val="bg1"/>
                </a:solidFill>
              </a:rPr>
              <a:t>Σύσταση Ενεργειακών Κοινοτήτων πολιτών ανά Περιφέρεια</a:t>
            </a:r>
          </a:p>
          <a:p>
            <a:pPr marL="285750" indent="-285750">
              <a:buFont typeface="Arial" panose="020B0604020202020204" pitchFamily="34" charset="0"/>
              <a:buChar char="•"/>
            </a:pPr>
            <a:r>
              <a:rPr lang="el-GR" sz="1400" dirty="0">
                <a:solidFill>
                  <a:schemeClr val="bg1"/>
                </a:solidFill>
              </a:rPr>
              <a:t>Ανάλυση προφίλ κατανάλωσης και ενεργειακών αναγκών</a:t>
            </a:r>
          </a:p>
          <a:p>
            <a:pPr marL="285750" indent="-285750">
              <a:buFont typeface="Arial" panose="020B0604020202020204" pitchFamily="34" charset="0"/>
              <a:buChar char="•"/>
            </a:pPr>
            <a:r>
              <a:rPr lang="el-GR" sz="1400" dirty="0">
                <a:solidFill>
                  <a:schemeClr val="bg1"/>
                </a:solidFill>
              </a:rPr>
              <a:t>Διαστασιολόγηση απαιτούμενων έργων ΑΠΕ</a:t>
            </a:r>
          </a:p>
          <a:p>
            <a:pPr algn="ctr"/>
            <a:r>
              <a:rPr lang="el-GR" sz="1400" b="1" dirty="0">
                <a:solidFill>
                  <a:schemeClr val="bg1"/>
                </a:solidFill>
              </a:rPr>
              <a:t>Προκήρυξη ανοιχτού διαγωνισμού για συμβουλευτικές υπηρεσίες προς υποστήριξη των ΟΤΑ</a:t>
            </a:r>
          </a:p>
        </p:txBody>
      </p:sp>
      <p:sp>
        <p:nvSpPr>
          <p:cNvPr id="32" name="TextBox 31">
            <a:extLst>
              <a:ext uri="{FF2B5EF4-FFF2-40B4-BE49-F238E27FC236}">
                <a16:creationId xmlns:a16="http://schemas.microsoft.com/office/drawing/2014/main" id="{960DDC34-E68B-888D-4896-217E12FC3124}"/>
              </a:ext>
            </a:extLst>
          </p:cNvPr>
          <p:cNvSpPr txBox="1"/>
          <p:nvPr/>
        </p:nvSpPr>
        <p:spPr>
          <a:xfrm>
            <a:off x="3049888" y="4351163"/>
            <a:ext cx="2901462" cy="2031325"/>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Προκήρυξη διαγωνισμών για την κατασκευή, λειτουργία, συντήρηση έργων ΑΠΕ</a:t>
            </a:r>
          </a:p>
          <a:p>
            <a:r>
              <a:rPr lang="el-GR" dirty="0"/>
              <a:t>Επιλογή έργων ΑΠΕ με βάση την χαμηλότερη τιμή αποζημίωσης </a:t>
            </a:r>
          </a:p>
          <a:p>
            <a:r>
              <a:rPr lang="el-GR" dirty="0"/>
              <a:t>Σύναψη Συμβάσεων Λειτουργικής Ενίσχυσης μεταξύ Αναδόχων (Παραγωγών ΑΠΕ)-</a:t>
            </a:r>
            <a:r>
              <a:rPr lang="el-GR" dirty="0" err="1"/>
              <a:t>ΔΑΠΕΕΠ-ΕΚοιν</a:t>
            </a:r>
            <a:r>
              <a:rPr lang="el-GR" dirty="0"/>
              <a:t> Πολιτών</a:t>
            </a:r>
          </a:p>
        </p:txBody>
      </p:sp>
      <p:sp>
        <p:nvSpPr>
          <p:cNvPr id="33" name="TextBox 32">
            <a:extLst>
              <a:ext uri="{FF2B5EF4-FFF2-40B4-BE49-F238E27FC236}">
                <a16:creationId xmlns:a16="http://schemas.microsoft.com/office/drawing/2014/main" id="{EF6C886F-FA62-8F7F-334A-8719BF3D9671}"/>
              </a:ext>
            </a:extLst>
          </p:cNvPr>
          <p:cNvSpPr txBox="1"/>
          <p:nvPr/>
        </p:nvSpPr>
        <p:spPr>
          <a:xfrm>
            <a:off x="6075511" y="4364830"/>
            <a:ext cx="2816970" cy="1600438"/>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Κατασκευή έργων</a:t>
            </a:r>
          </a:p>
          <a:p>
            <a:r>
              <a:rPr lang="el-GR" dirty="0"/>
              <a:t>Ηλέκτριση των έργων στο Σύστημα</a:t>
            </a:r>
          </a:p>
          <a:p>
            <a:r>
              <a:rPr lang="el-GR" dirty="0"/>
              <a:t>Σύναψη Συμβάσεων Συμψηφισμού </a:t>
            </a:r>
            <a:r>
              <a:rPr lang="el-GR"/>
              <a:t>μεταξύ Εκοιν</a:t>
            </a:r>
            <a:r>
              <a:rPr lang="el-GR" dirty="0"/>
              <a:t> Πολιτών – Προμηθευτή Η.Ε. – Αναδόχων (Παραγωγών </a:t>
            </a:r>
            <a:r>
              <a:rPr lang="el-GR"/>
              <a:t>ΑΠΕ)-</a:t>
            </a:r>
            <a:endParaRPr lang="el-GR" dirty="0"/>
          </a:p>
        </p:txBody>
      </p:sp>
    </p:spTree>
    <p:extLst>
      <p:ext uri="{BB962C8B-B14F-4D97-AF65-F5344CB8AC3E}">
        <p14:creationId xmlns:p14="http://schemas.microsoft.com/office/powerpoint/2010/main" val="3004725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solidFill>
                  <a:schemeClr val="bg1">
                    <a:lumMod val="65000"/>
                  </a:schemeClr>
                </a:solidFill>
              </a:rPr>
              <a:t>Δικαιούχοι</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408797"/>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Το Πρόγραμμα «Φωτοβολταϊκά στη στέγη», επιχορηγεί τα νοικοκυριά για την εγκατάσταση Φ/Β συστημάτων με σύστημα αποθήκευσης και τους αγρότες για την εγκατάσταση Φ/Β συστημάτων με ή χωρίς σύστημα αποθήκευσης για αυτοκατανάλωση με εφαρμογή ενεργειακού συμψηφισμού. </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H μέγιστη επιλέξιμη εγκατεστημένη ισχύς των φωτοβολταϊκών συστημάτων ανά εγκατάσταση στο πλαίσιο του Προγράμματος που θα </a:t>
            </a:r>
            <a:r>
              <a:rPr lang="el-GR" sz="1200" b="1" u="sng" dirty="0">
                <a:solidFill>
                  <a:schemeClr val="tx1"/>
                </a:solidFill>
                <a:ea typeface="Calibri" panose="020F0502020204030204" pitchFamily="34" charset="0"/>
                <a:cs typeface="Arial" panose="020B0604020202020204" pitchFamily="34" charset="0"/>
              </a:rPr>
              <a:t>χρηματοδοτείται ορίζεται στα 10,8kW.</a:t>
            </a: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18</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6. Πρόγραμμα «Φωτοβολταϊκά στη στέγη» </a:t>
            </a:r>
          </a:p>
        </p:txBody>
      </p:sp>
      <p:sp>
        <p:nvSpPr>
          <p:cNvPr id="9" name="TextBox 8">
            <a:extLst>
              <a:ext uri="{FF2B5EF4-FFF2-40B4-BE49-F238E27FC236}">
                <a16:creationId xmlns:a16="http://schemas.microsoft.com/office/drawing/2014/main" id="{F54E9812-6DF3-84DC-E486-3CACED491963}"/>
              </a:ext>
            </a:extLst>
          </p:cNvPr>
          <p:cNvSpPr txBox="1"/>
          <p:nvPr/>
        </p:nvSpPr>
        <p:spPr>
          <a:xfrm>
            <a:off x="969978" y="3429000"/>
            <a:ext cx="2656889" cy="369332"/>
          </a:xfrm>
          <a:prstGeom prst="rect">
            <a:avLst/>
          </a:prstGeom>
          <a:noFill/>
        </p:spPr>
        <p:txBody>
          <a:bodyPr wrap="square" rtlCol="0">
            <a:spAutoFit/>
          </a:bodyPr>
          <a:lstStyle/>
          <a:p>
            <a:r>
              <a:rPr lang="el-GR" b="1" dirty="0">
                <a:solidFill>
                  <a:srgbClr val="649696"/>
                </a:solidFill>
              </a:rPr>
              <a:t>Διαθέσιμοι πόροι</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601286" y="3455957"/>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Επιλέξιμοι ωφελούμενοι στην κατηγορία Α (Ευάλωτα Νοικοκυριά), είναι οι δικαιούχοι κοινωνικού οικιακού τιμολογίου, κατά την υποβολή της αίτησης, σύμφωνα με το Μητρώο Ευάλωτων Πελατών που τηρεί ο ΔΕΔΔΗΕ. </a:t>
            </a:r>
          </a:p>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rPr>
              <a:t>Επιλέξιμοι ωφελούμενοι στην κατηγορία Δ (Αγρότες) είναι αποκλειστικά οι επαγγελματίες αγρότες και οι αγρότες ειδικού καθεστώτος, οι οποίοι είναι εγγεγραμμένοι στο Μητρώο Αγροτών και Αγροτικών Εκμεταλλεύσεων. </a:t>
            </a:r>
            <a:endParaRPr lang="en-GB" sz="1200" dirty="0">
              <a:solidFill>
                <a:schemeClr val="tx1"/>
              </a:solidFill>
            </a:endParaRPr>
          </a:p>
        </p:txBody>
      </p:sp>
      <p:pic>
        <p:nvPicPr>
          <p:cNvPr id="14" name="Picture 8">
            <a:extLst>
              <a:ext uri="{FF2B5EF4-FFF2-40B4-BE49-F238E27FC236}">
                <a16:creationId xmlns:a16="http://schemas.microsoft.com/office/drawing/2014/main" id="{08943CD6-2A58-B623-DE76-307B42262CF8}"/>
              </a:ext>
            </a:extLst>
          </p:cNvPr>
          <p:cNvPicPr>
            <a:picLocks noChangeAspect="1"/>
          </p:cNvPicPr>
          <p:nvPr/>
        </p:nvPicPr>
        <p:blipFill rotWithShape="1">
          <a:blip r:embed="rId2"/>
          <a:srcRect l="11278" r="6935"/>
          <a:stretch/>
        </p:blipFill>
        <p:spPr>
          <a:xfrm>
            <a:off x="107504" y="4070055"/>
            <a:ext cx="4680520" cy="2455289"/>
          </a:xfrm>
          <a:prstGeom prst="rect">
            <a:avLst/>
          </a:prstGeom>
        </p:spPr>
      </p:pic>
      <p:pic>
        <p:nvPicPr>
          <p:cNvPr id="6" name="Content Placeholder 3">
            <a:extLst>
              <a:ext uri="{FF2B5EF4-FFF2-40B4-BE49-F238E27FC236}">
                <a16:creationId xmlns:a16="http://schemas.microsoft.com/office/drawing/2014/main" id="{EB531CF7-83E9-CF9D-FE24-CA15031DBD6E}"/>
              </a:ext>
            </a:extLst>
          </p:cNvPr>
          <p:cNvPicPr>
            <a:picLocks noChangeAspect="1"/>
          </p:cNvPicPr>
          <p:nvPr/>
        </p:nvPicPr>
        <p:blipFill>
          <a:blip r:embed="rId3"/>
          <a:stretch>
            <a:fillRect/>
          </a:stretch>
        </p:blipFill>
        <p:spPr>
          <a:xfrm>
            <a:off x="4828867" y="3573111"/>
            <a:ext cx="4116067" cy="3096249"/>
          </a:xfrm>
          <a:prstGeom prst="rect">
            <a:avLst/>
          </a:prstGeom>
        </p:spPr>
      </p:pic>
    </p:spTree>
    <p:extLst>
      <p:ext uri="{BB962C8B-B14F-4D97-AF65-F5344CB8AC3E}">
        <p14:creationId xmlns:p14="http://schemas.microsoft.com/office/powerpoint/2010/main" val="192278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7. Λοιπά χρηματοδοτικά προς ενεργοποίηση</a:t>
            </a:r>
          </a:p>
        </p:txBody>
      </p:sp>
      <p:sp>
        <p:nvSpPr>
          <p:cNvPr id="3" name="TextBox 2">
            <a:extLst>
              <a:ext uri="{FF2B5EF4-FFF2-40B4-BE49-F238E27FC236}">
                <a16:creationId xmlns:a16="http://schemas.microsoft.com/office/drawing/2014/main" id="{489F43D8-0BAB-1576-B845-7A309F15DE82}"/>
              </a:ext>
            </a:extLst>
          </p:cNvPr>
          <p:cNvSpPr txBox="1"/>
          <p:nvPr/>
        </p:nvSpPr>
        <p:spPr>
          <a:xfrm>
            <a:off x="930414" y="1115452"/>
            <a:ext cx="4289658" cy="369332"/>
          </a:xfrm>
          <a:prstGeom prst="rect">
            <a:avLst/>
          </a:prstGeom>
          <a:noFill/>
        </p:spPr>
        <p:txBody>
          <a:bodyPr wrap="square" rtlCol="0">
            <a:spAutoFit/>
          </a:bodyPr>
          <a:lstStyle/>
          <a:p>
            <a:r>
              <a:rPr lang="el-GR" b="1" dirty="0">
                <a:solidFill>
                  <a:srgbClr val="649696"/>
                </a:solidFill>
              </a:rPr>
              <a:t>Ταμείο Απανθρακοποίησης Νήσων</a:t>
            </a:r>
          </a:p>
        </p:txBody>
      </p:sp>
      <p:sp>
        <p:nvSpPr>
          <p:cNvPr id="4" name="Rectangle 2">
            <a:extLst>
              <a:ext uri="{FF2B5EF4-FFF2-40B4-BE49-F238E27FC236}">
                <a16:creationId xmlns:a16="http://schemas.microsoft.com/office/drawing/2014/main" id="{D82D30A8-CC56-A248-C189-407B3E055C41}"/>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946AB629-85AE-28F7-2BEE-CA82C00F2125}"/>
              </a:ext>
            </a:extLst>
          </p:cNvPr>
          <p:cNvSpPr txBox="1">
            <a:spLocks/>
          </p:cNvSpPr>
          <p:nvPr/>
        </p:nvSpPr>
        <p:spPr>
          <a:xfrm>
            <a:off x="610052" y="1552813"/>
            <a:ext cx="7418332" cy="266827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Η Ελλάδα έχει πετύχει εισαγωγή ειδικής ρύθμισης κατά την αναθεώρηση της οδηγίας 2018/410 (Σύστημα Εμπορίας Δικαιωμάτων Εκπομπών), η οποία διασφαλίζει δωρεάν δικαιώματα εκπομπής CO2 για την απανθρακοποίηση των νησιών. Αυτά τα δικαιώματα πρέπει να χρησιμοποιηθούν μεταξύ 2021 και 2030 και αντιστοιχούν περίπου σε 2-2,2 δισ. ευρώ με τις τρέχουσες τιμές CO2 (80-88 ευρώ/τόνο). </a:t>
            </a:r>
          </a:p>
          <a:p>
            <a:pPr algn="just">
              <a:lnSpc>
                <a:spcPct val="100000"/>
              </a:lnSpc>
              <a:spcBef>
                <a:spcPts val="0"/>
              </a:spcBef>
              <a:tabLst>
                <a:tab pos="171450" algn="l"/>
              </a:tabLst>
            </a:pPr>
            <a:endParaRPr lang="el-GR" sz="1200" i="1"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Η Ελλάδα ενεργοποίησε αυτήν τη ρύθμιση το 2021 και έλαβε την κατ' αρχήν έγκριση από την Ευρωπαϊκή Επιτροπή. Στο πλαίσιο αυτό, δημιουργήθηκε το Ταμείο Απανθρακοποίησης για τη διαχείριση των πόρων από τις δημοπρασίες των αδιάθετων δικαιωμάτων CO2.</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b="1" dirty="0">
                <a:solidFill>
                  <a:schemeClr val="tx1"/>
                </a:solidFill>
                <a:ea typeface="Calibri" panose="020F0502020204030204" pitchFamily="34" charset="0"/>
                <a:cs typeface="Arial" panose="020B0604020202020204" pitchFamily="34" charset="0"/>
              </a:rPr>
              <a:t>Πιθανά έργα:</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Ηλεκτρικές διασυνδέσεις και έργα ενίσχυσης υφιστάμενων δικτύων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Εν μέρει χρηματοδότηση υβριδικών σταθμών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Εν μέρει χρηματοδότηση υπεράκτιων αιολικών σταθμών</a:t>
            </a:r>
          </a:p>
          <a:p>
            <a:pPr marL="171450" indent="-171450" algn="just">
              <a:lnSpc>
                <a:spcPct val="100000"/>
              </a:lnSpc>
              <a:spcBef>
                <a:spcPts val="0"/>
              </a:spcBef>
              <a:buFontTx/>
              <a:buChar char="-"/>
              <a:tabLst>
                <a:tab pos="171450" algn="l"/>
              </a:tabLst>
            </a:pPr>
            <a:r>
              <a:rPr lang="el-GR" sz="1200" dirty="0">
                <a:solidFill>
                  <a:schemeClr val="tx1"/>
                </a:solidFill>
                <a:ea typeface="Calibri" panose="020F0502020204030204" pitchFamily="34" charset="0"/>
                <a:cs typeface="Arial" panose="020B0604020202020204" pitchFamily="34" charset="0"/>
              </a:rPr>
              <a:t>Κάλυψη χρηματοδοτικού κενού έργων καινοτομίας</a:t>
            </a:r>
          </a:p>
          <a:p>
            <a:pPr algn="just">
              <a:lnSpc>
                <a:spcPct val="100000"/>
              </a:lnSpc>
              <a:spcBef>
                <a:spcPts val="0"/>
              </a:spcBef>
              <a:tabLst>
                <a:tab pos="171450" algn="l"/>
              </a:tabLst>
            </a:pPr>
            <a:endParaRPr lang="en-US"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7" name="TextBox 6">
            <a:extLst>
              <a:ext uri="{FF2B5EF4-FFF2-40B4-BE49-F238E27FC236}">
                <a16:creationId xmlns:a16="http://schemas.microsoft.com/office/drawing/2014/main" id="{725C9F3B-D0D7-1087-E0CD-1998D72BB7B3}"/>
              </a:ext>
            </a:extLst>
          </p:cNvPr>
          <p:cNvSpPr txBox="1"/>
          <p:nvPr/>
        </p:nvSpPr>
        <p:spPr>
          <a:xfrm>
            <a:off x="930414" y="4293096"/>
            <a:ext cx="4289658" cy="369332"/>
          </a:xfrm>
          <a:prstGeom prst="rect">
            <a:avLst/>
          </a:prstGeom>
          <a:noFill/>
        </p:spPr>
        <p:txBody>
          <a:bodyPr wrap="square" rtlCol="0">
            <a:spAutoFit/>
          </a:bodyPr>
          <a:lstStyle/>
          <a:p>
            <a:r>
              <a:rPr lang="en-US" b="1" dirty="0" err="1">
                <a:solidFill>
                  <a:srgbClr val="649696"/>
                </a:solidFill>
              </a:rPr>
              <a:t>GReco</a:t>
            </a:r>
            <a:r>
              <a:rPr lang="en-US" b="1" dirty="0">
                <a:solidFill>
                  <a:srgbClr val="649696"/>
                </a:solidFill>
              </a:rPr>
              <a:t> Islands</a:t>
            </a:r>
            <a:endParaRPr lang="el-GR" b="1" dirty="0">
              <a:solidFill>
                <a:srgbClr val="649696"/>
              </a:solidFill>
            </a:endParaRPr>
          </a:p>
        </p:txBody>
      </p:sp>
      <p:sp>
        <p:nvSpPr>
          <p:cNvPr id="8" name="Rectangle 2">
            <a:extLst>
              <a:ext uri="{FF2B5EF4-FFF2-40B4-BE49-F238E27FC236}">
                <a16:creationId xmlns:a16="http://schemas.microsoft.com/office/drawing/2014/main" id="{1C76D3FB-4344-D029-343D-B21612FC8D77}"/>
              </a:ext>
            </a:extLst>
          </p:cNvPr>
          <p:cNvSpPr>
            <a:spLocks noChangeAspect="1"/>
          </p:cNvSpPr>
          <p:nvPr/>
        </p:nvSpPr>
        <p:spPr>
          <a:xfrm>
            <a:off x="602908" y="43302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9" name="Subtitle 2">
            <a:extLst>
              <a:ext uri="{FF2B5EF4-FFF2-40B4-BE49-F238E27FC236}">
                <a16:creationId xmlns:a16="http://schemas.microsoft.com/office/drawing/2014/main" id="{4F2CC4FA-2AC6-C917-750D-1E96E54B70C5}"/>
              </a:ext>
            </a:extLst>
          </p:cNvPr>
          <p:cNvSpPr txBox="1">
            <a:spLocks/>
          </p:cNvSpPr>
          <p:nvPr/>
        </p:nvSpPr>
        <p:spPr>
          <a:xfrm>
            <a:off x="619526" y="4806444"/>
            <a:ext cx="7552874" cy="68553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i="1" dirty="0">
                <a:solidFill>
                  <a:schemeClr val="tx1"/>
                </a:solidFill>
                <a:ea typeface="Calibri" panose="020F0502020204030204" pitchFamily="34" charset="0"/>
                <a:cs typeface="Arial" panose="020B0604020202020204" pitchFamily="34" charset="0"/>
              </a:rPr>
              <a:t>Στόχος της πρωτοβουλίας είναι  η αλλαγή του αναπτυξιακού υποδείγματος των νησιών προς μια βιώσιμη ενδογενή ανάπτυξη στη βάση της αξιοποίησης του πολιτιστικού αποθέματος και της ενίσχυσης της πράσινης επιχειρηματικότητας και του ψηφιακού μετασχηματισμού, με έμφαση τη σταδιακή ενεργειακή μετάβαση προς την κλιματική ουδετερότητα, λαμβάνοντας πάντοτε υπόψη τη φέρουσα ικανότητα των νησιών.</a:t>
            </a:r>
          </a:p>
          <a:p>
            <a:pPr algn="just">
              <a:lnSpc>
                <a:spcPct val="100000"/>
              </a:lnSpc>
              <a:spcBef>
                <a:spcPts val="0"/>
              </a:spcBef>
              <a:tabLst>
                <a:tab pos="171450" algn="l"/>
              </a:tabLst>
            </a:pPr>
            <a:endParaRPr lang="el-GR" sz="1200" i="1" dirty="0">
              <a:solidFill>
                <a:schemeClr val="tx1"/>
              </a:solidFill>
              <a:cs typeface="Arial" panose="020B0604020202020204" pitchFamily="34" charset="0"/>
            </a:endParaRPr>
          </a:p>
          <a:p>
            <a:pPr algn="just">
              <a:lnSpc>
                <a:spcPct val="100000"/>
              </a:lnSpc>
              <a:spcBef>
                <a:spcPts val="0"/>
              </a:spcBef>
              <a:tabLst>
                <a:tab pos="171450" algn="l"/>
              </a:tabLst>
            </a:pPr>
            <a:r>
              <a:rPr lang="el-GR" sz="1200" b="1" i="1" dirty="0">
                <a:solidFill>
                  <a:schemeClr val="tx1"/>
                </a:solidFill>
                <a:cs typeface="Arial" panose="020B0604020202020204" pitchFamily="34" charset="0"/>
              </a:rPr>
              <a:t>Διαθέσιμοι πόροι: 150 εκ. ευρώ</a:t>
            </a:r>
          </a:p>
          <a:p>
            <a:pPr algn="just">
              <a:lnSpc>
                <a:spcPct val="100000"/>
              </a:lnSpc>
              <a:spcBef>
                <a:spcPts val="0"/>
              </a:spcBef>
              <a:tabLst>
                <a:tab pos="171450" algn="l"/>
              </a:tabLst>
            </a:pPr>
            <a:endParaRPr lang="el-GR" sz="1200" b="1" i="1" dirty="0">
              <a:solidFill>
                <a:schemeClr val="tx1"/>
              </a:solidFill>
              <a:cs typeface="Arial" panose="020B0604020202020204" pitchFamily="34" charset="0"/>
            </a:endParaRPr>
          </a:p>
          <a:p>
            <a:pPr algn="just">
              <a:lnSpc>
                <a:spcPct val="100000"/>
              </a:lnSpc>
              <a:spcBef>
                <a:spcPts val="0"/>
              </a:spcBef>
              <a:tabLst>
                <a:tab pos="171450" algn="l"/>
              </a:tabLst>
            </a:pPr>
            <a:r>
              <a:rPr lang="el-GR" sz="1100" b="0" i="0" dirty="0">
                <a:solidFill>
                  <a:srgbClr val="2D3748"/>
                </a:solidFill>
                <a:effectLst/>
                <a:latin typeface="Arimo"/>
              </a:rPr>
              <a:t>Ανάπτυξη κριτηρίων επιλογής των νησιών, η έναρξη διαβουλεύσεων με την εμπλοκή των τοπικών κοινωνιών, η εξειδίκευση του οδικού χάρτη της πρωτοβουλίας, ανάπτυξη τοπικών στρατηγικών, υποβολή  προς αξιολόγηση, επιλογή 1</a:t>
            </a:r>
            <a:r>
              <a:rPr lang="el-GR" sz="1100" b="0" i="0" baseline="30000" dirty="0">
                <a:solidFill>
                  <a:srgbClr val="2D3748"/>
                </a:solidFill>
                <a:effectLst/>
                <a:latin typeface="Arimo"/>
              </a:rPr>
              <a:t>η</a:t>
            </a:r>
            <a:r>
              <a:rPr lang="el-GR" sz="1100" baseline="30000" dirty="0">
                <a:solidFill>
                  <a:srgbClr val="2D3748"/>
                </a:solidFill>
                <a:latin typeface="Arimo"/>
              </a:rPr>
              <a:t>ς </a:t>
            </a:r>
            <a:r>
              <a:rPr lang="el-GR" sz="1100" dirty="0">
                <a:solidFill>
                  <a:srgbClr val="2D3748"/>
                </a:solidFill>
                <a:latin typeface="Arimo"/>
              </a:rPr>
              <a:t>ομάδας νησιών.</a:t>
            </a:r>
            <a:endParaRPr lang="en-GB" sz="1200" b="1" i="1" dirty="0">
              <a:solidFill>
                <a:schemeClr val="tx1"/>
              </a:solidFill>
            </a:endParaRPr>
          </a:p>
        </p:txBody>
      </p:sp>
    </p:spTree>
    <p:extLst>
      <p:ext uri="{BB962C8B-B14F-4D97-AF65-F5344CB8AC3E}">
        <p14:creationId xmlns:p14="http://schemas.microsoft.com/office/powerpoint/2010/main" val="195888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1. 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 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20000"/>
              <a:lumOff val="8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20000"/>
              <a:lumOff val="8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3. 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Shape 18">
            <a:extLst>
              <a:ext uri="{FF2B5EF4-FFF2-40B4-BE49-F238E27FC236}">
                <a16:creationId xmlns:a16="http://schemas.microsoft.com/office/drawing/2014/main" id="{1A9972BA-1ABE-5D71-C94E-6CA2C64E558A}"/>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3" name="Text Placeholder 1">
            <a:extLst>
              <a:ext uri="{FF2B5EF4-FFF2-40B4-BE49-F238E27FC236}">
                <a16:creationId xmlns:a16="http://schemas.microsoft.com/office/drawing/2014/main" id="{EDC510F8-AEA4-842A-49FC-4E147C3EE437}"/>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n-GB" sz="1600" b="1" dirty="0">
                <a:solidFill>
                  <a:schemeClr val="bg1"/>
                </a:solidFill>
              </a:rPr>
              <a:t>1. </a:t>
            </a:r>
            <a:r>
              <a:rPr lang="el-GR" sz="1600" b="1" dirty="0">
                <a:solidFill>
                  <a:schemeClr val="bg1"/>
                </a:solidFill>
              </a:rPr>
              <a:t>Ενίσχυση &amp; προώθηση της επιχειρηματικότητας</a:t>
            </a: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a:solidFill>
                  <a:schemeClr val="bg1"/>
                </a:solidFill>
              </a:rPr>
              <a:t>. </a:t>
            </a:r>
            <a:r>
              <a:rPr lang="el-GR" sz="1600" b="1">
                <a:solidFill>
                  <a:schemeClr val="bg1"/>
                </a:solidFill>
              </a:rPr>
              <a:t>Αναπροσαρμογή </a:t>
            </a:r>
            <a:r>
              <a:rPr lang="el-GR" sz="1600" b="1" dirty="0">
                <a:solidFill>
                  <a:schemeClr val="bg1"/>
                </a:solidFill>
              </a:rPr>
              <a:t>χρήσεων γης – κυκλική οικονομία</a:t>
            </a: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solidFill>
                  <a:schemeClr val="bg1">
                    <a:lumMod val="75000"/>
                  </a:schemeClr>
                </a:solidFill>
              </a:rPr>
              <a:t>Αν</a:t>
            </a:r>
            <a:r>
              <a:rPr lang="en-US" dirty="0">
                <a:solidFill>
                  <a:schemeClr val="bg1">
                    <a:lumMod val="75000"/>
                  </a:schemeClr>
                </a:solidFill>
              </a:rPr>
              <a:t>απροσαρμογή των εδαφών και των εγκαταστάσεων στα λιγνιτικά πεδία </a:t>
            </a:r>
            <a:endParaRPr lang="en-GB" dirty="0">
              <a:solidFill>
                <a:schemeClr val="bg1">
                  <a:lumMod val="75000"/>
                </a:schemeClr>
              </a:solidFill>
            </a:endParaRPr>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solidFill>
                  <a:schemeClr val="bg1">
                    <a:lumMod val="75000"/>
                  </a:schemeClr>
                </a:solidFill>
              </a:rPr>
              <a:t>Ανακύκλωση: </a:t>
            </a:r>
            <a:r>
              <a:rPr lang="el-GR" b="0" dirty="0">
                <a:solidFill>
                  <a:schemeClr val="bg1">
                    <a:lumMod val="75000"/>
                  </a:schemeClr>
                </a:solidFill>
              </a:rPr>
              <a:t>Ε</a:t>
            </a:r>
            <a:r>
              <a:rPr lang="en-US" b="0" dirty="0">
                <a:solidFill>
                  <a:schemeClr val="bg1">
                    <a:lumMod val="75000"/>
                  </a:schemeClr>
                </a:solidFill>
              </a:rPr>
              <a:t>πανα</a:t>
            </a:r>
            <a:r>
              <a:rPr lang="en-US" b="0" dirty="0" err="1">
                <a:solidFill>
                  <a:schemeClr val="bg1">
                    <a:lumMod val="75000"/>
                  </a:schemeClr>
                </a:solidFill>
              </a:rPr>
              <a:t>χρησιμο</a:t>
            </a:r>
            <a:r>
              <a:rPr lang="en-US" b="0" dirty="0">
                <a:solidFill>
                  <a:schemeClr val="bg1">
                    <a:lumMod val="75000"/>
                  </a:schemeClr>
                </a:solidFill>
              </a:rPr>
              <a:t>ποίηση, επισκευή και ανακύκλωση των αποβλήτων των νέων παραγωγικών επενδύσεων και των αναδυόμενων αλυσίδων αξίας</a:t>
            </a:r>
            <a:endParaRPr lang="en-GB" b="0" dirty="0">
              <a:solidFill>
                <a:schemeClr val="bg1">
                  <a:lumMod val="75000"/>
                </a:schemeClr>
              </a:solidFill>
            </a:endParaRPr>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a:solidFill>
                  <a:schemeClr val="bg1"/>
                </a:solidFill>
              </a:rPr>
              <a:t>. </a:t>
            </a:r>
            <a:r>
              <a:rPr lang="el-GR" sz="1600" b="1" dirty="0">
                <a:solidFill>
                  <a:schemeClr val="bg1"/>
                </a:solidFill>
              </a:rPr>
              <a:t>Δίκαιη εργασιακή μετάβαση</a:t>
            </a: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a:solidFill>
                  <a:schemeClr val="bg1"/>
                </a:solidFill>
              </a:rPr>
              <a:t>. </a:t>
            </a:r>
            <a:r>
              <a:rPr lang="el-GR" sz="1600" b="1" dirty="0">
                <a:solidFill>
                  <a:schemeClr val="bg1"/>
                </a:solidFill>
              </a:rPr>
              <a:t>Τεχνική βοήθεια</a:t>
            </a: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C54784-EE30-4096-B7E3-8820B17AFA57}">
  <ds:schemaRefs>
    <ds:schemaRef ds:uri="http://schemas.microsoft.com/sharepoint/v3/contenttype/forms"/>
  </ds:schemaRefs>
</ds:datastoreItem>
</file>

<file path=customXml/itemProps2.xml><?xml version="1.0" encoding="utf-8"?>
<ds:datastoreItem xmlns:ds="http://schemas.openxmlformats.org/officeDocument/2006/customXml" ds:itemID="{7F63B76A-84D9-4F9B-A816-0861686BEC2E}">
  <ds:schemaRefs>
    <ds:schemaRef ds:uri="http://www.w3.org/XML/1998/namespace"/>
    <ds:schemaRef ds:uri="http://purl.org/dc/terms/"/>
    <ds:schemaRef ds:uri="debe3bad-a2db-4b04-9a14-e9238aa199f9"/>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DC50AD02-68D4-4A72-B791-0C5958FC4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9621</TotalTime>
  <Words>2877</Words>
  <Application>Microsoft Office PowerPoint</Application>
  <PresentationFormat>Προβολή στην οθόνη (4:3)</PresentationFormat>
  <Paragraphs>489</Paragraphs>
  <Slides>19</Slides>
  <Notes>3</Notes>
  <HiddenSlides>0</HiddenSlides>
  <MMClips>0</MMClips>
  <ScaleCrop>false</ScaleCrop>
  <HeadingPairs>
    <vt:vector size="6" baseType="variant">
      <vt:variant>
        <vt:lpstr>Γραμματοσειρές που χρησιμοποιούνται</vt:lpstr>
      </vt:variant>
      <vt:variant>
        <vt:i4>9</vt:i4>
      </vt:variant>
      <vt:variant>
        <vt:lpstr>Θέμα</vt:lpstr>
      </vt:variant>
      <vt:variant>
        <vt:i4>7</vt:i4>
      </vt:variant>
      <vt:variant>
        <vt:lpstr>Τίτλοι διαφανειών</vt:lpstr>
      </vt:variant>
      <vt:variant>
        <vt:i4>19</vt:i4>
      </vt:variant>
    </vt:vector>
  </HeadingPairs>
  <TitlesOfParts>
    <vt:vector size="35" baseType="lpstr">
      <vt:lpstr>.AppleSystemUIFont</vt:lpstr>
      <vt:lpstr>Arial</vt:lpstr>
      <vt:lpstr>Arimo</vt:lpstr>
      <vt:lpstr>Calibri</vt:lpstr>
      <vt:lpstr>Calibri Light</vt:lpstr>
      <vt:lpstr>DM Sans</vt:lpstr>
      <vt:lpstr>DM Sans Medium</vt:lpstr>
      <vt:lpstr>Symbol</vt:lpstr>
      <vt:lpstr>Tahoma</vt:lpstr>
      <vt:lpstr>Office Theme</vt:lpstr>
      <vt:lpstr>Valeu 1</vt:lpstr>
      <vt:lpstr>Valeu 1 Specials</vt:lpstr>
      <vt:lpstr>1_Valeu 1 Specials</vt:lpstr>
      <vt:lpstr>Valeu 1 White</vt:lpstr>
      <vt:lpstr>1_Valeu 1</vt:lpstr>
      <vt:lpstr>ICF 2021 Master</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388</cp:revision>
  <cp:lastPrinted>2018-11-23T10:49:56Z</cp:lastPrinted>
  <dcterms:created xsi:type="dcterms:W3CDTF">2018-05-09T10:34:34Z</dcterms:created>
  <dcterms:modified xsi:type="dcterms:W3CDTF">2024-04-29T13:07:23Z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